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69" r:id="rId4"/>
    <p:sldId id="268" r:id="rId5"/>
    <p:sldId id="267" r:id="rId6"/>
    <p:sldId id="270" r:id="rId7"/>
    <p:sldId id="295" r:id="rId8"/>
    <p:sldId id="272" r:id="rId9"/>
    <p:sldId id="288" r:id="rId10"/>
    <p:sldId id="273" r:id="rId11"/>
    <p:sldId id="275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Eberling" initials="A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850B-1D68-4334-A1C1-3E7FE622FA71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8F1D-9C21-4418-9BBD-5A2C471F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5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1766-AC93-460C-9912-C89B1ACA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D2E30-E307-4210-AAED-7C3563DAB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9E14-BB49-45E2-92F0-461D8AFC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6366C-9C30-4A65-A646-DDBB0542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EA7B-C507-45D9-B5F3-35319478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E76E-59B9-4FD9-8F69-4DA9FF86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A74E0-EB22-4C2B-8681-B5E5BA044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C1F8A-0A95-4108-847E-51C9FBB2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B914-B4EC-4F12-AB01-8FF512A7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D487-B560-4A62-9A31-3141F0EF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7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E6387-D1BA-4B63-A5AE-445C50CA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87520-584B-4A6B-A2F6-959073C5D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8DE0C-043F-4C27-8019-0B1E6C27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DDE0-9AAB-46B2-A422-69FFF5C6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04F9C-7CB1-4A01-A679-899BB9EA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D18A-A138-4932-959E-9784422D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4E27C-95B5-4715-A13E-81E81EBD3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EDEDE-01E0-4E81-94F2-2FAA873E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7BA0-7515-4B07-9274-C21A6760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D415D-492D-4532-BA71-FA551B19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A5A9-409A-4A96-969C-64A29ED1F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0842C-0AEA-4984-95B5-5BDFBA40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F810B-D292-4F11-B56A-0939E354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2EAC-E5C8-428F-8499-31115C3F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A034-01A0-4E98-9BB2-40D053DB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6710-7061-457D-B6A3-4E579A25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09E08-4127-488D-8F1B-6D519F897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99463-3D9D-46B5-9063-043D60528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4DA48-5BDF-4C9C-A9EC-D4162C8F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BC68-A346-4C7D-BA7E-8DD9F1B4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89DD8-1735-40BF-A367-A914599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BCA4-80B9-497D-B104-6E260C6C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844C4-B670-46FC-A83E-2E41A163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2CF74-28AD-4E74-963C-058375B92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BB0B7-E000-4669-8C47-A774DF8FD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E5570-F030-45BF-B60F-D43C92D60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40A60-CC00-4F50-AD44-BDBBD0BF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888D3-2F43-48A3-951A-2B6B95B5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DD121-E162-47CA-BECD-00320221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4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7D39-6E52-4EF7-9303-9F08C975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1C34A-3E9B-4A19-AC37-B7B48E87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14C66-8EA2-4C7F-9277-B4C6BA24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29E6D-6E4F-4912-AA74-5579E890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5C21C-8DA4-4EEE-A2DC-CCAC3C8C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80ECC-3DA9-421D-B578-7C7EAE5E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77F98-B4F0-406F-BD8B-EE4423C8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D67C-DC4F-4508-B5F3-3E9CAD55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A539-6FB0-4CBC-90D0-2F24D039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7DD1D-96FF-4967-B1ED-5C0978F1D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80086-8901-4E0B-BA74-BCED2DBE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437CE-FB49-4313-BAD9-99B16E3B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A6B62-0702-46C8-8C9F-6AEF347C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C1EA-6788-4EEB-B977-88055E87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0D9A2-425F-4440-8A68-F226DCFCF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E8A4-E228-4D98-A534-BBFB8CCFC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BAA47-64E7-4D52-BAE8-8ADCC380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5293-747E-4D8F-8B9C-8F65D94F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263A-0EAD-4D39-8C48-6B18E226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BE6A2-7FB3-498E-A7C2-CB2DB908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C0F6-02CC-4DF4-999F-9C0301827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04B6-3DA5-407F-B8CC-388A4296E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320C-3E31-44B4-9C7D-C38BB174FFCE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5E48-4CE9-49F8-9BE6-695F4054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8C269-7503-403C-A128-74D65EAC5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25587-5611-4032-B32C-CD3B7D07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92EF-2BF0-4928-AC03-484F20C7E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5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New Perspectives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E3A05-00D9-4E2B-8705-22049EAC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5527218"/>
            <a:ext cx="10923638" cy="52110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C000"/>
                </a:solidFill>
              </a:rPr>
              <a:t>Freight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Transportation</a:t>
            </a:r>
            <a:r>
              <a:rPr lang="en-US" sz="4000" dirty="0">
                <a:solidFill>
                  <a:srgbClr val="FFC000"/>
                </a:solidFill>
              </a:rPr>
              <a:t> on the Lower Snake River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A7CEF-E424-4B6A-8184-46128B61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0"/>
            <a:ext cx="6071420" cy="419336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9F1B5180-DA80-4AB4-80FC-8AE018FB9C83}"/>
              </a:ext>
            </a:extLst>
          </p:cNvPr>
          <p:cNvSpPr txBox="1">
            <a:spLocks/>
          </p:cNvSpPr>
          <p:nvPr/>
        </p:nvSpPr>
        <p:spPr>
          <a:xfrm>
            <a:off x="609601" y="6332441"/>
            <a:ext cx="10066388" cy="39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By Linwood Laughy    January 2020                                                                                                                             </a:t>
            </a:r>
          </a:p>
          <a:p>
            <a:pPr algn="l"/>
            <a:r>
              <a:rPr lang="en-US" sz="1800" b="1" dirty="0"/>
              <a:t>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15751"/>
          <a:stretch/>
        </p:blipFill>
        <p:spPr>
          <a:xfrm>
            <a:off x="6133727" y="-1"/>
            <a:ext cx="6058273" cy="4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8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A67683-9F64-4366-A223-EBE7D747D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2" y="418708"/>
            <a:ext cx="7192100" cy="42043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0274" y="418708"/>
            <a:ext cx="2967789" cy="367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21831" y="418708"/>
            <a:ext cx="330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U.S. Freight Transport by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B32C5-8848-402B-9DDF-51B2F2B0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04" y="4911056"/>
            <a:ext cx="6594189" cy="16252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Relative Importance of Rivers on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U.S. Inland Waterways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2187-C3CF-4294-BB35-0043330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829" y="390776"/>
            <a:ext cx="4106859" cy="6060428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Corps of Engineers classifies rivers by the number of ton-miles of freight a river carries each year.  A ton-mile is defined as one ton of freight traveling one mile.</a:t>
            </a:r>
          </a:p>
          <a:p>
            <a:pPr lvl="1"/>
            <a:r>
              <a:rPr lang="en-US" sz="1600" i="1" dirty="0">
                <a:solidFill>
                  <a:schemeClr val="bg1"/>
                </a:solidFill>
              </a:rPr>
              <a:t>High use</a:t>
            </a:r>
            <a:r>
              <a:rPr lang="en-US" sz="1600" dirty="0">
                <a:solidFill>
                  <a:schemeClr val="bg1"/>
                </a:solidFill>
              </a:rPr>
              <a:t> rivers transport 3+ billion ton-miles annually.</a:t>
            </a:r>
          </a:p>
          <a:p>
            <a:pPr lvl="1"/>
            <a:r>
              <a:rPr lang="en-US" sz="1600" i="1" dirty="0">
                <a:solidFill>
                  <a:schemeClr val="bg1"/>
                </a:solidFill>
              </a:rPr>
              <a:t>Moderate use</a:t>
            </a:r>
            <a:r>
              <a:rPr lang="en-US" sz="1600" dirty="0">
                <a:solidFill>
                  <a:schemeClr val="bg1"/>
                </a:solidFill>
              </a:rPr>
              <a:t> rivers transport 1-3  billion ton-miles.</a:t>
            </a:r>
          </a:p>
          <a:p>
            <a:pPr lvl="1"/>
            <a:r>
              <a:rPr lang="en-US" sz="1600" i="1" dirty="0">
                <a:solidFill>
                  <a:schemeClr val="bg1"/>
                </a:solidFill>
              </a:rPr>
              <a:t>Low use </a:t>
            </a:r>
            <a:r>
              <a:rPr lang="en-US" sz="1600" dirty="0">
                <a:solidFill>
                  <a:schemeClr val="bg1"/>
                </a:solidFill>
              </a:rPr>
              <a:t>river</a:t>
            </a:r>
            <a:r>
              <a:rPr lang="en-US" sz="1600" i="1" dirty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 transport less than one billion ton-miles.</a:t>
            </a:r>
          </a:p>
          <a:p>
            <a:pPr marL="285750" indent="-285750"/>
            <a:r>
              <a:rPr lang="en-US" sz="1800" dirty="0">
                <a:solidFill>
                  <a:srgbClr val="FFC000"/>
                </a:solidFill>
              </a:rPr>
              <a:t>The lower Snake River dams and reservoirs  transport the next to the  lowest freight volume among 17 rivers in the Inland Waterways System. </a:t>
            </a:r>
          </a:p>
          <a:p>
            <a:pPr marL="285750" indent="-285750"/>
            <a:r>
              <a:rPr lang="en-US" sz="1800" dirty="0">
                <a:solidFill>
                  <a:srgbClr val="FFFFFF"/>
                </a:solidFill>
              </a:rPr>
              <a:t>In the years 2014-2016, the annual average freight volume on the Lower Snake River totaled 0.28 billion ton-miles.</a:t>
            </a:r>
          </a:p>
          <a:p>
            <a:pPr marL="285750" indent="-285750"/>
            <a:r>
              <a:rPr lang="en-US" sz="1800" dirty="0">
                <a:solidFill>
                  <a:srgbClr val="FFFFFF"/>
                </a:solidFill>
              </a:rPr>
              <a:t>If this volume of freight tripled, the river would still be classified as a </a:t>
            </a:r>
            <a:r>
              <a:rPr lang="en-US" sz="1800" i="1" dirty="0">
                <a:solidFill>
                  <a:srgbClr val="FFFFFF"/>
                </a:solidFill>
              </a:rPr>
              <a:t>low use </a:t>
            </a:r>
            <a:r>
              <a:rPr lang="en-US" sz="1800" dirty="0">
                <a:solidFill>
                  <a:srgbClr val="FFFFFF"/>
                </a:solidFill>
              </a:rPr>
              <a:t>river.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41095"/>
            <a:ext cx="559604" cy="139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501125" y="1997944"/>
            <a:ext cx="1787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Billion Ton-Miles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849979" y="2520897"/>
            <a:ext cx="176463" cy="539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D2580-478E-4EBE-97E5-3FD44A41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06" y="4652818"/>
            <a:ext cx="7063147" cy="913167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FFFF"/>
                </a:solidFill>
              </a:rPr>
              <a:t>Waterborne Freight Transportation: A Failed Promise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5C8DE-EA16-4952-9430-A6B6BA748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968" y="-290286"/>
            <a:ext cx="4186811" cy="6785429"/>
          </a:xfrm>
        </p:spPr>
        <p:txBody>
          <a:bodyPr anchor="ctr">
            <a:noAutofit/>
          </a:bodyPr>
          <a:lstStyle/>
          <a:p>
            <a:r>
              <a:rPr lang="en-US" sz="1800" dirty="0"/>
              <a:t> </a:t>
            </a:r>
          </a:p>
          <a:p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427A4C-60E8-43EB-A566-4B675DD46349}"/>
              </a:ext>
            </a:extLst>
          </p:cNvPr>
          <p:cNvSpPr/>
          <p:nvPr/>
        </p:nvSpPr>
        <p:spPr>
          <a:xfrm>
            <a:off x="390273" y="5335937"/>
            <a:ext cx="6586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Lewiston is the principal city in Region 2, north-central Idaho, represented by the </a:t>
            </a:r>
            <a:r>
              <a:rPr lang="en-US" b="1" dirty="0">
                <a:solidFill>
                  <a:schemeClr val="bg1"/>
                </a:solidFill>
              </a:rPr>
              <a:t>bottom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dark orange line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b="1">
                <a:solidFill>
                  <a:srgbClr val="FFC000"/>
                </a:solidFill>
              </a:rPr>
              <a:t>Lewiston has </a:t>
            </a:r>
            <a:r>
              <a:rPr lang="en-US" b="1" dirty="0">
                <a:solidFill>
                  <a:srgbClr val="FFC000"/>
                </a:solidFill>
              </a:rPr>
              <a:t>Idaho’s only port.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45766-3B5A-4944-A146-2BE4E44BD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6" y="1"/>
            <a:ext cx="6738313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38143" y="1028343"/>
            <a:ext cx="422728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From 1993-2018, Idaho  statewide job growth was 66%. Job growth in Region 2 over the same period was 13%.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The next lowest region’s job growth was more than twice that of Region 2. Job growth in the other 4 regions ranged from 59% to 87%.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In 2008, Region 2 averaged 42,645 employed workers. For 2018 the region averaged 41,858 employed workers, a net loss of 787 jobs.  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Region 2 is the only region in Idaho that has not recovered from the 2008 great recession. </a:t>
            </a:r>
          </a:p>
        </p:txBody>
      </p:sp>
    </p:spTree>
    <p:extLst>
      <p:ext uri="{BB962C8B-B14F-4D97-AF65-F5344CB8AC3E}">
        <p14:creationId xmlns:p14="http://schemas.microsoft.com/office/powerpoint/2010/main" val="89853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B32C5-8848-402B-9DDF-51B2F2B0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703274"/>
            <a:ext cx="6956135" cy="16252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Freight volume continues to decline.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Taxpayer costs continue to rise.</a:t>
            </a:r>
          </a:p>
        </p:txBody>
      </p:sp>
      <p:pic>
        <p:nvPicPr>
          <p:cNvPr id="12" name="Picture 11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2BCF390D-9CD5-40D2-8216-484C6F168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2187-C3CF-4294-BB35-0043330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1151640"/>
            <a:ext cx="3424739" cy="497899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Estimated Tax Payer Costs:</a:t>
            </a:r>
          </a:p>
          <a:p>
            <a:r>
              <a:rPr lang="en-US" sz="1800" dirty="0">
                <a:solidFill>
                  <a:srgbClr val="FFFFFF"/>
                </a:solidFill>
              </a:rPr>
              <a:t>$15 Million annually for lock operations and maintenance.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$2 Million annually for Clearwater and Snake sediment management ($30+ million since 2004).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$5+ Million annually for navigation’s share of Lower Snake River fish and wildlife costs.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$3+ Million annual average for costs of major lock and dam rehabilitation work.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4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B32C5-8848-402B-9DDF-51B2F2B0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The lower Snake River navigation channel is paved with taxpayer subsidies .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4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E380670D-BB3A-48D4-91F6-CBAA3C5B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2187-C3CF-4294-BB35-0043330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870" y="1002818"/>
            <a:ext cx="4085181" cy="5389464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conservative estimate of total  annual taxpayer cost for freight transportation on the lower Snake River is $25 Million.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Total freight volume on the LSR project over the last few years averages 2.73 million tons.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 A barge carries 3,500 tons.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 Thus on top of each barge of grain transported on the Lower Snake River sits a taxpayer subsidy of at </a:t>
            </a:r>
            <a:r>
              <a:rPr lang="en-US" sz="1800">
                <a:solidFill>
                  <a:schemeClr val="bg1"/>
                </a:solidFill>
              </a:rPr>
              <a:t>least $30,000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BC91644-CA1F-435C-B9EA-5ABBF38F2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14" y="177877"/>
            <a:ext cx="11659372" cy="49215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71A7D0-44A1-49BB-AEBD-155863A60D6E}"/>
              </a:ext>
            </a:extLst>
          </p:cNvPr>
          <p:cNvSpPr txBox="1">
            <a:spLocks/>
          </p:cNvSpPr>
          <p:nvPr/>
        </p:nvSpPr>
        <p:spPr>
          <a:xfrm>
            <a:off x="5649739" y="5362504"/>
            <a:ext cx="5837412" cy="2030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Pacific Northwesterners have contentiously debated the benefits, costs and damaging effects of the four lower Snake River dams since before their construction in the 1960s and 70s.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F010EE-432C-4301-8500-2A13FC9C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4" y="5045886"/>
            <a:ext cx="4631291" cy="1509931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50+ Years of Contention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22E6C5-7BB1-4BC7-8D36-01C19ED0EC59}"/>
              </a:ext>
            </a:extLst>
          </p:cNvPr>
          <p:cNvCxnSpPr/>
          <p:nvPr/>
        </p:nvCxnSpPr>
        <p:spPr>
          <a:xfrm>
            <a:off x="5474893" y="5352979"/>
            <a:ext cx="0" cy="84722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>
            <a:extLst>
              <a:ext uri="{FF2B5EF4-FFF2-40B4-BE49-F238E27FC236}">
                <a16:creationId xmlns:a16="http://schemas.microsoft.com/office/drawing/2014/main" id="{87BB3247-F84A-4646-BE4A-254501A5F816}"/>
              </a:ext>
            </a:extLst>
          </p:cNvPr>
          <p:cNvSpPr/>
          <p:nvPr/>
        </p:nvSpPr>
        <p:spPr>
          <a:xfrm rot="14834283">
            <a:off x="4819439" y="1454094"/>
            <a:ext cx="1180879" cy="1275012"/>
          </a:xfrm>
          <a:prstGeom prst="arc">
            <a:avLst>
              <a:gd name="adj1" fmla="val 15968995"/>
              <a:gd name="adj2" fmla="val 2677172"/>
            </a:avLst>
          </a:prstGeom>
          <a:ln w="38100">
            <a:solidFill>
              <a:srgbClr val="752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5433-D95B-43AD-92EA-6F830646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01" y="2997871"/>
            <a:ext cx="6466499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looming extinction of 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Southern Resident Killer Whales </a:t>
            </a:r>
            <a:br>
              <a:rPr lang="en-US" sz="3200" dirty="0"/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collapsing Snake River salmon 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steelhead runs have recently brought this simmering </a:t>
            </a:r>
            <a:r>
              <a:rPr lang="en-US" sz="3200" dirty="0"/>
              <a:t>debate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a boil. 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hinook salmon, photo courtesy Betsey Thoennes">
            <a:extLst>
              <a:ext uri="{FF2B5EF4-FFF2-40B4-BE49-F238E27FC236}">
                <a16:creationId xmlns:a16="http://schemas.microsoft.com/office/drawing/2014/main" id="{48802C10-EEB0-4675-BFDD-5D9BB6CE4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Southern Resident Killer Whales, Photo courtesy Betsey Thoennes">
            <a:extLst>
              <a:ext uri="{FF2B5EF4-FFF2-40B4-BE49-F238E27FC236}">
                <a16:creationId xmlns:a16="http://schemas.microsoft.com/office/drawing/2014/main" id="{C572AC8C-DC45-496E-A43C-BF93CDB91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5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306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5433-D95B-43AD-92EA-6F830646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65" y="479313"/>
            <a:ext cx="974730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Three major elements define the debate: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6F61-6F69-4044-95E2-13173CD6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565" y="1877414"/>
            <a:ext cx="4247720" cy="3650200"/>
          </a:xfrm>
        </p:spPr>
        <p:txBody>
          <a:bodyPr anchor="t">
            <a:normAutofit/>
          </a:bodyPr>
          <a:lstStyle/>
          <a:p>
            <a:r>
              <a:rPr lang="en-US" sz="3200" dirty="0"/>
              <a:t>Freight transportation</a:t>
            </a:r>
          </a:p>
          <a:p>
            <a:r>
              <a:rPr lang="en-US" sz="3200" dirty="0"/>
              <a:t>Hydropower</a:t>
            </a:r>
          </a:p>
          <a:p>
            <a:r>
              <a:rPr lang="en-US" sz="3200" dirty="0"/>
              <a:t>Snake River ESA-listed </a:t>
            </a:r>
            <a:r>
              <a:rPr lang="en-US" sz="3200" i="1" dirty="0"/>
              <a:t>threatened</a:t>
            </a:r>
            <a:r>
              <a:rPr lang="en-US" sz="3200" dirty="0"/>
              <a:t> and </a:t>
            </a:r>
            <a:r>
              <a:rPr lang="en-US" sz="3200" i="1" dirty="0"/>
              <a:t>endangered</a:t>
            </a:r>
            <a:r>
              <a:rPr lang="en-US" sz="3200" dirty="0"/>
              <a:t> salmon and steelhead.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2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rging on the Snake, Photo Courtesy of Port of Lewiston">
            <a:extLst>
              <a:ext uri="{FF2B5EF4-FFF2-40B4-BE49-F238E27FC236}">
                <a16:creationId xmlns:a16="http://schemas.microsoft.com/office/drawing/2014/main" id="{A6901580-85B0-44F4-B517-AA069D562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 descr="chinook salmon, photo courtesy of Betsey Thoennes&#10;">
            <a:extLst>
              <a:ext uri="{FF2B5EF4-FFF2-40B4-BE49-F238E27FC236}">
                <a16:creationId xmlns:a16="http://schemas.microsoft.com/office/drawing/2014/main" id="{84774777-17FF-428B-8216-78C316ACF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5" name="Freeform: Shape 2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1/4 Snake River dams, Photo courtesy of ACOE">
            <a:extLst>
              <a:ext uri="{FF2B5EF4-FFF2-40B4-BE49-F238E27FC236}">
                <a16:creationId xmlns:a16="http://schemas.microsoft.com/office/drawing/2014/main" id="{4A70C0FF-A053-41A5-A66E-C1C0A29622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8570E9-AE66-4768-9F9A-BCF885AE9027}"/>
              </a:ext>
            </a:extLst>
          </p:cNvPr>
          <p:cNvSpPr txBox="1">
            <a:spLocks/>
          </p:cNvSpPr>
          <p:nvPr/>
        </p:nvSpPr>
        <p:spPr>
          <a:xfrm>
            <a:off x="481264" y="5555475"/>
            <a:ext cx="12785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This presentation focuses on </a:t>
            </a:r>
            <a:r>
              <a:rPr lang="en-US" sz="3000" b="1" dirty="0"/>
              <a:t>freight transportation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31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4D8DA661-8CD7-4272-8D69-90D82212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51D50E-0DA1-4F07-B382-7B4DECC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1877390"/>
            <a:ext cx="5688418" cy="3103219"/>
          </a:xfrm>
        </p:spPr>
        <p:txBody>
          <a:bodyPr>
            <a:noAutofit/>
          </a:bodyPr>
          <a:lstStyle/>
          <a:p>
            <a:r>
              <a:rPr lang="en-US" sz="3600" dirty="0"/>
              <a:t>Beginning in 2000, </a:t>
            </a:r>
            <a:br>
              <a:rPr lang="en-US" sz="3600" dirty="0"/>
            </a:br>
            <a:r>
              <a:rPr lang="en-US" sz="3600" dirty="0"/>
              <a:t>freight volume transported </a:t>
            </a:r>
            <a:br>
              <a:rPr lang="en-US" sz="3600" dirty="0"/>
            </a:br>
            <a:r>
              <a:rPr lang="en-US" sz="3600" dirty="0"/>
              <a:t>on the lower Snake River </a:t>
            </a:r>
            <a:br>
              <a:rPr lang="en-US" sz="3600" dirty="0"/>
            </a:br>
            <a:r>
              <a:rPr lang="en-US" sz="3600" dirty="0"/>
              <a:t>declined dramatically </a:t>
            </a:r>
            <a:br>
              <a:rPr lang="en-US" sz="3600" dirty="0"/>
            </a:br>
            <a:r>
              <a:rPr lang="en-US" sz="3600" dirty="0"/>
              <a:t>as demonstrated in the following graphs.</a:t>
            </a:r>
          </a:p>
        </p:txBody>
      </p:sp>
    </p:spTree>
    <p:extLst>
      <p:ext uri="{BB962C8B-B14F-4D97-AF65-F5344CB8AC3E}">
        <p14:creationId xmlns:p14="http://schemas.microsoft.com/office/powerpoint/2010/main" val="266259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86619-0CB0-4071-BAD4-89E59B5D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6" y="4804564"/>
            <a:ext cx="7058307" cy="798035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Snake River Container Shipments by TEU*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D449-F9D1-45CC-9481-104618C0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894" y="611385"/>
            <a:ext cx="3835135" cy="5560828"/>
          </a:xfrm>
        </p:spPr>
        <p:txBody>
          <a:bodyPr anchor="ctr">
            <a:normAutofit/>
          </a:bodyPr>
          <a:lstStyle/>
          <a:p>
            <a:pPr marL="285750" indent="-285750"/>
            <a:r>
              <a:rPr lang="en-US" sz="2000" dirty="0">
                <a:solidFill>
                  <a:srgbClr val="FFFFFF"/>
                </a:solidFill>
              </a:rPr>
              <a:t>In 2000, the Port of Lewiston barged 17,590 TEUs of containerized freight.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In 2017, container-on-barge shipping hit </a:t>
            </a:r>
            <a:r>
              <a:rPr lang="en-US" sz="2000" dirty="0">
                <a:solidFill>
                  <a:srgbClr val="FFC000"/>
                </a:solidFill>
              </a:rPr>
              <a:t>zero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This decline began long before the Port of Portland closed its container operations in 2015.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probability of container shipping returning to the Lower Snake River is near zero.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9C6496-CB1D-45C7-8102-596EEE3315A2}"/>
              </a:ext>
            </a:extLst>
          </p:cNvPr>
          <p:cNvGrpSpPr/>
          <p:nvPr/>
        </p:nvGrpSpPr>
        <p:grpSpPr>
          <a:xfrm>
            <a:off x="260047" y="226042"/>
            <a:ext cx="7260960" cy="4256566"/>
            <a:chOff x="384792" y="1070508"/>
            <a:chExt cx="8373304" cy="4183825"/>
          </a:xfrm>
        </p:grpSpPr>
        <p:pic>
          <p:nvPicPr>
            <p:cNvPr id="13" name="Picture 12" descr="Macintosh HD:Users:linwoodlaughy:Desktop:SRcontainer2000-2017.png">
              <a:extLst>
                <a:ext uri="{FF2B5EF4-FFF2-40B4-BE49-F238E27FC236}">
                  <a16:creationId xmlns:a16="http://schemas.microsoft.com/office/drawing/2014/main" id="{D52189A5-A9BF-469D-AF26-2EFEBE60A602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792" y="1070508"/>
              <a:ext cx="8373304" cy="4183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</p:pic>
        <p:sp>
          <p:nvSpPr>
            <p:cNvPr id="15" name="Donut 11">
              <a:extLst>
                <a:ext uri="{FF2B5EF4-FFF2-40B4-BE49-F238E27FC236}">
                  <a16:creationId xmlns:a16="http://schemas.microsoft.com/office/drawing/2014/main" id="{2857D32D-632C-4A1B-AA9E-64436BF0CF75}"/>
                </a:ext>
              </a:extLst>
            </p:cNvPr>
            <p:cNvSpPr/>
            <p:nvPr/>
          </p:nvSpPr>
          <p:spPr>
            <a:xfrm>
              <a:off x="8384568" y="4362824"/>
              <a:ext cx="266373" cy="254000"/>
            </a:xfrm>
            <a:prstGeom prst="donut">
              <a:avLst>
                <a:gd name="adj" fmla="val 669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Donut 16">
              <a:extLst>
                <a:ext uri="{FF2B5EF4-FFF2-40B4-BE49-F238E27FC236}">
                  <a16:creationId xmlns:a16="http://schemas.microsoft.com/office/drawing/2014/main" id="{0E065C82-A3D5-4A8C-B4AE-3D9BA8C03650}"/>
                </a:ext>
              </a:extLst>
            </p:cNvPr>
            <p:cNvSpPr/>
            <p:nvPr/>
          </p:nvSpPr>
          <p:spPr>
            <a:xfrm>
              <a:off x="1212802" y="1561353"/>
              <a:ext cx="266373" cy="254000"/>
            </a:xfrm>
            <a:prstGeom prst="donut">
              <a:avLst>
                <a:gd name="adj" fmla="val 669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Donut 17">
              <a:extLst>
                <a:ext uri="{FF2B5EF4-FFF2-40B4-BE49-F238E27FC236}">
                  <a16:creationId xmlns:a16="http://schemas.microsoft.com/office/drawing/2014/main" id="{40F58CC9-F922-4DFB-ABA7-E8F18B7E03B1}"/>
                </a:ext>
              </a:extLst>
            </p:cNvPr>
            <p:cNvSpPr/>
            <p:nvPr/>
          </p:nvSpPr>
          <p:spPr>
            <a:xfrm>
              <a:off x="7607813" y="4235824"/>
              <a:ext cx="266373" cy="254000"/>
            </a:xfrm>
            <a:prstGeom prst="donut">
              <a:avLst>
                <a:gd name="adj" fmla="val 669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C7E54F-534E-4AC4-9996-4CFDE17E105C}"/>
              </a:ext>
            </a:extLst>
          </p:cNvPr>
          <p:cNvSpPr txBox="1">
            <a:spLocks/>
          </p:cNvSpPr>
          <p:nvPr/>
        </p:nvSpPr>
        <p:spPr>
          <a:xfrm>
            <a:off x="425299" y="5780021"/>
            <a:ext cx="6980879" cy="75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>
                <a:solidFill>
                  <a:schemeClr val="bg1"/>
                </a:solidFill>
              </a:rPr>
              <a:t>*TEU refers to a twenty-foot equivalent unit. Most containers are 40 ft. long, or 2 TEUs. The Port of Lewiston was the only container shipper on the lower Snake River. </a:t>
            </a:r>
          </a:p>
          <a:p>
            <a:pPr marL="285750" indent="-285750">
              <a:buFont typeface="Arial"/>
              <a:buChar char="•"/>
            </a:pP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03905B-5BF3-4B89-B6E4-F3369BC6285C}"/>
              </a:ext>
            </a:extLst>
          </p:cNvPr>
          <p:cNvSpPr txBox="1">
            <a:spLocks/>
          </p:cNvSpPr>
          <p:nvPr/>
        </p:nvSpPr>
        <p:spPr>
          <a:xfrm>
            <a:off x="478464" y="5049138"/>
            <a:ext cx="6662421" cy="79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</a:rPr>
              <a:t>2000-2017</a:t>
            </a:r>
            <a:endParaRPr lang="en-US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4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91CAF-C7A5-4392-9918-17CBFBA0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4593774"/>
            <a:ext cx="6790899" cy="19424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1995-2018 Port of Lewiston wheat shipments by barge have been declining for 20+ years.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28DB-AD31-468E-8BA3-E1D327B1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147" y="714375"/>
            <a:ext cx="3929597" cy="5562600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1995 the Port of Lewiston shipped 952,599 tons of wheat on the lower Snake River. By 2018 wheat volume from Lewiston had decreased by 332,013 tons, a drop of 35%.  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Today all wheat at the Port of Lewiston is shipped by a private corporation from its own property over its own docks.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A gradual shift from barge to rail continues with the construction of unit-train loaders such as the one near the Idaho/Washington border at </a:t>
            </a:r>
            <a:r>
              <a:rPr lang="en-US" sz="2000" dirty="0" err="1">
                <a:solidFill>
                  <a:schemeClr val="bg1"/>
                </a:solidFill>
              </a:rPr>
              <a:t>Oaksdale</a:t>
            </a:r>
            <a:r>
              <a:rPr lang="en-US" sz="2000" dirty="0">
                <a:solidFill>
                  <a:schemeClr val="bg1"/>
                </a:solidFill>
              </a:rPr>
              <a:t>, WA and the new loading facility at Endicott, WA.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1726" y="321732"/>
            <a:ext cx="3352800" cy="104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751BE-DD2A-4600-8DA1-D48B9B9ED0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1" b="10657"/>
          <a:stretch/>
        </p:blipFill>
        <p:spPr bwMode="auto">
          <a:xfrm>
            <a:off x="257215" y="321732"/>
            <a:ext cx="7277440" cy="399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2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9D7A65-EF43-4994-95F8-0B4B9C5EC89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58"/>
            <a:ext cx="7534654" cy="3509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91CAF-C7A5-4392-9918-17CBFBA0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4593774"/>
            <a:ext cx="6790899" cy="194249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Barge numbers through Lower Granite Lock continue a 25-year slide.</a:t>
            </a:r>
            <a:br>
              <a:rPr lang="en-US" sz="3200" b="1" dirty="0">
                <a:solidFill>
                  <a:srgbClr val="FFFFFF"/>
                </a:solidFill>
              </a:rPr>
            </a:b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28DB-AD31-468E-8BA3-E1D327B1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147" y="714375"/>
            <a:ext cx="3929597" cy="5562600"/>
          </a:xfrm>
        </p:spPr>
        <p:txBody>
          <a:bodyPr anchor="ctr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All waterborne freight to and from the Ports of Lewiston ID, Clarkston WA, and the Port of Wilma (Whitman County, WA) passes through the lock at Lower Granite Dam.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In 1994, 1,233 loaded barges were locked through Lower Granite.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The number of loaded barges in 2017 was 314, a decline of 75%!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number of loaded barges through Lower Granite has declined from an average of 3.4 barges per day to only 1 barge per day.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1726" y="321732"/>
            <a:ext cx="3352800" cy="104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828" y="635248"/>
            <a:ext cx="53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Number of Loaded Barges through Lower Granite Lock</a:t>
            </a:r>
          </a:p>
          <a:p>
            <a:pPr algn="ctr"/>
            <a:r>
              <a:rPr lang="en-US" b="1" dirty="0"/>
              <a:t> (1993-2018)</a:t>
            </a:r>
          </a:p>
        </p:txBody>
      </p:sp>
    </p:spTree>
    <p:extLst>
      <p:ext uri="{BB962C8B-B14F-4D97-AF65-F5344CB8AC3E}">
        <p14:creationId xmlns:p14="http://schemas.microsoft.com/office/powerpoint/2010/main" val="384410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5D8E7B-54A0-4209-941C-BE3A39544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6E318E-2659-4012-9A14-75C7F1CF621F}"/>
              </a:ext>
            </a:extLst>
          </p:cNvPr>
          <p:cNvSpPr txBox="1">
            <a:spLocks/>
          </p:cNvSpPr>
          <p:nvPr/>
        </p:nvSpPr>
        <p:spPr>
          <a:xfrm>
            <a:off x="559604" y="4767072"/>
            <a:ext cx="6558841" cy="719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Lower Snake River Freight Decline*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792C3-188E-4B91-B155-5DBFF67C6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8C3304-834C-4FD8-9E9D-0112D64A95B2}"/>
              </a:ext>
            </a:extLst>
          </p:cNvPr>
          <p:cNvSpPr txBox="1">
            <a:spLocks/>
          </p:cNvSpPr>
          <p:nvPr/>
        </p:nvSpPr>
        <p:spPr>
          <a:xfrm>
            <a:off x="7738281" y="916396"/>
            <a:ext cx="3929463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Total freight volume over the past four years averages 2.64 million tons, a decline of over 40% since the year 2000.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lower Snake River no longer transports paper, pulp, petroleum, pulse (lentils, peas and soy beans), logs or lumber. 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Grain accounts for over 90% of all freight shipped on the lower Snake River </a:t>
            </a:r>
            <a:r>
              <a:rPr lang="en-US" sz="2000" dirty="0">
                <a:solidFill>
                  <a:srgbClr val="00B050"/>
                </a:solidFill>
              </a:rPr>
              <a:t>(green line).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Grain shipping has experienced a similar rate of decline as </a:t>
            </a:r>
            <a:r>
              <a:rPr lang="en-US" sz="2000" b="1" dirty="0">
                <a:solidFill>
                  <a:schemeClr val="bg1"/>
                </a:solidFill>
              </a:rPr>
              <a:t>more grain growers shift to rail.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4A7B02-155B-426E-89EB-154CCC588D3C}"/>
              </a:ext>
            </a:extLst>
          </p:cNvPr>
          <p:cNvSpPr txBox="1">
            <a:spLocks/>
          </p:cNvSpPr>
          <p:nvPr/>
        </p:nvSpPr>
        <p:spPr>
          <a:xfrm>
            <a:off x="577047" y="5651669"/>
            <a:ext cx="6755084" cy="719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*Freight locked through Ice Harbor Dam provides the most accurate measure of freight volume on the Lower Snake River Project (the 4 dams and their respective reservoirs).  Freight shipped to the Port of Pasco, notably petroleum, travels a short distance on the Snake River but does not cross any LSR dam.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3" y="489503"/>
            <a:ext cx="6423289" cy="406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69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1038</Words>
  <Application>Microsoft Macintosh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New Perspectives </vt:lpstr>
      <vt:lpstr>50+ Years of Contention</vt:lpstr>
      <vt:lpstr>The looming extinction of  Southern Resident Killer Whales  and collapsing Snake River salmon  and steelhead runs have recently brought this simmering debate to a boil. </vt:lpstr>
      <vt:lpstr>Three major elements define the debate:</vt:lpstr>
      <vt:lpstr>Beginning in 2000,  freight volume transported  on the lower Snake River  declined dramatically  as demonstrated in the following graphs.</vt:lpstr>
      <vt:lpstr>Snake River Container Shipments by TEU* </vt:lpstr>
      <vt:lpstr>1995-2018 Port of Lewiston wheat shipments by barge have been declining for 20+ years. </vt:lpstr>
      <vt:lpstr>Barge numbers through Lower Granite Lock continue a 25-year slide. </vt:lpstr>
      <vt:lpstr>PowerPoint Presentation</vt:lpstr>
      <vt:lpstr>Relative Importance of Rivers on  U.S. Inland Waterways </vt:lpstr>
      <vt:lpstr>Waterborne Freight Transportation: A Failed Promise</vt:lpstr>
      <vt:lpstr>Freight volume continues to decline. Taxpayer costs continue to rise.</vt:lpstr>
      <vt:lpstr>The lower Snake River navigation channel is paved with taxpayer subsidies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Perspectives</dc:title>
  <dc:creator>Amy Eberling</dc:creator>
  <cp:lastModifiedBy>Communications Director</cp:lastModifiedBy>
  <cp:revision>69</cp:revision>
  <dcterms:created xsi:type="dcterms:W3CDTF">2019-01-27T18:12:53Z</dcterms:created>
  <dcterms:modified xsi:type="dcterms:W3CDTF">2020-06-08T18:00:06Z</dcterms:modified>
</cp:coreProperties>
</file>