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9" r:id="rId3"/>
    <p:sldId id="269" r:id="rId4"/>
    <p:sldId id="270" r:id="rId5"/>
    <p:sldId id="288" r:id="rId6"/>
    <p:sldId id="299" r:id="rId7"/>
    <p:sldId id="301" r:id="rId8"/>
    <p:sldId id="306" r:id="rId9"/>
    <p:sldId id="307" r:id="rId10"/>
    <p:sldId id="297" r:id="rId11"/>
    <p:sldId id="300" r:id="rId12"/>
    <p:sldId id="302" r:id="rId13"/>
    <p:sldId id="304" r:id="rId14"/>
    <p:sldId id="310" r:id="rId15"/>
    <p:sldId id="305" r:id="rId16"/>
    <p:sldId id="311" r:id="rId17"/>
    <p:sldId id="286"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berling" initials="A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205"/>
    <a:srgbClr val="9D1E23"/>
    <a:srgbClr val="EEA8AA"/>
    <a:srgbClr val="1D9BDA"/>
    <a:srgbClr val="10628F"/>
    <a:srgbClr val="C1E4F6"/>
    <a:srgbClr val="1E9BDA"/>
    <a:srgbClr val="3F3F3F"/>
    <a:srgbClr val="1D3989"/>
    <a:srgbClr val="30CD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510" autoAdjust="0"/>
  </p:normalViewPr>
  <p:slideViewPr>
    <p:cSldViewPr snapToGrid="0">
      <p:cViewPr varScale="1">
        <p:scale>
          <a:sx n="115" d="100"/>
          <a:sy n="115" d="100"/>
        </p:scale>
        <p:origin x="105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Pacific Northwest Surplus Energy Relative to LSR</a:t>
            </a:r>
            <a:r>
              <a:rPr lang="en-US" baseline="0" dirty="0"/>
              <a:t> Dams </a:t>
            </a:r>
          </a:p>
          <a:p>
            <a:pPr>
              <a:defRPr/>
            </a:pPr>
            <a:r>
              <a:rPr lang="en-US" baseline="0" dirty="0"/>
              <a:t>(1937 Critical Water Year)</a:t>
            </a:r>
            <a:endParaRPr lang="en-US" dirty="0"/>
          </a:p>
        </c:rich>
      </c:tx>
      <c:overlay val="1"/>
    </c:title>
    <c:autoTitleDeleted val="0"/>
    <c:plotArea>
      <c:layout/>
      <c:pieChart>
        <c:varyColors val="1"/>
        <c:ser>
          <c:idx val="0"/>
          <c:order val="0"/>
          <c:spPr>
            <a:effectLst>
              <a:outerShdw blurRad="60325" dist="38100" dir="2700000" sx="101000" sy="101000" algn="tl" rotWithShape="0">
                <a:prstClr val="black">
                  <a:alpha val="29000"/>
                </a:prstClr>
              </a:outerShdw>
            </a:effectLst>
          </c:spPr>
          <c:explosion val="10"/>
          <c:dPt>
            <c:idx val="1"/>
            <c:bubble3D val="0"/>
            <c:spPr>
              <a:solidFill>
                <a:srgbClr val="C1E4F6"/>
              </a:solidFill>
              <a:effectLst>
                <a:outerShdw blurRad="60325" dist="38100" dir="2700000" sx="101000" sy="101000" algn="tl" rotWithShape="0">
                  <a:prstClr val="black">
                    <a:alpha val="29000"/>
                  </a:prstClr>
                </a:outerShdw>
              </a:effectLst>
            </c:spPr>
            <c:extLst>
              <c:ext xmlns:c16="http://schemas.microsoft.com/office/drawing/2014/chart" uri="{C3380CC4-5D6E-409C-BE32-E72D297353CC}">
                <c16:uniqueId val="{00000001-6135-AF40-A3C1-7CB35940B2D7}"/>
              </c:ext>
            </c:extLst>
          </c:dPt>
          <c:dPt>
            <c:idx val="2"/>
            <c:bubble3D val="0"/>
            <c:spPr>
              <a:solidFill>
                <a:srgbClr val="10628F"/>
              </a:solidFill>
              <a:effectLst>
                <a:outerShdw blurRad="60325" dist="38100" dir="2700000" sx="101000" sy="101000" algn="tl" rotWithShape="0">
                  <a:prstClr val="black">
                    <a:alpha val="29000"/>
                  </a:prstClr>
                </a:outerShdw>
              </a:effectLst>
            </c:spPr>
            <c:extLst>
              <c:ext xmlns:c16="http://schemas.microsoft.com/office/drawing/2014/chart" uri="{C3380CC4-5D6E-409C-BE32-E72D297353CC}">
                <c16:uniqueId val="{00000003-6135-AF40-A3C1-7CB35940B2D7}"/>
              </c:ext>
            </c:extLst>
          </c:dPt>
          <c:dPt>
            <c:idx val="3"/>
            <c:bubble3D val="0"/>
            <c:spPr>
              <a:solidFill>
                <a:srgbClr val="1D9BDA"/>
              </a:solidFill>
              <a:effectLst>
                <a:outerShdw blurRad="60325" dist="38100" dir="2700000" sx="101000" sy="101000" algn="tl" rotWithShape="0">
                  <a:prstClr val="black">
                    <a:alpha val="29000"/>
                  </a:prstClr>
                </a:outerShdw>
              </a:effectLst>
            </c:spPr>
            <c:extLst>
              <c:ext xmlns:c16="http://schemas.microsoft.com/office/drawing/2014/chart" uri="{C3380CC4-5D6E-409C-BE32-E72D297353CC}">
                <c16:uniqueId val="{00000005-6135-AF40-A3C1-7CB35940B2D7}"/>
              </c:ext>
            </c:extLst>
          </c:dPt>
          <c:dLbls>
            <c:dLbl>
              <c:idx val="1"/>
              <c:tx>
                <c:rich>
                  <a:bodyPr/>
                  <a:lstStyle/>
                  <a:p>
                    <a:r>
                      <a:rPr lang="en-US" dirty="0"/>
                      <a:t>PNW 2020 Required Resources
83%</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135-AF40-A3C1-7CB35940B2D7}"/>
                </c:ext>
              </c:extLst>
            </c:dLbl>
            <c:dLbl>
              <c:idx val="2"/>
              <c:layout>
                <c:manualLayout>
                  <c:x val="3.5549861001102703E-2"/>
                  <c:y val="1.8086940315892499E-2"/>
                </c:manualLayout>
              </c:layout>
              <c:tx>
                <c:rich>
                  <a:bodyPr/>
                  <a:lstStyle/>
                  <a:p>
                    <a:r>
                      <a:rPr lang="en-US" dirty="0"/>
                      <a:t>PNW Regional Surplus
13.7%</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135-AF40-A3C1-7CB35940B2D7}"/>
                </c:ext>
              </c:extLst>
            </c:dLbl>
            <c:dLbl>
              <c:idx val="3"/>
              <c:layout>
                <c:manualLayout>
                  <c:x val="1.9690009163055799E-2"/>
                  <c:y val="7.5877349650820304E-3"/>
                </c:manualLayout>
              </c:layout>
              <c:tx>
                <c:rich>
                  <a:bodyPr/>
                  <a:lstStyle/>
                  <a:p>
                    <a:r>
                      <a:rPr lang="en-US" dirty="0"/>
                      <a:t>Lower Snake River Dams
3.3%</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135-AF40-A3C1-7CB35940B2D7}"/>
                </c:ext>
              </c:extLst>
            </c:dLbl>
            <c:spPr>
              <a:noFill/>
              <a:ln>
                <a:noFill/>
              </a:ln>
              <a:effectLst/>
            </c:spPr>
            <c:txPr>
              <a:bodyPr/>
              <a:lstStyle/>
              <a:p>
                <a:pPr>
                  <a:defRPr sz="1400" b="1"/>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Sheet1!$B$1:$B$4</c:f>
              <c:strCache>
                <c:ptCount val="4"/>
                <c:pt idx="0">
                  <c:v>Pacific Northwest Surplus Energy Relative to LSR Dams (1937 Critical Water Year)</c:v>
                </c:pt>
                <c:pt idx="1">
                  <c:v>PNW 2019 Required Resources</c:v>
                </c:pt>
                <c:pt idx="2">
                  <c:v>PNW Regional Surplus</c:v>
                </c:pt>
                <c:pt idx="3">
                  <c:v>Lower Snake River Dams</c:v>
                </c:pt>
              </c:strCache>
            </c:strRef>
          </c:cat>
          <c:val>
            <c:numRef>
              <c:f>Sheet1!$C$1:$C$4</c:f>
              <c:numCache>
                <c:formatCode>General</c:formatCode>
                <c:ptCount val="4"/>
                <c:pt idx="1">
                  <c:v>0.83</c:v>
                </c:pt>
                <c:pt idx="2">
                  <c:v>0.13700000000000001</c:v>
                </c:pt>
                <c:pt idx="3">
                  <c:v>3.3000000000000002E-2</c:v>
                </c:pt>
              </c:numCache>
            </c:numRef>
          </c:val>
          <c:extLst>
            <c:ext xmlns:c16="http://schemas.microsoft.com/office/drawing/2014/chart" uri="{C3380CC4-5D6E-409C-BE32-E72D297353CC}">
              <c16:uniqueId val="{00000006-6135-AF40-A3C1-7CB35940B2D7}"/>
            </c:ext>
          </c:extLst>
        </c:ser>
        <c:dLbls>
          <c:showLegendKey val="0"/>
          <c:showVal val="0"/>
          <c:showCatName val="0"/>
          <c:showSerName val="0"/>
          <c:showPercent val="0"/>
          <c:showBubbleSize val="0"/>
          <c:showLeaderLines val="1"/>
        </c:dLbls>
        <c:firstSliceAng val="9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spPr>
            <a:effectLst>
              <a:outerShdw blurRad="60325" dist="38100" dir="2700000" algn="tl" rotWithShape="0">
                <a:prstClr val="black">
                  <a:alpha val="28000"/>
                </a:prstClr>
              </a:outerShdw>
            </a:effectLst>
          </c:spPr>
          <c:explosion val="8"/>
          <c:dPt>
            <c:idx val="1"/>
            <c:bubble3D val="0"/>
            <c:spPr>
              <a:solidFill>
                <a:srgbClr val="EEA8AA"/>
              </a:solidFill>
              <a:effectLst>
                <a:outerShdw blurRad="60325" dist="38100" dir="2700000" algn="tl" rotWithShape="0">
                  <a:prstClr val="black">
                    <a:alpha val="28000"/>
                  </a:prstClr>
                </a:outerShdw>
              </a:effectLst>
            </c:spPr>
            <c:extLst>
              <c:ext xmlns:c16="http://schemas.microsoft.com/office/drawing/2014/chart" uri="{C3380CC4-5D6E-409C-BE32-E72D297353CC}">
                <c16:uniqueId val="{00000001-D5F1-6843-9F23-D3627535E74B}"/>
              </c:ext>
            </c:extLst>
          </c:dPt>
          <c:dPt>
            <c:idx val="2"/>
            <c:bubble3D val="0"/>
            <c:spPr>
              <a:solidFill>
                <a:srgbClr val="9D1E23"/>
              </a:solidFill>
              <a:effectLst>
                <a:outerShdw blurRad="60325" dist="38100" dir="2700000" algn="tl" rotWithShape="0">
                  <a:prstClr val="black">
                    <a:alpha val="28000"/>
                  </a:prstClr>
                </a:outerShdw>
              </a:effectLst>
            </c:spPr>
            <c:extLst>
              <c:ext xmlns:c16="http://schemas.microsoft.com/office/drawing/2014/chart" uri="{C3380CC4-5D6E-409C-BE32-E72D297353CC}">
                <c16:uniqueId val="{00000003-D5F1-6843-9F23-D3627535E74B}"/>
              </c:ext>
            </c:extLst>
          </c:dPt>
          <c:dPt>
            <c:idx val="3"/>
            <c:bubble3D val="0"/>
            <c:spPr>
              <a:solidFill>
                <a:srgbClr val="E30205"/>
              </a:solidFill>
              <a:effectLst>
                <a:outerShdw blurRad="60325" dist="38100" dir="2700000" algn="tl" rotWithShape="0">
                  <a:prstClr val="black">
                    <a:alpha val="28000"/>
                  </a:prstClr>
                </a:outerShdw>
              </a:effectLst>
            </c:spPr>
            <c:extLst>
              <c:ext xmlns:c16="http://schemas.microsoft.com/office/drawing/2014/chart" uri="{C3380CC4-5D6E-409C-BE32-E72D297353CC}">
                <c16:uniqueId val="{00000005-D5F1-6843-9F23-D3627535E74B}"/>
              </c:ext>
            </c:extLst>
          </c:dPt>
          <c:dLbls>
            <c:dLbl>
              <c:idx val="1"/>
              <c:tx>
                <c:rich>
                  <a:bodyPr/>
                  <a:lstStyle/>
                  <a:p>
                    <a:r>
                      <a:rPr lang="en-US"/>
                      <a:t>PNW 2020 Required Resources
76%</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D5F1-6843-9F23-D3627535E74B}"/>
                </c:ext>
              </c:extLst>
            </c:dLbl>
            <c:dLbl>
              <c:idx val="2"/>
              <c:layout>
                <c:manualLayout>
                  <c:x val="7.8581202603481101E-2"/>
                  <c:y val="7.7168847118122705E-2"/>
                </c:manualLayout>
              </c:layout>
              <c:tx>
                <c:rich>
                  <a:bodyPr/>
                  <a:lstStyle/>
                  <a:p>
                    <a:r>
                      <a:rPr lang="en-US" dirty="0"/>
                      <a:t>PNW Regional Surplus 2020
21%</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D5F1-6843-9F23-D3627535E74B}"/>
                </c:ext>
              </c:extLst>
            </c:dLbl>
            <c:dLbl>
              <c:idx val="3"/>
              <c:layout>
                <c:manualLayout>
                  <c:x val="4.8367159523133002E-2"/>
                  <c:y val="3.35087079824748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5F1-6843-9F23-D3627535E74B}"/>
                </c:ext>
              </c:extLst>
            </c:dLbl>
            <c:spPr>
              <a:noFill/>
              <a:ln>
                <a:noFill/>
              </a:ln>
              <a:effectLst/>
            </c:spPr>
            <c:txPr>
              <a:bodyPr/>
              <a:lstStyle/>
              <a:p>
                <a:pPr>
                  <a:defRPr sz="1400" b="1"/>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Sheet2!$A$1:$A$4</c:f>
              <c:strCache>
                <c:ptCount val="4"/>
                <c:pt idx="0">
                  <c:v>Pacific Northwest Surplus Energy Relative to the LSR Dams 1958 Water Year</c:v>
                </c:pt>
                <c:pt idx="1">
                  <c:v>PNW 2020 Required Resources</c:v>
                </c:pt>
                <c:pt idx="2">
                  <c:v>PNW Regional Surplus 2020</c:v>
                </c:pt>
                <c:pt idx="3">
                  <c:v>Lower Snake River Dams</c:v>
                </c:pt>
              </c:strCache>
            </c:strRef>
          </c:cat>
          <c:val>
            <c:numRef>
              <c:f>Sheet2!$B$1:$B$4</c:f>
              <c:numCache>
                <c:formatCode>General</c:formatCode>
                <c:ptCount val="4"/>
                <c:pt idx="1">
                  <c:v>0.73</c:v>
                </c:pt>
                <c:pt idx="2">
                  <c:v>0.24</c:v>
                </c:pt>
                <c:pt idx="3">
                  <c:v>0.03</c:v>
                </c:pt>
              </c:numCache>
            </c:numRef>
          </c:val>
          <c:extLst>
            <c:ext xmlns:c16="http://schemas.microsoft.com/office/drawing/2014/chart" uri="{C3380CC4-5D6E-409C-BE32-E72D297353CC}">
              <c16:uniqueId val="{00000006-D5F1-6843-9F23-D3627535E74B}"/>
            </c:ext>
          </c:extLst>
        </c:ser>
        <c:dLbls>
          <c:dLblPos val="bestFit"/>
          <c:showLegendKey val="0"/>
          <c:showVal val="0"/>
          <c:showCatName val="1"/>
          <c:showSerName val="0"/>
          <c:showPercent val="1"/>
          <c:showBubbleSize val="0"/>
          <c:showLeaderLines val="1"/>
        </c:dLbls>
        <c:firstSliceAng val="9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3850B-1D68-4334-A1C1-3E7FE622FA71}" type="datetimeFigureOut">
              <a:rPr lang="en-US" smtClean="0"/>
              <a:t>6/8/20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E8F1D-9C21-4418-9BBD-5A2C471F471E}" type="slidenum">
              <a:rPr lang="en-US" smtClean="0"/>
              <a:t>‹#›</a:t>
            </a:fld>
            <a:endParaRPr lang="en-US"/>
          </a:p>
        </p:txBody>
      </p:sp>
    </p:spTree>
    <p:extLst>
      <p:ext uri="{BB962C8B-B14F-4D97-AF65-F5344CB8AC3E}">
        <p14:creationId xmlns:p14="http://schemas.microsoft.com/office/powerpoint/2010/main" val="389045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16</a:t>
            </a:r>
          </a:p>
        </p:txBody>
      </p:sp>
      <p:sp>
        <p:nvSpPr>
          <p:cNvPr id="4" name="Slide Number Placeholder 3"/>
          <p:cNvSpPr>
            <a:spLocks noGrp="1"/>
          </p:cNvSpPr>
          <p:nvPr>
            <p:ph type="sldNum" sz="quarter" idx="10"/>
          </p:nvPr>
        </p:nvSpPr>
        <p:spPr/>
        <p:txBody>
          <a:bodyPr/>
          <a:lstStyle/>
          <a:p>
            <a:fld id="{F36E8F1D-9C21-4418-9BBD-5A2C471F471E}" type="slidenum">
              <a:rPr lang="en-US" smtClean="0"/>
              <a:t>13</a:t>
            </a:fld>
            <a:endParaRPr lang="en-US"/>
          </a:p>
        </p:txBody>
      </p:sp>
    </p:spTree>
    <p:extLst>
      <p:ext uri="{BB962C8B-B14F-4D97-AF65-F5344CB8AC3E}">
        <p14:creationId xmlns:p14="http://schemas.microsoft.com/office/powerpoint/2010/main" val="220527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17</a:t>
            </a:r>
          </a:p>
        </p:txBody>
      </p:sp>
      <p:sp>
        <p:nvSpPr>
          <p:cNvPr id="4" name="Slide Number Placeholder 3"/>
          <p:cNvSpPr>
            <a:spLocks noGrp="1"/>
          </p:cNvSpPr>
          <p:nvPr>
            <p:ph type="sldNum" sz="quarter" idx="10"/>
          </p:nvPr>
        </p:nvSpPr>
        <p:spPr/>
        <p:txBody>
          <a:bodyPr/>
          <a:lstStyle/>
          <a:p>
            <a:fld id="{F36E8F1D-9C21-4418-9BBD-5A2C471F471E}" type="slidenum">
              <a:rPr lang="en-US" smtClean="0"/>
              <a:t>15</a:t>
            </a:fld>
            <a:endParaRPr lang="en-US"/>
          </a:p>
        </p:txBody>
      </p:sp>
    </p:spTree>
    <p:extLst>
      <p:ext uri="{BB962C8B-B14F-4D97-AF65-F5344CB8AC3E}">
        <p14:creationId xmlns:p14="http://schemas.microsoft.com/office/powerpoint/2010/main" val="109185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18</a:t>
            </a:r>
          </a:p>
        </p:txBody>
      </p:sp>
      <p:sp>
        <p:nvSpPr>
          <p:cNvPr id="4" name="Slide Number Placeholder 3"/>
          <p:cNvSpPr>
            <a:spLocks noGrp="1"/>
          </p:cNvSpPr>
          <p:nvPr>
            <p:ph type="sldNum" sz="quarter" idx="10"/>
          </p:nvPr>
        </p:nvSpPr>
        <p:spPr/>
        <p:txBody>
          <a:bodyPr/>
          <a:lstStyle/>
          <a:p>
            <a:fld id="{F36E8F1D-9C21-4418-9BBD-5A2C471F471E}" type="slidenum">
              <a:rPr lang="en-US" smtClean="0"/>
              <a:t>16</a:t>
            </a:fld>
            <a:endParaRPr lang="en-US"/>
          </a:p>
        </p:txBody>
      </p:sp>
    </p:spTree>
    <p:extLst>
      <p:ext uri="{BB962C8B-B14F-4D97-AF65-F5344CB8AC3E}">
        <p14:creationId xmlns:p14="http://schemas.microsoft.com/office/powerpoint/2010/main" val="150467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1766-AC93-460C-9912-C89B1ACAA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D2E30-E307-4210-AAED-7C3563DAB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789E14-BB49-45E2-92F0-461D8AFCF643}"/>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B5C6366C-9C30-4A65-A646-DDBB05422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AEA7B-C507-45D9-B5F3-3531947899A7}"/>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6385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E76E-59B9-4FD9-8F69-4DA9FF867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2A74E0-EB22-4C2B-8681-B5E5BA0446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C1F8A-0A95-4108-847E-51C9FBB2830B}"/>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B9A8B914-B4EC-4F12-AB01-8FF512A79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BD487-B560-4A62-9A31-3141F0EFA634}"/>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222757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AE6387-D1BA-4B63-A5AE-445C50CA66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87520-584B-4A6B-A2F6-959073C5D0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8DE0C-043F-4C27-8019-0B1E6C27A953}"/>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34F6DDE0-9AAB-46B2-A422-69FFF5C60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04F9C-7CB1-4A01-A679-899BB9EA15E8}"/>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5215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D18A-A138-4932-959E-9784422D1D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04E27C-95B5-4715-A13E-81E81EBD3D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EDEDE-01E0-4E81-94F2-2FAA873E6E1F}"/>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55557BA0-7515-4B07-9274-C21A67608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415D-492D-4532-BA71-FA551B196135}"/>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23567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A5A9-409A-4A96-969C-64A29ED1F9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0842C-0AEA-4984-95B5-5BDFBA40C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EF810B-D292-4F11-B56A-0939E354D4D6}"/>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854D2EAC-E5C8-428F-8499-31115C3F5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4A034-01A0-4E98-9BB2-40D053DBDED2}"/>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262766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6710-7061-457D-B6A3-4E579A253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09E08-4127-488D-8F1B-6D519F8975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799463-3D9D-46B5-9063-043D605287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4DA48-5BDF-4C9C-A9EC-D4162C8F1885}"/>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6" name="Footer Placeholder 5">
            <a:extLst>
              <a:ext uri="{FF2B5EF4-FFF2-40B4-BE49-F238E27FC236}">
                <a16:creationId xmlns:a16="http://schemas.microsoft.com/office/drawing/2014/main" id="{E06CBC68-A346-4C7D-BA7E-8DD9F1B47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89DD8-1735-40BF-A367-A91459977AB4}"/>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34017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BCA4-80B9-497D-B104-6E260C6C40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4844C4-B670-46FC-A83E-2E41A1635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92CF74-28AD-4E74-963C-058375B92A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BB0B7-E000-4669-8C47-A774DF8FD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4E5570-F030-45BF-B60F-D43C92D60C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40A60-CC00-4F50-AD44-BDBBD0BF4930}"/>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8" name="Footer Placeholder 7">
            <a:extLst>
              <a:ext uri="{FF2B5EF4-FFF2-40B4-BE49-F238E27FC236}">
                <a16:creationId xmlns:a16="http://schemas.microsoft.com/office/drawing/2014/main" id="{BA0888D3-2F43-48A3-951A-2B6B95B5D9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EDD121-E162-47CA-BECD-00320221F236}"/>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384604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7D39-6E52-4EF7-9303-9F08C97542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21C34A-3E9B-4A19-AC37-B7B48E874276}"/>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4" name="Footer Placeholder 3">
            <a:extLst>
              <a:ext uri="{FF2B5EF4-FFF2-40B4-BE49-F238E27FC236}">
                <a16:creationId xmlns:a16="http://schemas.microsoft.com/office/drawing/2014/main" id="{17014C66-8EA2-4C7F-9277-B4C6BA2433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29E6D-6E4F-4912-AA74-5579E890FA92}"/>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85908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5C21C-8DA4-4EEE-A2DC-CCAC3C8CA2F4}"/>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3" name="Footer Placeholder 2">
            <a:extLst>
              <a:ext uri="{FF2B5EF4-FFF2-40B4-BE49-F238E27FC236}">
                <a16:creationId xmlns:a16="http://schemas.microsoft.com/office/drawing/2014/main" id="{AFA80ECC-3DA9-421D-B578-7C7EAE5EA9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D77F98-B4F0-406F-BD8B-EE4423C85F5E}"/>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90853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D67C-DC4F-4508-B5F3-3E9CAD557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6A539-6FB0-4CBC-90D0-2F24D039F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7DD1D-96FF-4967-B1ED-5C0978F1D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480086-8901-4E0B-BA74-BCED2DBE0C7F}"/>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6" name="Footer Placeholder 5">
            <a:extLst>
              <a:ext uri="{FF2B5EF4-FFF2-40B4-BE49-F238E27FC236}">
                <a16:creationId xmlns:a16="http://schemas.microsoft.com/office/drawing/2014/main" id="{C97437CE-FB49-4313-BAD9-99B16E3B0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A6B62-0702-46C8-8C9F-6AEF347C5A4B}"/>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5736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C1EA-6788-4EEB-B977-88055E87F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F0D9A2-425F-4440-8A68-F226DCFCF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1E8A4-E228-4D98-A534-BBFB8CCFC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4BAA47-64E7-4D52-BAE8-8ADCC3802165}"/>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6" name="Footer Placeholder 5">
            <a:extLst>
              <a:ext uri="{FF2B5EF4-FFF2-40B4-BE49-F238E27FC236}">
                <a16:creationId xmlns:a16="http://schemas.microsoft.com/office/drawing/2014/main" id="{BFCB5293-747E-4D8F-8B9C-8F65D94F4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3263A-0EAD-4D39-8C48-6B18E226594B}"/>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366899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BE6A2-7FB3-498E-A7C2-CB2DB9089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15C0F6-02CC-4DF4-999F-9C0301827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304B6-3DA5-407F-B8CC-388A4296E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1BA55E48-4CE9-49F8-9BE6-695F40540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8C269-7503-403C-A128-74D65EAC5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25587-5611-4032-B32C-CD3B7D07360F}" type="slidenum">
              <a:rPr lang="en-US" smtClean="0"/>
              <a:t>‹#›</a:t>
            </a:fld>
            <a:endParaRPr lang="en-US"/>
          </a:p>
        </p:txBody>
      </p:sp>
    </p:spTree>
    <p:extLst>
      <p:ext uri="{BB962C8B-B14F-4D97-AF65-F5344CB8AC3E}">
        <p14:creationId xmlns:p14="http://schemas.microsoft.com/office/powerpoint/2010/main" val="184926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92EF-2BF0-4928-AC03-484F20C7E5B1}"/>
              </a:ext>
            </a:extLst>
          </p:cNvPr>
          <p:cNvSpPr>
            <a:spLocks noGrp="1"/>
          </p:cNvSpPr>
          <p:nvPr>
            <p:ph type="ctrTitle"/>
          </p:nvPr>
        </p:nvSpPr>
        <p:spPr>
          <a:xfrm>
            <a:off x="609601" y="4385065"/>
            <a:ext cx="10923638" cy="1317643"/>
          </a:xfrm>
        </p:spPr>
        <p:txBody>
          <a:bodyPr>
            <a:normAutofit/>
          </a:bodyPr>
          <a:lstStyle/>
          <a:p>
            <a:pPr algn="l"/>
            <a:r>
              <a:rPr lang="en-US" sz="7200" b="1" dirty="0"/>
              <a:t>New Perspectives </a:t>
            </a:r>
          </a:p>
        </p:txBody>
      </p:sp>
      <p:sp>
        <p:nvSpPr>
          <p:cNvPr id="3" name="Subtitle 2">
            <a:extLst>
              <a:ext uri="{FF2B5EF4-FFF2-40B4-BE49-F238E27FC236}">
                <a16:creationId xmlns:a16="http://schemas.microsoft.com/office/drawing/2014/main" id="{3BCE3A05-00D9-4E2B-8705-22049EAC2174}"/>
              </a:ext>
            </a:extLst>
          </p:cNvPr>
          <p:cNvSpPr>
            <a:spLocks noGrp="1"/>
          </p:cNvSpPr>
          <p:nvPr>
            <p:ph type="subTitle" idx="1"/>
          </p:nvPr>
        </p:nvSpPr>
        <p:spPr>
          <a:xfrm>
            <a:off x="609601" y="5527218"/>
            <a:ext cx="10923638" cy="521109"/>
          </a:xfrm>
        </p:spPr>
        <p:txBody>
          <a:bodyPr>
            <a:noAutofit/>
          </a:bodyPr>
          <a:lstStyle/>
          <a:p>
            <a:pPr algn="l"/>
            <a:r>
              <a:rPr lang="en-US" sz="4000" b="1" dirty="0">
                <a:solidFill>
                  <a:srgbClr val="30CDF8"/>
                </a:solidFill>
              </a:rPr>
              <a:t>Lower Snake River Hydropower</a:t>
            </a:r>
            <a:endParaRPr lang="en-US" sz="4000" dirty="0">
              <a:solidFill>
                <a:srgbClr val="30CDF8"/>
              </a:solidFill>
            </a:endParaRPr>
          </a:p>
        </p:txBody>
      </p:sp>
      <p:pic>
        <p:nvPicPr>
          <p:cNvPr id="5" name="Picture 4" descr="Screen Shot 2019-01-14 at 5.39.30 PM.png">
            <a:extLst>
              <a:ext uri="{FF2B5EF4-FFF2-40B4-BE49-F238E27FC236}">
                <a16:creationId xmlns:a16="http://schemas.microsoft.com/office/drawing/2014/main" id="{1D8A7CEF-E424-4B6A-8184-46128B617D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6095974" cy="425252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61" name="Straight Connector 6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9F1B5180-DA80-4AB4-80FC-8AE018FB9C83}"/>
              </a:ext>
            </a:extLst>
          </p:cNvPr>
          <p:cNvSpPr txBox="1">
            <a:spLocks/>
          </p:cNvSpPr>
          <p:nvPr/>
        </p:nvSpPr>
        <p:spPr>
          <a:xfrm>
            <a:off x="609601" y="6213855"/>
            <a:ext cx="10066388" cy="3536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t>By Linwood Laughy</a:t>
            </a:r>
            <a:endParaRPr lang="en-US" sz="1800" dirty="0"/>
          </a:p>
        </p:txBody>
      </p:sp>
      <p:sp>
        <p:nvSpPr>
          <p:cNvPr id="9" name="Subtitle 2">
            <a:extLst>
              <a:ext uri="{FF2B5EF4-FFF2-40B4-BE49-F238E27FC236}">
                <a16:creationId xmlns:a16="http://schemas.microsoft.com/office/drawing/2014/main" id="{9F1B5180-DA80-4AB4-80FC-8AE018FB9C83}"/>
              </a:ext>
            </a:extLst>
          </p:cNvPr>
          <p:cNvSpPr txBox="1">
            <a:spLocks/>
          </p:cNvSpPr>
          <p:nvPr/>
        </p:nvSpPr>
        <p:spPr>
          <a:xfrm>
            <a:off x="617673" y="6221951"/>
            <a:ext cx="10066388" cy="3536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b="1" dirty="0"/>
              <a:t>May 2019</a:t>
            </a:r>
            <a:endParaRPr lang="en-US" sz="1800" dirty="0"/>
          </a:p>
        </p:txBody>
      </p:sp>
      <p:pic>
        <p:nvPicPr>
          <p:cNvPr id="10" name="Picture 9" descr="Macintosh HD:Users:linwoodlaughy:Desktop:Screen Shot 2019-02-04 at 4.41.52 PM.png"/>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6047290" cy="4170357"/>
          </a:xfrm>
          <a:prstGeom prst="rect">
            <a:avLst/>
          </a:prstGeom>
          <a:noFill/>
          <a:ln>
            <a:no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48318" y="0"/>
            <a:ext cx="6043687" cy="4210267"/>
          </a:xfrm>
          <a:prstGeom prst="rect">
            <a:avLst/>
          </a:prstGeom>
        </p:spPr>
      </p:pic>
    </p:spTree>
    <p:extLst>
      <p:ext uri="{BB962C8B-B14F-4D97-AF65-F5344CB8AC3E}">
        <p14:creationId xmlns:p14="http://schemas.microsoft.com/office/powerpoint/2010/main" val="15754855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356" y="4906302"/>
            <a:ext cx="11777060" cy="1875937"/>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385381" y="259743"/>
            <a:ext cx="3637033" cy="4531118"/>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CAD449-F9D1-45CC-9481-104618C0033E}"/>
              </a:ext>
            </a:extLst>
          </p:cNvPr>
          <p:cNvSpPr>
            <a:spLocks noGrp="1"/>
          </p:cNvSpPr>
          <p:nvPr>
            <p:ph idx="1"/>
          </p:nvPr>
        </p:nvSpPr>
        <p:spPr>
          <a:xfrm>
            <a:off x="8573007" y="129875"/>
            <a:ext cx="3290650" cy="4776429"/>
          </a:xfrm>
        </p:spPr>
        <p:txBody>
          <a:bodyPr anchor="ctr">
            <a:normAutofit/>
          </a:bodyPr>
          <a:lstStyle/>
          <a:p>
            <a:pPr marL="285750" indent="-285750"/>
            <a:r>
              <a:rPr lang="en-US" sz="2000" dirty="0">
                <a:solidFill>
                  <a:schemeClr val="bg1"/>
                </a:solidFill>
              </a:rPr>
              <a:t>Beginning in 2008, BPA responded to its  loss of revenue by  drawing down its fiscal reserves, from $917 million in 2007 to just $5 million in 2017. </a:t>
            </a:r>
            <a:br>
              <a:rPr lang="en-US" sz="2000" dirty="0">
                <a:solidFill>
                  <a:schemeClr val="bg1"/>
                </a:solidFill>
              </a:rPr>
            </a:br>
            <a:endParaRPr lang="en-US" sz="2000" dirty="0">
              <a:solidFill>
                <a:schemeClr val="bg1"/>
              </a:solidFill>
            </a:endParaRPr>
          </a:p>
          <a:p>
            <a:pPr marL="285750" indent="-285750"/>
            <a:r>
              <a:rPr lang="en-US" sz="2000" dirty="0">
                <a:solidFill>
                  <a:schemeClr val="bg1"/>
                </a:solidFill>
              </a:rPr>
              <a:t>Beginning in 2011, BPA began raising the price of power for its contracted Tier 1 customers.  Price increases totaled 30% over a period of eight years.</a:t>
            </a:r>
            <a:br>
              <a:rPr lang="en-US" sz="2000" dirty="0">
                <a:solidFill>
                  <a:schemeClr val="bg1"/>
                </a:solidFill>
              </a:rPr>
            </a:br>
            <a:endParaRPr lang="en-US" sz="2000" dirty="0">
              <a:solidFill>
                <a:srgbClr val="FFFFFF"/>
              </a:solidFill>
            </a:endParaRPr>
          </a:p>
        </p:txBody>
      </p:sp>
      <p:pic>
        <p:nvPicPr>
          <p:cNvPr id="9" name="Picture 8" descr="Macintosh HD:Users:linwoodlaughy:Desktop:powerpoint LSR:LSRD Graphs:6. BPA Rates and Reserves.png"/>
          <p:cNvPicPr/>
          <p:nvPr/>
        </p:nvPicPr>
        <p:blipFill>
          <a:blip r:embed="rId2">
            <a:extLst>
              <a:ext uri="{28A0092B-C50C-407E-A947-70E740481C1C}">
                <a14:useLocalDpi xmlns:a14="http://schemas.microsoft.com/office/drawing/2010/main"/>
              </a:ext>
            </a:extLst>
          </a:blip>
          <a:srcRect/>
          <a:stretch>
            <a:fillRect/>
          </a:stretch>
        </p:blipFill>
        <p:spPr bwMode="auto">
          <a:xfrm>
            <a:off x="192046" y="194047"/>
            <a:ext cx="8034579" cy="4698927"/>
          </a:xfrm>
          <a:prstGeom prst="rect">
            <a:avLst/>
          </a:prstGeom>
          <a:noFill/>
          <a:ln>
            <a:noFill/>
          </a:ln>
        </p:spPr>
      </p:pic>
      <p:sp>
        <p:nvSpPr>
          <p:cNvPr id="10" name="Title 1">
            <a:extLst>
              <a:ext uri="{FF2B5EF4-FFF2-40B4-BE49-F238E27FC236}">
                <a16:creationId xmlns:a16="http://schemas.microsoft.com/office/drawing/2014/main" id="{91986619-0CB0-4071-BAD4-89E59B5D3D2A}"/>
              </a:ext>
            </a:extLst>
          </p:cNvPr>
          <p:cNvSpPr txBox="1">
            <a:spLocks/>
          </p:cNvSpPr>
          <p:nvPr/>
        </p:nvSpPr>
        <p:spPr>
          <a:xfrm>
            <a:off x="507489" y="5304005"/>
            <a:ext cx="11335377" cy="11811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Declining prices for surplus energy have created a fiscal crisis for BPA </a:t>
            </a:r>
          </a:p>
        </p:txBody>
      </p:sp>
    </p:spTree>
    <p:extLst>
      <p:ext uri="{BB962C8B-B14F-4D97-AF65-F5344CB8AC3E}">
        <p14:creationId xmlns:p14="http://schemas.microsoft.com/office/powerpoint/2010/main" val="301400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9298" y="4981664"/>
            <a:ext cx="11622702" cy="1767728"/>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BPA’s loss of revenues from the sale of surplus energy force the federal agency to raise its price. The agency’s 2018-2023 strategic plan calls for  BPA to sell more surplus power at higher prices into a falling market.</a:t>
            </a:r>
          </a:p>
        </p:txBody>
      </p:sp>
      <p:sp>
        <p:nvSpPr>
          <p:cNvPr id="11" name="Rectangle 10"/>
          <p:cNvSpPr/>
          <p:nvPr/>
        </p:nvSpPr>
        <p:spPr>
          <a:xfrm>
            <a:off x="7201904" y="288606"/>
            <a:ext cx="4806079" cy="4603266"/>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375249" y="5122758"/>
            <a:ext cx="11445110" cy="151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900" b="1" dirty="0">
              <a:solidFill>
                <a:schemeClr val="bg1"/>
              </a:solidFill>
            </a:endParaRPr>
          </a:p>
          <a:p>
            <a:r>
              <a:rPr lang="en-US" sz="1800" b="1" dirty="0">
                <a:solidFill>
                  <a:schemeClr val="bg1"/>
                </a:solidFill>
              </a:rPr>
              <a:t>.</a:t>
            </a: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7360663" y="180466"/>
            <a:ext cx="4502994" cy="44228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a:p>
            <a:pPr marL="285750" indent="-285750">
              <a:buFont typeface="Arial"/>
              <a:buChar char="•"/>
            </a:pPr>
            <a:r>
              <a:rPr lang="en-US" sz="2000" dirty="0">
                <a:solidFill>
                  <a:schemeClr val="bg1"/>
                </a:solidFill>
              </a:rPr>
              <a:t>Public Utility Districts (PUDs) that purchase BPA power are under contract until 2028. </a:t>
            </a:r>
          </a:p>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BPA currently charges $35.57 per </a:t>
            </a:r>
            <a:r>
              <a:rPr lang="en-US" sz="2000" dirty="0" err="1">
                <a:solidFill>
                  <a:schemeClr val="bg1"/>
                </a:solidFill>
              </a:rPr>
              <a:t>MWh</a:t>
            </a:r>
            <a:r>
              <a:rPr lang="en-US" sz="2000" dirty="0">
                <a:solidFill>
                  <a:schemeClr val="bg1"/>
                </a:solidFill>
              </a:rPr>
              <a:t> for firm (guaranteed) power. </a:t>
            </a:r>
            <a:endParaRPr lang="en-US" sz="900" dirty="0">
              <a:solidFill>
                <a:schemeClr val="bg1"/>
              </a:solidFill>
            </a:endParaRPr>
          </a:p>
          <a:p>
            <a:pPr marL="0" indent="0">
              <a:buNone/>
            </a:pPr>
            <a:endParaRPr lang="en-US" sz="900" dirty="0">
              <a:solidFill>
                <a:schemeClr val="bg1"/>
              </a:solidFill>
            </a:endParaRPr>
          </a:p>
          <a:p>
            <a:pPr marL="285750" indent="-285750">
              <a:buFont typeface="Arial"/>
              <a:buChar char="•"/>
            </a:pPr>
            <a:r>
              <a:rPr lang="en-US" sz="2000" dirty="0">
                <a:solidFill>
                  <a:schemeClr val="bg1"/>
                </a:solidFill>
              </a:rPr>
              <a:t>If BPA is unable to offer power at a competitive price, PUDs will reduce their power purchases from BPA or not renew their contracts at all.</a:t>
            </a:r>
            <a:endParaRPr lang="en-US" sz="2000" b="1" dirty="0">
              <a:solidFill>
                <a:schemeClr val="bg1"/>
              </a:solidFill>
            </a:endParaRPr>
          </a:p>
        </p:txBody>
      </p:sp>
      <p:pic>
        <p:nvPicPr>
          <p:cNvPr id="10" name="Picture 9" descr="Macintosh HD:Users:linwoodlaughy:Desktop:powerpoint LSR:LSRD Graphs:7 .Hist.PriorityFirmPowerRates.lrg.pdf"/>
          <p:cNvPicPr/>
          <p:nvPr/>
        </p:nvPicPr>
        <p:blipFill>
          <a:blip r:embed="rId2">
            <a:extLst>
              <a:ext uri="{28A0092B-C50C-407E-A947-70E740481C1C}">
                <a14:useLocalDpi xmlns:a14="http://schemas.microsoft.com/office/drawing/2010/main"/>
              </a:ext>
            </a:extLst>
          </a:blip>
          <a:srcRect/>
          <a:stretch>
            <a:fillRect/>
          </a:stretch>
        </p:blipFill>
        <p:spPr bwMode="auto">
          <a:xfrm>
            <a:off x="288653" y="269228"/>
            <a:ext cx="6741255" cy="4615809"/>
          </a:xfrm>
          <a:prstGeom prst="rect">
            <a:avLst/>
          </a:prstGeom>
          <a:noFill/>
          <a:ln>
            <a:noFill/>
          </a:ln>
        </p:spPr>
      </p:pic>
    </p:spTree>
    <p:extLst>
      <p:ext uri="{BB962C8B-B14F-4D97-AF65-F5344CB8AC3E}">
        <p14:creationId xmlns:p14="http://schemas.microsoft.com/office/powerpoint/2010/main" val="70081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D8E7B-54A0-4209-941C-BE3A39544414}"/>
              </a:ext>
              <a:ext uri="{C183D7F6-B498-43B3-948B-1728B52AA6E4}">
                <adec:decorative xmlns:adec="http://schemas.microsoft.com/office/drawing/2017/decorative" val="1"/>
              </a:ext>
            </a:extLst>
          </p:cNvPr>
          <p:cNvSpPr>
            <a:spLocks noGrp="1" noRo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D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534006" y="4882512"/>
            <a:ext cx="6105023" cy="1697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rPr>
              <a:t>Declining 62% in price since 2010, wind power is now cost competitive with BPA’s rate for firm contracted power.</a:t>
            </a:r>
          </a:p>
          <a:p>
            <a:endParaRPr lang="en-US" sz="3200" b="1" dirty="0">
              <a:solidFill>
                <a:schemeClr val="bg1"/>
              </a:solidFill>
            </a:endParaRPr>
          </a:p>
        </p:txBody>
      </p:sp>
      <p:sp>
        <p:nvSpPr>
          <p:cNvPr id="7" name="Rectangle 6">
            <a:extLst>
              <a:ext uri="{FF2B5EF4-FFF2-40B4-BE49-F238E27FC236}">
                <a16:creationId xmlns:a16="http://schemas.microsoft.com/office/drawing/2014/main" id="{576792C3-188E-4B91-B155-5DBFF67C6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7738281" y="427725"/>
            <a:ext cx="3929463" cy="574824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a:p>
            <a:pPr marL="285750" indent="-285750">
              <a:buFont typeface="Arial"/>
              <a:buChar char="•"/>
            </a:pPr>
            <a:r>
              <a:rPr lang="en-US" sz="2400" dirty="0">
                <a:solidFill>
                  <a:schemeClr val="bg1"/>
                </a:solidFill>
              </a:rPr>
              <a:t>Pacific Northwest wind power  produces nearly 3 times the output of all four LSRDs combined.</a:t>
            </a:r>
          </a:p>
          <a:p>
            <a:pPr marL="285750" indent="-285750">
              <a:buFont typeface="Arial"/>
              <a:buChar char="•"/>
            </a:pPr>
            <a:r>
              <a:rPr lang="en-US" sz="2400" dirty="0">
                <a:solidFill>
                  <a:schemeClr val="bg1"/>
                </a:solidFill>
              </a:rPr>
              <a:t>New wind power projects in Montana are predicted to reach 5,000 </a:t>
            </a:r>
            <a:r>
              <a:rPr lang="en-US" sz="2400" dirty="0" err="1">
                <a:solidFill>
                  <a:schemeClr val="bg1"/>
                </a:solidFill>
              </a:rPr>
              <a:t>aMW</a:t>
            </a:r>
            <a:r>
              <a:rPr lang="en-US" sz="2400" dirty="0">
                <a:solidFill>
                  <a:schemeClr val="bg1"/>
                </a:solidFill>
              </a:rPr>
              <a:t> by 2030.</a:t>
            </a:r>
          </a:p>
          <a:p>
            <a:pPr marL="285750" indent="-285750">
              <a:buFont typeface="Arial"/>
              <a:buChar char="•"/>
            </a:pPr>
            <a:r>
              <a:rPr lang="en-US" sz="2400" dirty="0">
                <a:solidFill>
                  <a:schemeClr val="bg1"/>
                </a:solidFill>
              </a:rPr>
              <a:t> The </a:t>
            </a:r>
            <a:r>
              <a:rPr lang="en-US" sz="2400" dirty="0" err="1">
                <a:solidFill>
                  <a:schemeClr val="bg1"/>
                </a:solidFill>
              </a:rPr>
              <a:t>Wheatridge</a:t>
            </a:r>
            <a:r>
              <a:rPr lang="en-US" sz="2400" dirty="0">
                <a:solidFill>
                  <a:schemeClr val="bg1"/>
                </a:solidFill>
              </a:rPr>
              <a:t> project near Pendleton, Oregon will include 292 turbines with a peak capacity of 500 </a:t>
            </a:r>
            <a:r>
              <a:rPr lang="en-US" sz="2400" dirty="0" err="1">
                <a:solidFill>
                  <a:schemeClr val="bg1"/>
                </a:solidFill>
              </a:rPr>
              <a:t>aMW</a:t>
            </a:r>
            <a:r>
              <a:rPr lang="en-US" sz="2400" dirty="0">
                <a:solidFill>
                  <a:schemeClr val="bg1"/>
                </a:solidFill>
              </a:rPr>
              <a:t>. This project combines wind, solar and battery backup to offer firm power at competitive pricing.</a:t>
            </a:r>
            <a:endParaRPr lang="en-US" sz="2400" b="1" dirty="0">
              <a:solidFill>
                <a:schemeClr val="bg1"/>
              </a:solidFill>
            </a:endParaRPr>
          </a:p>
        </p:txBody>
      </p:sp>
      <p:pic>
        <p:nvPicPr>
          <p:cNvPr id="10" name="Picture 9" descr="Macintosh HD:Users:linwoodlaughy:Desktop:Screen Shot 2019-02-23 at 7.51.43 PM.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5960" y="201048"/>
            <a:ext cx="6818107" cy="4299351"/>
          </a:xfrm>
          <a:prstGeom prst="rect">
            <a:avLst/>
          </a:prstGeom>
          <a:noFill/>
          <a:ln>
            <a:noFill/>
          </a:ln>
        </p:spPr>
      </p:pic>
    </p:spTree>
    <p:extLst>
      <p:ext uri="{BB962C8B-B14F-4D97-AF65-F5344CB8AC3E}">
        <p14:creationId xmlns:p14="http://schemas.microsoft.com/office/powerpoint/2010/main" val="68860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5355" y="4761999"/>
            <a:ext cx="7476126" cy="1746066"/>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80239" y="288605"/>
            <a:ext cx="4127744" cy="6205030"/>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303085" y="4940232"/>
            <a:ext cx="7403962" cy="1697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rPr>
              <a:t>From 2010-2017 the average price of solar energy declined by 76% to $38.50 per </a:t>
            </a:r>
            <a:r>
              <a:rPr lang="en-US" sz="2800" b="1" dirty="0" err="1">
                <a:solidFill>
                  <a:schemeClr val="bg1"/>
                </a:solidFill>
              </a:rPr>
              <a:t>MWh</a:t>
            </a:r>
            <a:r>
              <a:rPr lang="en-US" sz="2800" b="1" dirty="0">
                <a:solidFill>
                  <a:schemeClr val="bg1"/>
                </a:solidFill>
              </a:rPr>
              <a:t>.</a:t>
            </a:r>
          </a:p>
          <a:p>
            <a:endParaRPr lang="en-US" sz="800" b="1" dirty="0">
              <a:solidFill>
                <a:schemeClr val="bg1"/>
              </a:solidFill>
            </a:endParaRPr>
          </a:p>
          <a:p>
            <a:endParaRPr lang="en-US" sz="2400" b="1" dirty="0">
              <a:solidFill>
                <a:schemeClr val="bg1"/>
              </a:solidFill>
            </a:endParaRP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8154459" y="656655"/>
            <a:ext cx="3651466" cy="566381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a:p>
            <a:pPr marL="285750" indent="-285750">
              <a:buFont typeface="Arial"/>
              <a:buChar char="•"/>
            </a:pPr>
            <a:r>
              <a:rPr lang="en-US" sz="2000" dirty="0">
                <a:solidFill>
                  <a:schemeClr val="bg1"/>
                </a:solidFill>
              </a:rPr>
              <a:t>Between 2018 and 2023 California, once a major market for BPA’s surplus power, intends to add 14,037 </a:t>
            </a:r>
            <a:r>
              <a:rPr lang="en-US" sz="2000" dirty="0" err="1">
                <a:solidFill>
                  <a:schemeClr val="bg1"/>
                </a:solidFill>
              </a:rPr>
              <a:t>aMW</a:t>
            </a:r>
            <a:r>
              <a:rPr lang="en-US" sz="2000" dirty="0">
                <a:solidFill>
                  <a:schemeClr val="bg1"/>
                </a:solidFill>
              </a:rPr>
              <a:t> of new solar energy.  Beginning in 2020, all new homes in California must include solar energy.</a:t>
            </a:r>
          </a:p>
          <a:p>
            <a:pPr marL="0" indent="0">
              <a:buNone/>
            </a:pPr>
            <a:endParaRPr lang="en-US" sz="2000" dirty="0">
              <a:solidFill>
                <a:schemeClr val="bg1"/>
              </a:solidFill>
            </a:endParaRPr>
          </a:p>
          <a:p>
            <a:pPr marL="285750" indent="-285750">
              <a:buFont typeface="Arial"/>
              <a:buChar char="•"/>
            </a:pPr>
            <a:r>
              <a:rPr lang="en-US" sz="2000" dirty="0">
                <a:solidFill>
                  <a:schemeClr val="bg1"/>
                </a:solidFill>
              </a:rPr>
              <a:t>BPA’s Connection Queue for its transmission grid now includes 16,054 </a:t>
            </a:r>
            <a:r>
              <a:rPr lang="en-US" sz="2000" dirty="0" err="1">
                <a:solidFill>
                  <a:schemeClr val="bg1"/>
                </a:solidFill>
              </a:rPr>
              <a:t>aMW</a:t>
            </a:r>
            <a:r>
              <a:rPr lang="en-US" sz="2000" dirty="0">
                <a:solidFill>
                  <a:schemeClr val="bg1"/>
                </a:solidFill>
              </a:rPr>
              <a:t> of solar energy. Gaining access to the grid is the first step in many potential projects.</a:t>
            </a:r>
          </a:p>
          <a:p>
            <a:pPr marL="285750" indent="-285750">
              <a:buFont typeface="Arial"/>
              <a:buChar char="•"/>
            </a:pPr>
            <a:r>
              <a:rPr lang="en-US" sz="2000" dirty="0">
                <a:solidFill>
                  <a:schemeClr val="bg1"/>
                </a:solidFill>
              </a:rPr>
              <a:t>Idaho Power Company recently signed a long-term contract to purchase 120 </a:t>
            </a:r>
            <a:r>
              <a:rPr lang="en-US" sz="2000" dirty="0" err="1">
                <a:solidFill>
                  <a:schemeClr val="bg1"/>
                </a:solidFill>
              </a:rPr>
              <a:t>aMW</a:t>
            </a:r>
            <a:r>
              <a:rPr lang="en-US" sz="2000" dirty="0">
                <a:solidFill>
                  <a:schemeClr val="bg1"/>
                </a:solidFill>
              </a:rPr>
              <a:t> at a  price of $21.75 per megawatt hour.</a:t>
            </a:r>
          </a:p>
          <a:p>
            <a:pPr marL="285750" indent="-285750">
              <a:buFont typeface="Arial"/>
              <a:buChar char="•"/>
            </a:pPr>
            <a:endParaRPr lang="en-US" sz="900" dirty="0">
              <a:solidFill>
                <a:schemeClr val="bg1"/>
              </a:solidFill>
            </a:endParaRPr>
          </a:p>
          <a:p>
            <a:pPr marL="0" indent="0">
              <a:buNone/>
            </a:pPr>
            <a:r>
              <a:rPr lang="en-US" sz="1800" dirty="0">
                <a:solidFill>
                  <a:schemeClr val="bg1"/>
                </a:solidFill>
              </a:rPr>
              <a:t>  </a:t>
            </a:r>
          </a:p>
          <a:p>
            <a:pPr marL="0" indent="0">
              <a:buNone/>
            </a:pPr>
            <a:endParaRPr lang="en-US" sz="1800" dirty="0">
              <a:solidFill>
                <a:schemeClr val="bg1"/>
              </a:solidFill>
            </a:endParaRPr>
          </a:p>
        </p:txBody>
      </p:sp>
      <p:pic>
        <p:nvPicPr>
          <p:cNvPr id="7" name="Picture 6" descr="Macintosh HD:Users:linwoodlaughy:Desktop:powerpoint LSR:Screen Shot 2019-02-23 at 7.48.49 PM.png"/>
          <p:cNvPicPr/>
          <p:nvPr/>
        </p:nvPicPr>
        <p:blipFill>
          <a:blip r:embed="rId3">
            <a:extLst>
              <a:ext uri="{28A0092B-C50C-407E-A947-70E740481C1C}">
                <a14:useLocalDpi xmlns:a14="http://schemas.microsoft.com/office/drawing/2010/main"/>
              </a:ext>
            </a:extLst>
          </a:blip>
          <a:srcRect/>
          <a:stretch>
            <a:fillRect/>
          </a:stretch>
        </p:blipFill>
        <p:spPr bwMode="auto">
          <a:xfrm>
            <a:off x="14432" y="221766"/>
            <a:ext cx="7851373" cy="4264640"/>
          </a:xfrm>
          <a:prstGeom prst="rect">
            <a:avLst/>
          </a:prstGeom>
          <a:noFill/>
          <a:ln>
            <a:noFill/>
          </a:ln>
        </p:spPr>
      </p:pic>
    </p:spTree>
    <p:extLst>
      <p:ext uri="{BB962C8B-B14F-4D97-AF65-F5344CB8AC3E}">
        <p14:creationId xmlns:p14="http://schemas.microsoft.com/office/powerpoint/2010/main" val="202269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028711" y="317465"/>
            <a:ext cx="4979272" cy="6205030"/>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5355" y="4761999"/>
            <a:ext cx="6552434" cy="1746066"/>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cintosh HD:Users:linwoodlaughy:Desktop:BPA fw budget.png"/>
          <p:cNvPicPr/>
          <p:nvPr/>
        </p:nvPicPr>
        <p:blipFill rotWithShape="1">
          <a:blip r:embed="rId2" cstate="screen">
            <a:extLst>
              <a:ext uri="{28A0092B-C50C-407E-A947-70E740481C1C}">
                <a14:useLocalDpi xmlns:a14="http://schemas.microsoft.com/office/drawing/2010/main"/>
              </a:ext>
            </a:extLst>
          </a:blip>
          <a:srcRect/>
          <a:stretch/>
        </p:blipFill>
        <p:spPr bwMode="auto">
          <a:xfrm>
            <a:off x="802345" y="-57720"/>
            <a:ext cx="5042888" cy="4689847"/>
          </a:xfrm>
          <a:prstGeom prst="rect">
            <a:avLst/>
          </a:prstGeom>
          <a:noFill/>
          <a:ln>
            <a:noFill/>
          </a:ln>
        </p:spPr>
      </p:pic>
      <p:sp>
        <p:nvSpPr>
          <p:cNvPr id="6" name="Title 1">
            <a:extLst>
              <a:ext uri="{FF2B5EF4-FFF2-40B4-BE49-F238E27FC236}">
                <a16:creationId xmlns:a16="http://schemas.microsoft.com/office/drawing/2014/main" id="{656E318E-2659-4012-9A14-75C7F1CF621F}"/>
              </a:ext>
            </a:extLst>
          </p:cNvPr>
          <p:cNvSpPr txBox="1">
            <a:spLocks/>
          </p:cNvSpPr>
          <p:nvPr/>
        </p:nvSpPr>
        <p:spPr>
          <a:xfrm>
            <a:off x="375250" y="4723782"/>
            <a:ext cx="6292643" cy="1697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FF"/>
                </a:solidFill>
              </a:rPr>
              <a:t>From 2008 to 2017 BPA’s cost for Fish and Wildlife mitigation in the Columbia Basin averaged $727 Million per year, or about 24% of BPA’ annual budget.  </a:t>
            </a: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7144173" y="743236"/>
            <a:ext cx="4575157" cy="582255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FFFF"/>
                </a:solidFill>
              </a:rPr>
              <a:t>Since 2001 the Army Corps of Engineers has spent at least $1.8 Billion on “structural improvements” to lower Snake and Columbia River dams in an attempt to increase juvenile fish survival. Overall survival rates have shown little change.</a:t>
            </a:r>
          </a:p>
          <a:p>
            <a:pPr marL="0" indent="0">
              <a:buNone/>
            </a:pPr>
            <a:endParaRPr lang="en-US" sz="1200" dirty="0">
              <a:solidFill>
                <a:srgbClr val="FFFFFF"/>
              </a:solidFill>
            </a:endParaRPr>
          </a:p>
          <a:p>
            <a:r>
              <a:rPr lang="en-US" sz="2400" dirty="0">
                <a:solidFill>
                  <a:srgbClr val="FFFFFF"/>
                </a:solidFill>
              </a:rPr>
              <a:t>After 20 plus years and a cost of over $15 Billion, no Columbia or Snake River threatened or endangered salmon or steelhead species is on a path to recovery. </a:t>
            </a: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57009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5354" y="4848581"/>
            <a:ext cx="7447259" cy="1659484"/>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36941" y="317465"/>
            <a:ext cx="4171042" cy="6205030"/>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303086" y="4824792"/>
            <a:ext cx="7375096" cy="1697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mn-lt"/>
              </a:rPr>
              <a:t>The Corps of Engineers projects the design life of LSRD turbines at 35-45 years.</a:t>
            </a:r>
          </a:p>
          <a:p>
            <a:endParaRPr lang="en-US" sz="900" b="1" dirty="0">
              <a:solidFill>
                <a:schemeClr val="bg1"/>
              </a:solidFill>
              <a:latin typeface="+mn-lt"/>
            </a:endParaRPr>
          </a:p>
          <a:p>
            <a:r>
              <a:rPr lang="en-US" sz="2400" b="1" dirty="0">
                <a:solidFill>
                  <a:schemeClr val="bg1"/>
                </a:solidFill>
              </a:rPr>
              <a:t>By 2030,  9 LSRD turbines will be over 60 years of age, and  12 more turbines will be between 50-60 years old.</a:t>
            </a: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7923537" y="815385"/>
            <a:ext cx="3954554" cy="566381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US" sz="1800" dirty="0">
                <a:solidFill>
                  <a:schemeClr val="bg1"/>
                </a:solidFill>
              </a:rPr>
              <a:t>In its FY2016-2030 Hydro Asset Strategy for Large Capital Forecast, BPA budgeted approximately $42 Million per turbine for rehabbing 14 turbines at the </a:t>
            </a:r>
            <a:r>
              <a:rPr lang="en-US" sz="1800" dirty="0" err="1">
                <a:solidFill>
                  <a:schemeClr val="bg1"/>
                </a:solidFill>
              </a:rPr>
              <a:t>McNary</a:t>
            </a:r>
            <a:r>
              <a:rPr lang="en-US" sz="1800" dirty="0">
                <a:solidFill>
                  <a:schemeClr val="bg1"/>
                </a:solidFill>
              </a:rPr>
              <a:t> Dam on the Columbia River.</a:t>
            </a:r>
          </a:p>
          <a:p>
            <a:pPr marL="285750" indent="-285750">
              <a:buFont typeface="Arial"/>
              <a:buChar char="•"/>
            </a:pPr>
            <a:r>
              <a:rPr lang="en-US" sz="1800" dirty="0">
                <a:solidFill>
                  <a:schemeClr val="bg1"/>
                </a:solidFill>
              </a:rPr>
              <a:t>This same Capital forecast includes only $2.8M-$3.0M per year for turbine reliability at Little Goose, Lower Granite, Lower Monumental and Ice Harbor dams. </a:t>
            </a:r>
            <a:endParaRPr lang="en-US" sz="800" dirty="0">
              <a:solidFill>
                <a:schemeClr val="bg1"/>
              </a:solidFill>
            </a:endParaRPr>
          </a:p>
          <a:p>
            <a:pPr marL="285750" indent="-285750">
              <a:buFont typeface="Arial"/>
              <a:buChar char="•"/>
            </a:pPr>
            <a:r>
              <a:rPr lang="en-US" sz="1800" dirty="0">
                <a:solidFill>
                  <a:schemeClr val="bg1"/>
                </a:solidFill>
              </a:rPr>
              <a:t>The estimated cost after 2030 to rehab 21 turbines in the LSRDs  exceeds $1 Billion. </a:t>
            </a:r>
          </a:p>
          <a:p>
            <a:pPr marL="285750" indent="-285750">
              <a:buFont typeface="Arial"/>
              <a:buChar char="•"/>
            </a:pPr>
            <a:r>
              <a:rPr lang="en-US" sz="1800" dirty="0">
                <a:solidFill>
                  <a:schemeClr val="bg1"/>
                </a:solidFill>
              </a:rPr>
              <a:t>Current and projected market conditions make highly improbable that these turbines will ever be rehabbed.</a:t>
            </a:r>
          </a:p>
          <a:p>
            <a:pPr marL="0" indent="0">
              <a:buNone/>
            </a:pPr>
            <a:endParaRPr lang="en-US" sz="1800" dirty="0">
              <a:solidFill>
                <a:schemeClr val="bg1"/>
              </a:solidFill>
            </a:endParaRPr>
          </a:p>
        </p:txBody>
      </p:sp>
      <p:pic>
        <p:nvPicPr>
          <p:cNvPr id="10" name="Picture 9" descr="Macintosh HD:Users:linwoodlaughy:Desktop:turbine life2.PNG"/>
          <p:cNvPicPr/>
          <p:nvPr/>
        </p:nvPicPr>
        <p:blipFill>
          <a:blip r:embed="rId3">
            <a:extLst>
              <a:ext uri="{28A0092B-C50C-407E-A947-70E740481C1C}">
                <a14:useLocalDpi xmlns:a14="http://schemas.microsoft.com/office/drawing/2010/main"/>
              </a:ext>
            </a:extLst>
          </a:blip>
          <a:srcRect/>
          <a:stretch>
            <a:fillRect/>
          </a:stretch>
        </p:blipFill>
        <p:spPr bwMode="auto">
          <a:xfrm>
            <a:off x="249777" y="329112"/>
            <a:ext cx="7486137" cy="4482151"/>
          </a:xfrm>
          <a:prstGeom prst="rect">
            <a:avLst/>
          </a:prstGeom>
          <a:noFill/>
          <a:ln>
            <a:noFill/>
          </a:ln>
        </p:spPr>
      </p:pic>
    </p:spTree>
    <p:extLst>
      <p:ext uri="{BB962C8B-B14F-4D97-AF65-F5344CB8AC3E}">
        <p14:creationId xmlns:p14="http://schemas.microsoft.com/office/powerpoint/2010/main" val="74405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9894" y="144303"/>
            <a:ext cx="11935820" cy="6594647"/>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294065" y="235956"/>
            <a:ext cx="11603870" cy="65931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solidFill>
                  <a:srgbClr val="FFFFFF"/>
                </a:solidFill>
                <a:latin typeface="+mn-lt"/>
              </a:rPr>
              <a:t>In Conclusion</a:t>
            </a:r>
          </a:p>
          <a:p>
            <a:endParaRPr lang="en-US" sz="2200" b="1" dirty="0">
              <a:solidFill>
                <a:srgbClr val="FFFFFF"/>
              </a:solidFill>
              <a:latin typeface="+mn-lt"/>
            </a:endParaRPr>
          </a:p>
          <a:p>
            <a:r>
              <a:rPr lang="en-US" sz="2200" dirty="0">
                <a:solidFill>
                  <a:srgbClr val="FFFFFF"/>
                </a:solidFill>
              </a:rPr>
              <a:t>Bonneville Power Administration is $15 Billion in debt and in the last 10 years has burned through over $900 Million of financial reserves.</a:t>
            </a:r>
          </a:p>
          <a:p>
            <a:endParaRPr lang="en-US" sz="1400" dirty="0">
              <a:solidFill>
                <a:srgbClr val="FFFFFF"/>
              </a:solidFill>
            </a:endParaRPr>
          </a:p>
          <a:p>
            <a:r>
              <a:rPr lang="en-US" sz="2200" dirty="0">
                <a:solidFill>
                  <a:srgbClr val="FFFFFF"/>
                </a:solidFill>
              </a:rPr>
              <a:t>BPA faces major recurring costs for fish mitigation as Snake River threatened and endangered salmon and steelhead species slide toward extinction. </a:t>
            </a:r>
          </a:p>
          <a:p>
            <a:endParaRPr lang="en-US" sz="1400" dirty="0">
              <a:solidFill>
                <a:srgbClr val="FFFFFF"/>
              </a:solidFill>
            </a:endParaRPr>
          </a:p>
          <a:p>
            <a:r>
              <a:rPr lang="en-US" sz="2200" dirty="0">
                <a:solidFill>
                  <a:srgbClr val="FFFFFF"/>
                </a:solidFill>
              </a:rPr>
              <a:t>BPA’s aging hydropower assets will require ever greater amounts of costly repairs and thus major capital investments. </a:t>
            </a:r>
          </a:p>
          <a:p>
            <a:endParaRPr lang="en-US" sz="2200" dirty="0">
              <a:solidFill>
                <a:srgbClr val="FFFFFF"/>
              </a:solidFill>
            </a:endParaRPr>
          </a:p>
          <a:p>
            <a:r>
              <a:rPr lang="en-US" sz="2200" dirty="0">
                <a:solidFill>
                  <a:srgbClr val="FFFFFF"/>
                </a:solidFill>
              </a:rPr>
              <a:t>On May 1, 2019 Moody’s Investment Service downgraded BPA’s investment rating from stable to negative.</a:t>
            </a:r>
          </a:p>
          <a:p>
            <a:endParaRPr lang="en-US" sz="1400" dirty="0">
              <a:solidFill>
                <a:srgbClr val="FFFFFF"/>
              </a:solidFill>
            </a:endParaRPr>
          </a:p>
          <a:p>
            <a:r>
              <a:rPr lang="en-US" sz="2200" dirty="0">
                <a:solidFill>
                  <a:srgbClr val="FFFFFF"/>
                </a:solidFill>
              </a:rPr>
              <a:t>In 2028, BPA’s long-term contracts with most or all of 135 Public Utility Districts come to an end.  If BPA is unable to offer competitive pricing —by 2023, according to the agency’s top administrator—BPA’s captive customers will find other sources for part or all of their energy  needs. </a:t>
            </a:r>
          </a:p>
          <a:p>
            <a:endParaRPr lang="en-US" sz="1400" dirty="0">
              <a:solidFill>
                <a:srgbClr val="FFFFFF"/>
              </a:solidFill>
            </a:endParaRPr>
          </a:p>
          <a:p>
            <a:r>
              <a:rPr lang="en-US" sz="2200" dirty="0">
                <a:solidFill>
                  <a:srgbClr val="FFFFFF"/>
                </a:solidFill>
              </a:rPr>
              <a:t>Idaho Congressman Mike Simpson recently told a reporter with Boise’s KIVITV “The Bonneville Power Administration is going broke. I don’t know what other word to use.”</a:t>
            </a:r>
          </a:p>
          <a:p>
            <a:endParaRPr lang="en-US" sz="2200" dirty="0">
              <a:solidFill>
                <a:srgbClr val="FFFFFF"/>
              </a:solidFill>
            </a:endParaRPr>
          </a:p>
          <a:p>
            <a:endParaRPr lang="en-US" sz="2200" b="1" dirty="0">
              <a:solidFill>
                <a:schemeClr val="bg1"/>
              </a:solidFill>
            </a:endParaRPr>
          </a:p>
        </p:txBody>
      </p:sp>
    </p:spTree>
    <p:extLst>
      <p:ext uri="{BB962C8B-B14F-4D97-AF65-F5344CB8AC3E}">
        <p14:creationId xmlns:p14="http://schemas.microsoft.com/office/powerpoint/2010/main" val="27490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rgbClr val="1D3989">
                <a:alpha val="3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3989"/>
              </a:solidFill>
            </a:endParaRPr>
          </a:p>
        </p:txBody>
      </p:sp>
      <p:sp>
        <p:nvSpPr>
          <p:cNvPr id="2" name="Title 1">
            <a:extLst>
              <a:ext uri="{FF2B5EF4-FFF2-40B4-BE49-F238E27FC236}">
                <a16:creationId xmlns:a16="http://schemas.microsoft.com/office/drawing/2014/main" id="{1F944D68-B14A-44D9-BB63-C899FDFFFB51}"/>
              </a:ext>
            </a:extLst>
          </p:cNvPr>
          <p:cNvSpPr>
            <a:spLocks noGrp="1"/>
          </p:cNvSpPr>
          <p:nvPr>
            <p:ph type="title"/>
          </p:nvPr>
        </p:nvSpPr>
        <p:spPr>
          <a:xfrm>
            <a:off x="838200" y="170122"/>
            <a:ext cx="10515600" cy="1475482"/>
          </a:xfrm>
        </p:spPr>
        <p:txBody>
          <a:bodyPr>
            <a:normAutofit/>
          </a:bodyPr>
          <a:lstStyle/>
          <a:p>
            <a:r>
              <a:rPr lang="en-US" dirty="0">
                <a:solidFill>
                  <a:srgbClr val="1D3989"/>
                </a:solidFill>
              </a:rPr>
              <a:t>Sources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8065568"/>
              </p:ext>
            </p:extLst>
          </p:nvPr>
        </p:nvGraphicFramePr>
        <p:xfrm>
          <a:off x="692766" y="1471886"/>
          <a:ext cx="11012129" cy="4815393"/>
        </p:xfrm>
        <a:graphic>
          <a:graphicData uri="http://schemas.openxmlformats.org/drawingml/2006/table">
            <a:tbl>
              <a:tblPr firstRow="1" bandRow="1">
                <a:tableStyleId>{2D5ABB26-0587-4C30-8999-92F81FD0307C}</a:tableStyleId>
              </a:tblPr>
              <a:tblGrid>
                <a:gridCol w="764932">
                  <a:extLst>
                    <a:ext uri="{9D8B030D-6E8A-4147-A177-3AD203B41FA5}">
                      <a16:colId xmlns:a16="http://schemas.microsoft.com/office/drawing/2014/main" val="20000"/>
                    </a:ext>
                  </a:extLst>
                </a:gridCol>
                <a:gridCol w="10247197">
                  <a:extLst>
                    <a:ext uri="{9D8B030D-6E8A-4147-A177-3AD203B41FA5}">
                      <a16:colId xmlns:a16="http://schemas.microsoft.com/office/drawing/2014/main" val="20001"/>
                    </a:ext>
                  </a:extLst>
                </a:gridCol>
              </a:tblGrid>
              <a:tr h="346332">
                <a:tc>
                  <a:txBody>
                    <a:bodyPr/>
                    <a:lstStyle/>
                    <a:p>
                      <a:pPr>
                        <a:lnSpc>
                          <a:spcPct val="90000"/>
                        </a:lnSpc>
                      </a:pPr>
                      <a:r>
                        <a:rPr lang="en-US" sz="1500" b="1" dirty="0"/>
                        <a:t>Slide 1:</a:t>
                      </a:r>
                    </a:p>
                  </a:txBody>
                  <a:tcPr/>
                </a:tc>
                <a:tc>
                  <a:txBody>
                    <a:bodyPr/>
                    <a:lstStyle/>
                    <a:p>
                      <a:pPr>
                        <a:lnSpc>
                          <a:spcPct val="90000"/>
                        </a:lnSpc>
                      </a:pPr>
                      <a:r>
                        <a:rPr lang="en-US" sz="1500" kern="1200" dirty="0">
                          <a:solidFill>
                            <a:schemeClr val="tx1"/>
                          </a:solidFill>
                          <a:effectLst/>
                          <a:latin typeface="+mn-lt"/>
                          <a:ea typeface="+mn-ea"/>
                          <a:cs typeface="+mn-cs"/>
                        </a:rPr>
                        <a:t>Mike </a:t>
                      </a:r>
                      <a:r>
                        <a:rPr lang="en-US" sz="1500" kern="1200" dirty="0" err="1">
                          <a:solidFill>
                            <a:schemeClr val="tx1"/>
                          </a:solidFill>
                          <a:effectLst/>
                          <a:latin typeface="+mn-lt"/>
                          <a:ea typeface="+mn-ea"/>
                          <a:cs typeface="+mn-cs"/>
                        </a:rPr>
                        <a:t>Mislos</a:t>
                      </a:r>
                      <a:r>
                        <a:rPr lang="en-US" sz="1500" kern="1200" dirty="0">
                          <a:solidFill>
                            <a:schemeClr val="tx1"/>
                          </a:solidFill>
                          <a:effectLst/>
                          <a:latin typeface="+mn-lt"/>
                          <a:ea typeface="+mn-ea"/>
                          <a:cs typeface="+mn-cs"/>
                        </a:rPr>
                        <a:t>,</a:t>
                      </a:r>
                      <a:r>
                        <a:rPr lang="en-US" sz="1500" kern="1200" baseline="0" dirty="0">
                          <a:solidFill>
                            <a:schemeClr val="tx1"/>
                          </a:solidFill>
                          <a:effectLst/>
                          <a:latin typeface="+mn-lt"/>
                          <a:ea typeface="+mn-ea"/>
                          <a:cs typeface="+mn-cs"/>
                        </a:rPr>
                        <a:t> </a:t>
                      </a:r>
                      <a:r>
                        <a:rPr lang="en-US" sz="1500" kern="1200" baseline="0" dirty="0" err="1">
                          <a:solidFill>
                            <a:schemeClr val="tx1"/>
                          </a:solidFill>
                          <a:effectLst/>
                          <a:latin typeface="+mn-lt"/>
                          <a:ea typeface="+mn-ea"/>
                          <a:cs typeface="+mn-cs"/>
                        </a:rPr>
                        <a:t>BitPinas</a:t>
                      </a:r>
                      <a:r>
                        <a:rPr lang="en-US" sz="1500" kern="1200" baseline="0" dirty="0">
                          <a:solidFill>
                            <a:schemeClr val="tx1"/>
                          </a:solidFill>
                          <a:effectLst/>
                          <a:latin typeface="+mn-lt"/>
                          <a:ea typeface="+mn-ea"/>
                          <a:cs typeface="+mn-cs"/>
                        </a:rPr>
                        <a:t>, LA Solar Group</a:t>
                      </a:r>
                      <a:endParaRPr lang="en-US" sz="1500" dirty="0"/>
                    </a:p>
                  </a:txBody>
                  <a:tcPr/>
                </a:tc>
                <a:extLst>
                  <a:ext uri="{0D108BD9-81ED-4DB2-BD59-A6C34878D82A}">
                    <a16:rowId xmlns:a16="http://schemas.microsoft.com/office/drawing/2014/main" val="10000"/>
                  </a:ext>
                </a:extLst>
              </a:tr>
              <a:tr h="377167">
                <a:tc>
                  <a:txBody>
                    <a:bodyPr/>
                    <a:lstStyle/>
                    <a:p>
                      <a:pPr>
                        <a:lnSpc>
                          <a:spcPct val="90000"/>
                        </a:lnSpc>
                      </a:pPr>
                      <a:r>
                        <a:rPr lang="en-US" sz="1500" b="1" dirty="0"/>
                        <a:t>Slide 2:</a:t>
                      </a:r>
                    </a:p>
                  </a:txBody>
                  <a:tcPr/>
                </a:tc>
                <a:tc>
                  <a:txBody>
                    <a:bodyPr/>
                    <a:lstStyle/>
                    <a:p>
                      <a:pPr>
                        <a:lnSpc>
                          <a:spcPct val="90000"/>
                        </a:lnSpc>
                      </a:pPr>
                      <a:r>
                        <a:rPr lang="en-US" sz="1500" dirty="0"/>
                        <a:t>Four Lower Snake River Dams, Molly</a:t>
                      </a:r>
                      <a:r>
                        <a:rPr lang="en-US" sz="1500" baseline="0" dirty="0"/>
                        <a:t> Quinn, The Spokesman Review</a:t>
                      </a:r>
                      <a:endParaRPr lang="en-US" sz="1500" dirty="0"/>
                    </a:p>
                  </a:txBody>
                  <a:tcPr/>
                </a:tc>
                <a:extLst>
                  <a:ext uri="{0D108BD9-81ED-4DB2-BD59-A6C34878D82A}">
                    <a16:rowId xmlns:a16="http://schemas.microsoft.com/office/drawing/2014/main" val="10001"/>
                  </a:ext>
                </a:extLst>
              </a:tr>
              <a:tr h="377167">
                <a:tc>
                  <a:txBody>
                    <a:bodyPr/>
                    <a:lstStyle/>
                    <a:p>
                      <a:pPr>
                        <a:lnSpc>
                          <a:spcPct val="90000"/>
                        </a:lnSpc>
                      </a:pPr>
                      <a:r>
                        <a:rPr lang="en-US" sz="1500" b="1" dirty="0"/>
                        <a:t>Slide 3:</a:t>
                      </a:r>
                    </a:p>
                  </a:txBody>
                  <a:tcPr/>
                </a:tc>
                <a:tc>
                  <a:txBody>
                    <a:bodyPr/>
                    <a:lstStyle/>
                    <a:p>
                      <a:pPr>
                        <a:lnSpc>
                          <a:spcPct val="90000"/>
                        </a:lnSpc>
                      </a:pPr>
                      <a:r>
                        <a:rPr lang="en-US" sz="1500" dirty="0"/>
                        <a:t>Betsey </a:t>
                      </a:r>
                      <a:r>
                        <a:rPr lang="en-US" sz="1500" dirty="0" err="1"/>
                        <a:t>Thoennes</a:t>
                      </a:r>
                      <a:r>
                        <a:rPr lang="en-US" sz="1500" dirty="0"/>
                        <a:t> (Salmon and Orca)</a:t>
                      </a:r>
                    </a:p>
                  </a:txBody>
                  <a:tcPr/>
                </a:tc>
                <a:extLst>
                  <a:ext uri="{0D108BD9-81ED-4DB2-BD59-A6C34878D82A}">
                    <a16:rowId xmlns:a16="http://schemas.microsoft.com/office/drawing/2014/main" val="10002"/>
                  </a:ext>
                </a:extLst>
              </a:tr>
              <a:tr h="377167">
                <a:tc>
                  <a:txBody>
                    <a:bodyPr/>
                    <a:lstStyle/>
                    <a:p>
                      <a:pPr>
                        <a:lnSpc>
                          <a:spcPct val="90000"/>
                        </a:lnSpc>
                      </a:pPr>
                      <a:r>
                        <a:rPr lang="en-US" sz="1500" b="1" dirty="0"/>
                        <a:t>Slide 4:</a:t>
                      </a:r>
                    </a:p>
                  </a:txBody>
                  <a:tcPr/>
                </a:tc>
                <a:tc>
                  <a:txBody>
                    <a:bodyPr/>
                    <a:lstStyle/>
                    <a:p>
                      <a:pPr>
                        <a:lnSpc>
                          <a:spcPct val="90000"/>
                        </a:lnSpc>
                      </a:pPr>
                      <a:r>
                        <a:rPr lang="en-US" sz="1500" i="1" dirty="0"/>
                        <a:t>PNW Region Firm Regional Loads by Customer Class</a:t>
                      </a:r>
                      <a:r>
                        <a:rPr lang="en-US" sz="1500" dirty="0"/>
                        <a:t>, BPA White Book,</a:t>
                      </a:r>
                      <a:r>
                        <a:rPr lang="en-US" sz="1500" baseline="0" dirty="0"/>
                        <a:t> Bonneville Power Administration</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PNW Region Generation by Resource Type,</a:t>
                      </a:r>
                      <a:r>
                        <a:rPr lang="en-US" sz="1500" i="1" baseline="0" dirty="0"/>
                        <a:t> </a:t>
                      </a:r>
                      <a:r>
                        <a:rPr lang="en-US" sz="1500" i="0" baseline="0" dirty="0"/>
                        <a:t>BPA White Book, Bonneville Power Administration</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err="1"/>
                        <a:t>Dataquery</a:t>
                      </a:r>
                      <a:r>
                        <a:rPr lang="en-US" sz="1500" i="1" dirty="0"/>
                        <a:t> 2.0, </a:t>
                      </a:r>
                      <a:r>
                        <a:rPr lang="en-US" sz="1500" i="0" dirty="0"/>
                        <a:t>U.S. Army Corps of Engineers</a:t>
                      </a:r>
                    </a:p>
                  </a:txBody>
                  <a:tcPr/>
                </a:tc>
                <a:extLst>
                  <a:ext uri="{0D108BD9-81ED-4DB2-BD59-A6C34878D82A}">
                    <a16:rowId xmlns:a16="http://schemas.microsoft.com/office/drawing/2014/main" val="10003"/>
                  </a:ext>
                </a:extLst>
              </a:tr>
              <a:tr h="377167">
                <a:tc>
                  <a:txBody>
                    <a:bodyPr/>
                    <a:lstStyle/>
                    <a:p>
                      <a:pPr>
                        <a:lnSpc>
                          <a:spcPct val="90000"/>
                        </a:lnSpc>
                      </a:pPr>
                      <a:r>
                        <a:rPr lang="en-US" sz="1500" b="1" dirty="0"/>
                        <a:t>Slide</a:t>
                      </a:r>
                      <a:r>
                        <a:rPr lang="en-US" sz="1500" b="1" baseline="0" dirty="0"/>
                        <a:t> 5:</a:t>
                      </a:r>
                      <a:endParaRPr lang="en-US" sz="1500" b="1" dirty="0"/>
                    </a:p>
                  </a:txBody>
                  <a:tcPr/>
                </a:tc>
                <a:tc>
                  <a:txBody>
                    <a:bodyPr/>
                    <a:lstStyle/>
                    <a:p>
                      <a:pPr>
                        <a:lnSpc>
                          <a:spcPct val="90000"/>
                        </a:lnSpc>
                      </a:pPr>
                      <a:r>
                        <a:rPr lang="en-US" sz="1500" i="1" dirty="0"/>
                        <a:t>PNW Region Variability of Annual Hydro Generation,</a:t>
                      </a:r>
                      <a:r>
                        <a:rPr lang="en-US" sz="1500" i="1" baseline="0" dirty="0"/>
                        <a:t> </a:t>
                      </a:r>
                      <a:r>
                        <a:rPr lang="en-US" sz="1500" i="0" baseline="0" dirty="0"/>
                        <a:t>BPA White Book, Bonneville Power Administration</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2018 Pacific Northwest Loads and Resources Study,</a:t>
                      </a:r>
                      <a:r>
                        <a:rPr lang="en-US" sz="1500" i="1" baseline="0" dirty="0"/>
                        <a:t> </a:t>
                      </a:r>
                      <a:r>
                        <a:rPr lang="en-US" sz="1500" i="0" baseline="0" dirty="0"/>
                        <a:t>BPA White Book, Bonneville Power Administration</a:t>
                      </a:r>
                      <a:endParaRPr lang="en-US" sz="1500" i="1" dirty="0"/>
                    </a:p>
                  </a:txBody>
                  <a:tcPr/>
                </a:tc>
                <a:extLst>
                  <a:ext uri="{0D108BD9-81ED-4DB2-BD59-A6C34878D82A}">
                    <a16:rowId xmlns:a16="http://schemas.microsoft.com/office/drawing/2014/main" val="10004"/>
                  </a:ext>
                </a:extLst>
              </a:tr>
              <a:tr h="377167">
                <a:tc>
                  <a:txBody>
                    <a:bodyPr/>
                    <a:lstStyle/>
                    <a:p>
                      <a:pPr>
                        <a:lnSpc>
                          <a:spcPct val="90000"/>
                        </a:lnSpc>
                      </a:pPr>
                      <a:r>
                        <a:rPr lang="en-US" sz="1500" b="1" dirty="0"/>
                        <a:t>Slide</a:t>
                      </a:r>
                      <a:r>
                        <a:rPr lang="en-US" sz="1500" b="1" baseline="0" dirty="0"/>
                        <a:t> 6:</a:t>
                      </a:r>
                      <a:endParaRPr lang="en-US" sz="1500" b="1" dirty="0"/>
                    </a:p>
                  </a:txBody>
                  <a:tcPr/>
                </a:tc>
                <a:tc>
                  <a:txBody>
                    <a:bodyPr/>
                    <a:lstStyle/>
                    <a:p>
                      <a:pPr>
                        <a:lnSpc>
                          <a:spcPct val="90000"/>
                        </a:lnSpc>
                      </a:pPr>
                      <a:r>
                        <a:rPr lang="en-US" sz="1500" i="1" dirty="0"/>
                        <a:t>PNW Region Firm Regional Loads by Customer Class,</a:t>
                      </a:r>
                      <a:r>
                        <a:rPr lang="en-US" sz="1500" i="1" baseline="0" dirty="0"/>
                        <a:t> </a:t>
                      </a:r>
                      <a:r>
                        <a:rPr lang="en-US" sz="1500" i="0" baseline="0" dirty="0"/>
                        <a:t>BPA White Book, Bonneville Power Administration</a:t>
                      </a:r>
                      <a:endParaRPr lang="en-US" sz="1500" i="1" dirty="0"/>
                    </a:p>
                    <a:p>
                      <a:pPr marL="0" marR="0" indent="0" algn="l" defTabSz="914400" rtl="0" eaLnBrk="1" fontAlgn="auto" latinLnBrk="0" hangingPunct="1">
                        <a:lnSpc>
                          <a:spcPct val="90000"/>
                        </a:lnSpc>
                        <a:spcBef>
                          <a:spcPts val="0"/>
                        </a:spcBef>
                        <a:spcAft>
                          <a:spcPts val="0"/>
                        </a:spcAft>
                        <a:buClrTx/>
                        <a:buSzTx/>
                        <a:buFontTx/>
                        <a:buNone/>
                        <a:tabLst/>
                        <a:defRPr/>
                      </a:pPr>
                      <a:r>
                        <a:rPr lang="en-US" sz="1500" i="1" baseline="0" dirty="0"/>
                        <a:t>PNW Region Variability of Annual Hydro Generation, </a:t>
                      </a:r>
                      <a:r>
                        <a:rPr lang="en-US" sz="1500" i="0" baseline="0" dirty="0"/>
                        <a:t>BPA White Book, Bonneville Power Administration</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PNW Region Generation by Resource Type,</a:t>
                      </a:r>
                      <a:r>
                        <a:rPr lang="en-US" sz="1500" i="1" baseline="0" dirty="0"/>
                        <a:t> </a:t>
                      </a:r>
                      <a:r>
                        <a:rPr lang="en-US" sz="1500" i="0" baseline="0" dirty="0"/>
                        <a:t>BPA White Book, Bonneville Power Administration</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err="1"/>
                        <a:t>Dataquery</a:t>
                      </a:r>
                      <a:r>
                        <a:rPr lang="en-US" sz="1500" i="1" dirty="0"/>
                        <a:t> 2.0, </a:t>
                      </a:r>
                      <a:r>
                        <a:rPr lang="en-US" sz="1500" i="0" dirty="0"/>
                        <a:t>U.S. Army Corps of Engineers </a:t>
                      </a:r>
                    </a:p>
                  </a:txBody>
                  <a:tcPr/>
                </a:tc>
                <a:extLst>
                  <a:ext uri="{0D108BD9-81ED-4DB2-BD59-A6C34878D82A}">
                    <a16:rowId xmlns:a16="http://schemas.microsoft.com/office/drawing/2014/main" val="10005"/>
                  </a:ext>
                </a:extLst>
              </a:tr>
              <a:tr h="377167">
                <a:tc>
                  <a:txBody>
                    <a:bodyPr/>
                    <a:lstStyle/>
                    <a:p>
                      <a:pPr>
                        <a:lnSpc>
                          <a:spcPct val="90000"/>
                        </a:lnSpc>
                      </a:pPr>
                      <a:r>
                        <a:rPr lang="en-US" sz="1500" b="1" dirty="0"/>
                        <a:t>Slide</a:t>
                      </a:r>
                      <a:r>
                        <a:rPr lang="en-US" sz="1500" b="1" baseline="0" dirty="0"/>
                        <a:t> 7:</a:t>
                      </a:r>
                      <a:endParaRPr lang="en-US" sz="1500" b="1" dirty="0"/>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500" i="1" baseline="0" dirty="0"/>
                        <a:t>Seventh Northwest Conservation and Electric Power Plan, </a:t>
                      </a:r>
                      <a:r>
                        <a:rPr lang="en-US" sz="1500" i="0" baseline="0" dirty="0"/>
                        <a:t>Northwest Power and Conservation Council</a:t>
                      </a:r>
                      <a:endParaRPr lang="en-US" sz="1500" i="1" baseline="0" dirty="0"/>
                    </a:p>
                  </a:txBody>
                  <a:tcPr/>
                </a:tc>
                <a:extLst>
                  <a:ext uri="{0D108BD9-81ED-4DB2-BD59-A6C34878D82A}">
                    <a16:rowId xmlns:a16="http://schemas.microsoft.com/office/drawing/2014/main" val="10006"/>
                  </a:ext>
                </a:extLst>
              </a:tr>
              <a:tr h="377167">
                <a:tc>
                  <a:txBody>
                    <a:bodyPr/>
                    <a:lstStyle/>
                    <a:p>
                      <a:pPr>
                        <a:lnSpc>
                          <a:spcPct val="90000"/>
                        </a:lnSpc>
                      </a:pPr>
                      <a:r>
                        <a:rPr lang="en-US" sz="1500" b="1" dirty="0"/>
                        <a:t>Slide</a:t>
                      </a:r>
                      <a:r>
                        <a:rPr lang="en-US" sz="1500" b="1" baseline="0" dirty="0"/>
                        <a:t> 8:</a:t>
                      </a:r>
                      <a:endParaRPr lang="en-US" sz="1500" b="1" dirty="0"/>
                    </a:p>
                  </a:txBody>
                  <a:tcPr/>
                </a:tc>
                <a:tc>
                  <a:txBody>
                    <a:bodyPr/>
                    <a:lstStyle/>
                    <a:p>
                      <a:pPr>
                        <a:lnSpc>
                          <a:spcPct val="90000"/>
                        </a:lnSpc>
                      </a:pPr>
                      <a:r>
                        <a:rPr lang="en-US" sz="1500" i="1" baseline="0" dirty="0"/>
                        <a:t>BPA Balancing Authority Load and Total Wind, Hydro, Fossil/Biomass, Nuclear Generation, and Net Interchange, Near-Real-Time, </a:t>
                      </a:r>
                      <a:r>
                        <a:rPr lang="en-US" sz="1500" i="0" baseline="0" dirty="0"/>
                        <a:t>Bonneville Power Administration </a:t>
                      </a:r>
                    </a:p>
                    <a:p>
                      <a:pPr>
                        <a:lnSpc>
                          <a:spcPct val="90000"/>
                        </a:lnSpc>
                      </a:pPr>
                      <a:r>
                        <a:rPr lang="en-US" sz="1500" i="1" dirty="0"/>
                        <a:t>Oversupply, </a:t>
                      </a:r>
                      <a:r>
                        <a:rPr lang="en-US" sz="1500" i="0" dirty="0"/>
                        <a:t>Bonneville Power Administration </a:t>
                      </a:r>
                    </a:p>
                  </a:txBody>
                  <a:tcPr/>
                </a:tc>
                <a:extLst>
                  <a:ext uri="{0D108BD9-81ED-4DB2-BD59-A6C34878D82A}">
                    <a16:rowId xmlns:a16="http://schemas.microsoft.com/office/drawing/2014/main" val="10007"/>
                  </a:ext>
                </a:extLst>
              </a:tr>
              <a:tr h="377167">
                <a:tc>
                  <a:txBody>
                    <a:bodyPr/>
                    <a:lstStyle/>
                    <a:p>
                      <a:pPr>
                        <a:lnSpc>
                          <a:spcPct val="90000"/>
                        </a:lnSpc>
                      </a:pPr>
                      <a:r>
                        <a:rPr lang="en-US" sz="1500" b="1" dirty="0"/>
                        <a:t>Slide 9:</a:t>
                      </a:r>
                    </a:p>
                  </a:txBody>
                  <a:tcPr/>
                </a:tc>
                <a:tc>
                  <a:txBody>
                    <a:bodyPr/>
                    <a:lstStyle/>
                    <a:p>
                      <a:pPr>
                        <a:lnSpc>
                          <a:spcPct val="90000"/>
                        </a:lnSpc>
                      </a:pPr>
                      <a:r>
                        <a:rPr lang="en-US" sz="1500" i="1" dirty="0"/>
                        <a:t>The Bonneville Power Administration 2018: Threatened, Endangered, or on the Brink of Extinction?,</a:t>
                      </a:r>
                      <a:r>
                        <a:rPr lang="en-US" sz="1500" i="0" dirty="0"/>
                        <a:t> Rocky Mountain Econometrics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0" dirty="0"/>
                        <a:t>John Harrison, </a:t>
                      </a:r>
                      <a:r>
                        <a:rPr lang="en-US" sz="1500" i="1" dirty="0"/>
                        <a:t>New Era, New Challenges</a:t>
                      </a:r>
                      <a:r>
                        <a:rPr lang="en-US" sz="1500" i="0" dirty="0"/>
                        <a:t>, Northwest Power and Conservation Council </a:t>
                      </a:r>
                    </a:p>
                  </a:txBody>
                  <a:tcPr/>
                </a:tc>
                <a:extLst>
                  <a:ext uri="{0D108BD9-81ED-4DB2-BD59-A6C34878D82A}">
                    <a16:rowId xmlns:a16="http://schemas.microsoft.com/office/drawing/2014/main" val="10008"/>
                  </a:ext>
                </a:extLst>
              </a:tr>
            </a:tbl>
          </a:graphicData>
        </a:graphic>
      </p:graphicFrame>
      <p:cxnSp>
        <p:nvCxnSpPr>
          <p:cNvPr id="5" name="Straight Connector 4">
            <a:extLst>
              <a:ext uri="{FF2B5EF4-FFF2-40B4-BE49-F238E27FC236}">
                <a16:creationId xmlns:a16="http://schemas.microsoft.com/office/drawing/2014/main" id="{73D3E625-D737-4F09-A827-AE561314C1B4}"/>
              </a:ext>
            </a:extLst>
          </p:cNvPr>
          <p:cNvCxnSpPr>
            <a:cxnSpLocks/>
          </p:cNvCxnSpPr>
          <p:nvPr/>
        </p:nvCxnSpPr>
        <p:spPr>
          <a:xfrm>
            <a:off x="935664" y="1282480"/>
            <a:ext cx="1759911" cy="0"/>
          </a:xfrm>
          <a:prstGeom prst="line">
            <a:avLst/>
          </a:prstGeom>
          <a:ln w="28575">
            <a:solidFill>
              <a:srgbClr val="1D3989">
                <a:alpha val="38039"/>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40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rgbClr val="1D3989">
                <a:alpha val="3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3989"/>
              </a:solidFill>
            </a:endParaRPr>
          </a:p>
        </p:txBody>
      </p:sp>
      <p:sp>
        <p:nvSpPr>
          <p:cNvPr id="2" name="Title 1">
            <a:extLst>
              <a:ext uri="{FF2B5EF4-FFF2-40B4-BE49-F238E27FC236}">
                <a16:creationId xmlns:a16="http://schemas.microsoft.com/office/drawing/2014/main" id="{1F944D68-B14A-44D9-BB63-C899FDFFFB51}"/>
              </a:ext>
            </a:extLst>
          </p:cNvPr>
          <p:cNvSpPr>
            <a:spLocks noGrp="1"/>
          </p:cNvSpPr>
          <p:nvPr>
            <p:ph type="title"/>
          </p:nvPr>
        </p:nvSpPr>
        <p:spPr>
          <a:xfrm>
            <a:off x="838200" y="170122"/>
            <a:ext cx="10515600" cy="1475482"/>
          </a:xfrm>
        </p:spPr>
        <p:txBody>
          <a:bodyPr>
            <a:normAutofit/>
          </a:bodyPr>
          <a:lstStyle/>
          <a:p>
            <a:r>
              <a:rPr lang="en-US" dirty="0">
                <a:solidFill>
                  <a:srgbClr val="1D3989"/>
                </a:solidFill>
              </a:rPr>
              <a:t>Sources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984117"/>
              </p:ext>
            </p:extLst>
          </p:nvPr>
        </p:nvGraphicFramePr>
        <p:xfrm>
          <a:off x="692766" y="1342016"/>
          <a:ext cx="11012129" cy="5166360"/>
        </p:xfrm>
        <a:graphic>
          <a:graphicData uri="http://schemas.openxmlformats.org/drawingml/2006/table">
            <a:tbl>
              <a:tblPr firstRow="1" bandRow="1">
                <a:tableStyleId>{2D5ABB26-0587-4C30-8999-92F81FD0307C}</a:tableStyleId>
              </a:tblPr>
              <a:tblGrid>
                <a:gridCol w="894828">
                  <a:extLst>
                    <a:ext uri="{9D8B030D-6E8A-4147-A177-3AD203B41FA5}">
                      <a16:colId xmlns:a16="http://schemas.microsoft.com/office/drawing/2014/main" val="20000"/>
                    </a:ext>
                  </a:extLst>
                </a:gridCol>
                <a:gridCol w="10117301">
                  <a:extLst>
                    <a:ext uri="{9D8B030D-6E8A-4147-A177-3AD203B41FA5}">
                      <a16:colId xmlns:a16="http://schemas.microsoft.com/office/drawing/2014/main" val="20001"/>
                    </a:ext>
                  </a:extLst>
                </a:gridCol>
              </a:tblGrid>
              <a:tr h="447344">
                <a:tc>
                  <a:txBody>
                    <a:bodyPr/>
                    <a:lstStyle/>
                    <a:p>
                      <a:pPr>
                        <a:lnSpc>
                          <a:spcPct val="90000"/>
                        </a:lnSpc>
                      </a:pPr>
                      <a:r>
                        <a:rPr lang="en-US" sz="1500" b="1" dirty="0"/>
                        <a:t>Slide 10:</a:t>
                      </a: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effectLst/>
                        </a:rPr>
                        <a:t>BPA Rates Have Climbed Substantially Power Business Line Cash Reserves are Depleted, BPA T1 PF Rate and Reserves 2006-2019</a:t>
                      </a:r>
                      <a:r>
                        <a:rPr lang="en-US" sz="1500" dirty="0">
                          <a:effectLst/>
                        </a:rPr>
                        <a:t>, Northwest Power and Conservation Council </a:t>
                      </a:r>
                    </a:p>
                  </a:txBody>
                  <a:tcPr/>
                </a:tc>
                <a:extLst>
                  <a:ext uri="{0D108BD9-81ED-4DB2-BD59-A6C34878D82A}">
                    <a16:rowId xmlns:a16="http://schemas.microsoft.com/office/drawing/2014/main" val="10000"/>
                  </a:ext>
                </a:extLst>
              </a:tr>
              <a:tr h="377167">
                <a:tc>
                  <a:txBody>
                    <a:bodyPr/>
                    <a:lstStyle/>
                    <a:p>
                      <a:pPr>
                        <a:lnSpc>
                          <a:spcPct val="90000"/>
                        </a:lnSpc>
                      </a:pPr>
                      <a:r>
                        <a:rPr lang="en-US" sz="1500" b="1" dirty="0"/>
                        <a:t>Slide 11:</a:t>
                      </a:r>
                    </a:p>
                  </a:txBody>
                  <a:tcPr/>
                </a:tc>
                <a:tc>
                  <a:txBody>
                    <a:bodyPr/>
                    <a:lstStyle/>
                    <a:p>
                      <a:pPr>
                        <a:lnSpc>
                          <a:spcPct val="90000"/>
                        </a:lnSpc>
                      </a:pPr>
                      <a:r>
                        <a:rPr lang="en-US" sz="1500" i="1" dirty="0"/>
                        <a:t>BPA Strategic Plan 2018-2023, </a:t>
                      </a:r>
                      <a:r>
                        <a:rPr lang="en-US" sz="1500" i="0" dirty="0"/>
                        <a:t>Bonneville</a:t>
                      </a:r>
                      <a:r>
                        <a:rPr lang="en-US" sz="1500" i="0" baseline="0" dirty="0"/>
                        <a:t> Power Administration</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0" dirty="0"/>
                        <a:t>John Harrison</a:t>
                      </a:r>
                      <a:r>
                        <a:rPr lang="en-US" sz="1500" i="1" dirty="0"/>
                        <a:t>, New Era, New Challenges, </a:t>
                      </a:r>
                      <a:r>
                        <a:rPr lang="en-US" sz="1500" i="0" dirty="0"/>
                        <a:t>Northwest Power and Conservation Council </a:t>
                      </a:r>
                    </a:p>
                  </a:txBody>
                  <a:tcPr/>
                </a:tc>
                <a:extLst>
                  <a:ext uri="{0D108BD9-81ED-4DB2-BD59-A6C34878D82A}">
                    <a16:rowId xmlns:a16="http://schemas.microsoft.com/office/drawing/2014/main" val="10001"/>
                  </a:ext>
                </a:extLst>
              </a:tr>
              <a:tr h="377167">
                <a:tc>
                  <a:txBody>
                    <a:bodyPr/>
                    <a:lstStyle/>
                    <a:p>
                      <a:pPr>
                        <a:lnSpc>
                          <a:spcPct val="90000"/>
                        </a:lnSpc>
                      </a:pPr>
                      <a:r>
                        <a:rPr lang="en-US" sz="1500" b="1" dirty="0"/>
                        <a:t>Slide 12:</a:t>
                      </a:r>
                    </a:p>
                  </a:txBody>
                  <a:tcPr/>
                </a:tc>
                <a:tc>
                  <a:txBody>
                    <a:bodyPr/>
                    <a:lstStyle/>
                    <a:p>
                      <a:pPr>
                        <a:lnSpc>
                          <a:spcPct val="90000"/>
                        </a:lnSpc>
                      </a:pPr>
                      <a:r>
                        <a:rPr lang="en-US" sz="1500" dirty="0"/>
                        <a:t>Robert McCullough, </a:t>
                      </a:r>
                      <a:r>
                        <a:rPr lang="en-US" sz="1500" i="1" dirty="0"/>
                        <a:t>Figure 2: </a:t>
                      </a:r>
                      <a:r>
                        <a:rPr lang="en-US" sz="1500" i="1" dirty="0" err="1"/>
                        <a:t>Levelized</a:t>
                      </a:r>
                      <a:r>
                        <a:rPr lang="en-US" sz="1500" i="1" dirty="0"/>
                        <a:t> Cost of Energy for Wind (Lazard Historical Estimates)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Wind, </a:t>
                      </a:r>
                      <a:r>
                        <a:rPr lang="en-US" sz="1500" i="0" dirty="0"/>
                        <a:t>Montana State University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err="1"/>
                        <a:t>Wheatridge</a:t>
                      </a:r>
                      <a:r>
                        <a:rPr lang="en-US" sz="1500" i="1" dirty="0"/>
                        <a:t> Wind Energy Facility Request for Amendment 2: Draft Proposed Order</a:t>
                      </a:r>
                      <a:r>
                        <a:rPr lang="en-US" sz="1500" i="0" dirty="0"/>
                        <a:t>, Oregon Energy Facility Siting Council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Historical Energy Production</a:t>
                      </a:r>
                      <a:r>
                        <a:rPr lang="en-US" sz="1500" i="0" dirty="0"/>
                        <a:t>, Northwest Power and Conservation Council </a:t>
                      </a:r>
                    </a:p>
                  </a:txBody>
                  <a:tcPr/>
                </a:tc>
                <a:extLst>
                  <a:ext uri="{0D108BD9-81ED-4DB2-BD59-A6C34878D82A}">
                    <a16:rowId xmlns:a16="http://schemas.microsoft.com/office/drawing/2014/main" val="10002"/>
                  </a:ext>
                </a:extLst>
              </a:tr>
              <a:tr h="377167">
                <a:tc>
                  <a:txBody>
                    <a:bodyPr/>
                    <a:lstStyle/>
                    <a:p>
                      <a:pPr>
                        <a:lnSpc>
                          <a:spcPct val="90000"/>
                        </a:lnSpc>
                      </a:pPr>
                      <a:r>
                        <a:rPr lang="en-US" sz="1500" b="1" dirty="0"/>
                        <a:t>Slide 13:</a:t>
                      </a:r>
                    </a:p>
                  </a:txBody>
                  <a:tcPr/>
                </a:tc>
                <a:tc>
                  <a:txBody>
                    <a:bodyPr/>
                    <a:lstStyle/>
                    <a:p>
                      <a:pPr>
                        <a:lnSpc>
                          <a:spcPct val="90000"/>
                        </a:lnSpc>
                      </a:pPr>
                      <a:r>
                        <a:rPr lang="en-US" sz="1500" dirty="0"/>
                        <a:t>Robert McCullough, </a:t>
                      </a:r>
                      <a:r>
                        <a:rPr lang="en-US" sz="1500" i="1" dirty="0"/>
                        <a:t>Figure 1: </a:t>
                      </a:r>
                      <a:r>
                        <a:rPr lang="en-US" sz="1500" i="1" dirty="0" err="1"/>
                        <a:t>Levelized</a:t>
                      </a:r>
                      <a:r>
                        <a:rPr lang="en-US" sz="1500" i="1" dirty="0"/>
                        <a:t> Cost of Energy for Solar (Lazard Historical Estimates)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0" dirty="0"/>
                        <a:t>Paul Horn</a:t>
                      </a:r>
                      <a:r>
                        <a:rPr lang="en-US" sz="1500" i="1" dirty="0"/>
                        <a:t>, Chart: Which States are Adding the Most Solar Capacity?, Inside Climate News (Oct. 30, 2018)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0" dirty="0"/>
                        <a:t>Bonneville Power Administration Interconnection Request Queue, Interconnection</a:t>
                      </a:r>
                      <a:r>
                        <a:rPr lang="en-US" sz="1500" i="1" dirty="0"/>
                        <a:t>, Bonneville Power Administration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0" dirty="0"/>
                        <a:t>Rocky Barker</a:t>
                      </a:r>
                      <a:r>
                        <a:rPr lang="en-US" sz="1500" i="1" dirty="0"/>
                        <a:t>, Idaho Power aims to end use of coal and natural gas – a ‘big deal,’ conservationist says, </a:t>
                      </a:r>
                      <a:r>
                        <a:rPr lang="en-US" sz="1500" i="0" dirty="0"/>
                        <a:t>Idaho Statesman </a:t>
                      </a:r>
                    </a:p>
                  </a:txBody>
                  <a:tcPr/>
                </a:tc>
                <a:extLst>
                  <a:ext uri="{0D108BD9-81ED-4DB2-BD59-A6C34878D82A}">
                    <a16:rowId xmlns:a16="http://schemas.microsoft.com/office/drawing/2014/main" val="10003"/>
                  </a:ext>
                </a:extLst>
              </a:tr>
              <a:tr h="377167">
                <a:tc>
                  <a:txBody>
                    <a:bodyPr/>
                    <a:lstStyle/>
                    <a:p>
                      <a:pPr>
                        <a:lnSpc>
                          <a:spcPct val="90000"/>
                        </a:lnSpc>
                      </a:pPr>
                      <a:r>
                        <a:rPr lang="en-US" sz="1500" b="1" dirty="0"/>
                        <a:t>Slide</a:t>
                      </a:r>
                      <a:r>
                        <a:rPr lang="en-US" sz="1500" b="1" baseline="0" dirty="0"/>
                        <a:t> 14:</a:t>
                      </a:r>
                      <a:endParaRPr lang="en-US" sz="1500" b="1" dirty="0"/>
                    </a:p>
                  </a:txBody>
                  <a:tcPr/>
                </a:tc>
                <a:tc>
                  <a:txBody>
                    <a:bodyPr/>
                    <a:lstStyle/>
                    <a:p>
                      <a:pPr>
                        <a:lnSpc>
                          <a:spcPct val="90000"/>
                        </a:lnSpc>
                      </a:pPr>
                      <a:r>
                        <a:rPr lang="en-US" sz="1500" i="1" dirty="0"/>
                        <a:t>BPA Strategic</a:t>
                      </a:r>
                      <a:r>
                        <a:rPr lang="en-US" sz="1500" i="1" baseline="0" dirty="0"/>
                        <a:t> Plan 2018-2023</a:t>
                      </a:r>
                      <a:r>
                        <a:rPr lang="en-US" sz="1500" baseline="0" dirty="0"/>
                        <a:t>, Bonneville Power Administration</a:t>
                      </a:r>
                    </a:p>
                    <a:p>
                      <a:pPr>
                        <a:lnSpc>
                          <a:spcPct val="90000"/>
                        </a:lnSpc>
                      </a:pPr>
                      <a:r>
                        <a:rPr lang="en-US" sz="1500" baseline="0" dirty="0"/>
                        <a:t>Letter from Elliot E. </a:t>
                      </a:r>
                      <a:r>
                        <a:rPr lang="en-US" sz="1500" baseline="0" dirty="0" err="1"/>
                        <a:t>Mainzer</a:t>
                      </a:r>
                      <a:r>
                        <a:rPr lang="en-US" sz="1500" baseline="0" dirty="0"/>
                        <a:t>, Administrator and Chief Executive Officer of Bonneville Power Administration</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Juvenile salmon and steelhead pass the dams through many different routes</a:t>
                      </a:r>
                      <a:r>
                        <a:rPr lang="en-US" sz="1500" dirty="0"/>
                        <a:t>, Federal Caucus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Salmon Species Listed Under the Federal Endangered Species Act</a:t>
                      </a:r>
                      <a:r>
                        <a:rPr lang="en-US" sz="1500" dirty="0"/>
                        <a:t>, Washington State Recreation and Conservation Office </a:t>
                      </a:r>
                    </a:p>
                  </a:txBody>
                  <a:tcPr/>
                </a:tc>
                <a:extLst>
                  <a:ext uri="{0D108BD9-81ED-4DB2-BD59-A6C34878D82A}">
                    <a16:rowId xmlns:a16="http://schemas.microsoft.com/office/drawing/2014/main" val="10004"/>
                  </a:ext>
                </a:extLst>
              </a:tr>
              <a:tr h="277018">
                <a:tc>
                  <a:txBody>
                    <a:bodyPr/>
                    <a:lstStyle/>
                    <a:p>
                      <a:pPr>
                        <a:lnSpc>
                          <a:spcPct val="90000"/>
                        </a:lnSpc>
                      </a:pPr>
                      <a:r>
                        <a:rPr lang="en-US" sz="1500" b="1" dirty="0"/>
                        <a:t>Slide</a:t>
                      </a:r>
                      <a:r>
                        <a:rPr lang="en-US" sz="1500" b="1" baseline="0" dirty="0"/>
                        <a:t> 15:</a:t>
                      </a:r>
                      <a:endParaRPr lang="en-US" sz="1500" b="1" dirty="0"/>
                    </a:p>
                  </a:txBody>
                  <a:tcPr/>
                </a:tc>
                <a:tc>
                  <a:txBody>
                    <a:bodyPr/>
                    <a:lstStyle/>
                    <a:p>
                      <a:pPr>
                        <a:lnSpc>
                          <a:spcPct val="90000"/>
                        </a:lnSpc>
                      </a:pPr>
                      <a:r>
                        <a:rPr lang="en-US" sz="1500" i="1" dirty="0"/>
                        <a:t>Lower Snake River Juvenile Salmon Migration Feasibility Report/Environmental Impact Statement,</a:t>
                      </a:r>
                      <a:r>
                        <a:rPr lang="en-US" sz="1500" i="1" baseline="0" dirty="0"/>
                        <a:t> </a:t>
                      </a:r>
                      <a:r>
                        <a:rPr lang="en-US" sz="1500" i="0" baseline="0" dirty="0"/>
                        <a:t>US Army Corps of Engineers</a:t>
                      </a:r>
                    </a:p>
                  </a:txBody>
                  <a:tcPr/>
                </a:tc>
                <a:extLst>
                  <a:ext uri="{0D108BD9-81ED-4DB2-BD59-A6C34878D82A}">
                    <a16:rowId xmlns:a16="http://schemas.microsoft.com/office/drawing/2014/main" val="10005"/>
                  </a:ext>
                </a:extLst>
              </a:tr>
              <a:tr h="377167">
                <a:tc>
                  <a:txBody>
                    <a:bodyPr/>
                    <a:lstStyle/>
                    <a:p>
                      <a:pPr>
                        <a:lnSpc>
                          <a:spcPct val="90000"/>
                        </a:lnSpc>
                      </a:pPr>
                      <a:r>
                        <a:rPr lang="en-US" sz="1500" b="1" dirty="0"/>
                        <a:t>Slide</a:t>
                      </a:r>
                      <a:r>
                        <a:rPr lang="en-US" sz="1500" b="1" baseline="0" dirty="0"/>
                        <a:t> 16:</a:t>
                      </a:r>
                      <a:endParaRPr lang="en-US" sz="1500" b="1" dirty="0"/>
                    </a:p>
                  </a:txBody>
                  <a:tcPr/>
                </a:tc>
                <a:tc>
                  <a:txBody>
                    <a:bodyPr/>
                    <a:lstStyle/>
                    <a:p>
                      <a:pPr>
                        <a:lnSpc>
                          <a:spcPct val="90000"/>
                        </a:lnSpc>
                      </a:pPr>
                      <a:r>
                        <a:rPr lang="en-US" sz="1500" i="1" dirty="0"/>
                        <a:t>Bonneville Power Administration, </a:t>
                      </a:r>
                      <a:r>
                        <a:rPr lang="en-US" sz="1500" i="0" dirty="0"/>
                        <a:t>Moody’s Investors Service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BPA Financial Reserves</a:t>
                      </a:r>
                      <a:r>
                        <a:rPr lang="en-US" sz="1500" i="0" dirty="0"/>
                        <a:t>, Bonneville Power Administration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BPA Rates Have Climbed Substantially Power Business Line Cash Reserves are...</a:t>
                      </a:r>
                      <a:r>
                        <a:rPr lang="en-US" sz="1500" i="0" dirty="0"/>
                        <a:t>., Northwest Power and Conservation Council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1" dirty="0"/>
                        <a:t>IPR/CIR Details</a:t>
                      </a:r>
                      <a:r>
                        <a:rPr lang="en-US" sz="1500" i="0" dirty="0"/>
                        <a:t>, Bonneville Power Administration </a:t>
                      </a:r>
                    </a:p>
                    <a:p>
                      <a:pPr marL="0" marR="0" indent="0" algn="l" defTabSz="914400" rtl="0" eaLnBrk="1" fontAlgn="auto" latinLnBrk="0" hangingPunct="1">
                        <a:lnSpc>
                          <a:spcPct val="90000"/>
                        </a:lnSpc>
                        <a:spcBef>
                          <a:spcPts val="0"/>
                        </a:spcBef>
                        <a:spcAft>
                          <a:spcPts val="0"/>
                        </a:spcAft>
                        <a:buClrTx/>
                        <a:buSzTx/>
                        <a:buFontTx/>
                        <a:buNone/>
                        <a:tabLst/>
                        <a:defRPr/>
                      </a:pPr>
                      <a:r>
                        <a:rPr lang="en-US" sz="1500" i="0" dirty="0"/>
                        <a:t>Alex </a:t>
                      </a:r>
                      <a:r>
                        <a:rPr lang="en-US" sz="1500" i="0" dirty="0" err="1"/>
                        <a:t>Bruell</a:t>
                      </a:r>
                      <a:r>
                        <a:rPr lang="en-US" sz="1500" i="1" dirty="0"/>
                        <a:t>, Bonneville proposes rate increase for 2020-2021</a:t>
                      </a:r>
                      <a:r>
                        <a:rPr lang="en-US" sz="1500" i="0" dirty="0"/>
                        <a:t>, TDN </a:t>
                      </a:r>
                    </a:p>
                  </a:txBody>
                  <a:tcPr/>
                </a:tc>
                <a:extLst>
                  <a:ext uri="{0D108BD9-81ED-4DB2-BD59-A6C34878D82A}">
                    <a16:rowId xmlns:a16="http://schemas.microsoft.com/office/drawing/2014/main" val="10006"/>
                  </a:ext>
                </a:extLst>
              </a:tr>
            </a:tbl>
          </a:graphicData>
        </a:graphic>
      </p:graphicFrame>
      <p:cxnSp>
        <p:nvCxnSpPr>
          <p:cNvPr id="5" name="Straight Connector 4">
            <a:extLst>
              <a:ext uri="{FF2B5EF4-FFF2-40B4-BE49-F238E27FC236}">
                <a16:creationId xmlns:a16="http://schemas.microsoft.com/office/drawing/2014/main" id="{73D3E625-D737-4F09-A827-AE561314C1B4}"/>
              </a:ext>
            </a:extLst>
          </p:cNvPr>
          <p:cNvCxnSpPr>
            <a:cxnSpLocks/>
          </p:cNvCxnSpPr>
          <p:nvPr/>
        </p:nvCxnSpPr>
        <p:spPr>
          <a:xfrm>
            <a:off x="935664" y="1282480"/>
            <a:ext cx="1759911" cy="0"/>
          </a:xfrm>
          <a:prstGeom prst="line">
            <a:avLst/>
          </a:prstGeom>
          <a:ln w="28575">
            <a:solidFill>
              <a:srgbClr val="1D3989">
                <a:alpha val="38039"/>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8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1D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6BC91644-CA1F-435C-B9EA-5ABBF38F2A24}"/>
              </a:ext>
            </a:extLst>
          </p:cNvPr>
          <p:cNvPicPr>
            <a:picLocks noGrp="1" noChangeAspect="1"/>
          </p:cNvPicPr>
          <p:nvPr>
            <p:ph idx="1"/>
          </p:nvPr>
        </p:nvPicPr>
        <p:blipFill>
          <a:blip r:embed="rId2"/>
          <a:stretch>
            <a:fillRect/>
          </a:stretch>
        </p:blipFill>
        <p:spPr>
          <a:xfrm>
            <a:off x="266314" y="177877"/>
            <a:ext cx="11659372" cy="4921579"/>
          </a:xfrm>
          <a:prstGeom prst="rect">
            <a:avLst/>
          </a:prstGeom>
        </p:spPr>
      </p:pic>
      <p:sp>
        <p:nvSpPr>
          <p:cNvPr id="9" name="Content Placeholder 2">
            <a:extLst>
              <a:ext uri="{FF2B5EF4-FFF2-40B4-BE49-F238E27FC236}">
                <a16:creationId xmlns:a16="http://schemas.microsoft.com/office/drawing/2014/main" id="{8E71A7D0-44A1-49BB-AEBD-155863A60D6E}"/>
              </a:ext>
            </a:extLst>
          </p:cNvPr>
          <p:cNvSpPr txBox="1">
            <a:spLocks/>
          </p:cNvSpPr>
          <p:nvPr/>
        </p:nvSpPr>
        <p:spPr>
          <a:xfrm>
            <a:off x="5649739" y="5362504"/>
            <a:ext cx="5837412" cy="203087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Pacific Northwesterners have contentiously debated the benefits and damaging effects of the four lower Snake River dams since before their construction in the 1960s and 70s. </a:t>
            </a:r>
          </a:p>
          <a:p>
            <a:endParaRPr lang="en-US" sz="2000" dirty="0">
              <a:solidFill>
                <a:schemeClr val="bg1"/>
              </a:solidFill>
            </a:endParaRPr>
          </a:p>
          <a:p>
            <a:pPr marL="0" indent="0">
              <a:buFont typeface="Arial" panose="020B0604020202020204" pitchFamily="34" charset="0"/>
              <a:buNone/>
            </a:pPr>
            <a:endParaRPr lang="en-US" sz="2000" dirty="0">
              <a:solidFill>
                <a:schemeClr val="bg1"/>
              </a:solidFill>
            </a:endParaRPr>
          </a:p>
          <a:p>
            <a:endParaRPr lang="en-US" sz="2000" dirty="0">
              <a:solidFill>
                <a:schemeClr val="bg1"/>
              </a:solidFill>
            </a:endParaRPr>
          </a:p>
        </p:txBody>
      </p:sp>
      <p:sp>
        <p:nvSpPr>
          <p:cNvPr id="11" name="Title 1">
            <a:extLst>
              <a:ext uri="{FF2B5EF4-FFF2-40B4-BE49-F238E27FC236}">
                <a16:creationId xmlns:a16="http://schemas.microsoft.com/office/drawing/2014/main" id="{A5F010EE-432C-4301-8500-2A13FC9C34CD}"/>
              </a:ext>
            </a:extLst>
          </p:cNvPr>
          <p:cNvSpPr>
            <a:spLocks noGrp="1"/>
          </p:cNvSpPr>
          <p:nvPr>
            <p:ph type="title"/>
          </p:nvPr>
        </p:nvSpPr>
        <p:spPr>
          <a:xfrm>
            <a:off x="942974" y="5045886"/>
            <a:ext cx="4631291" cy="1509931"/>
          </a:xfrm>
        </p:spPr>
        <p:txBody>
          <a:bodyPr>
            <a:normAutofit/>
          </a:bodyPr>
          <a:lstStyle/>
          <a:p>
            <a:r>
              <a:rPr lang="en-US" sz="3500" b="1" dirty="0">
                <a:solidFill>
                  <a:schemeClr val="bg1"/>
                </a:solidFill>
              </a:rPr>
              <a:t>50+ Years of Contention</a:t>
            </a:r>
          </a:p>
        </p:txBody>
      </p:sp>
      <p:cxnSp>
        <p:nvCxnSpPr>
          <p:cNvPr id="13" name="Straight Connector 12">
            <a:extLst>
              <a:ext uri="{FF2B5EF4-FFF2-40B4-BE49-F238E27FC236}">
                <a16:creationId xmlns:a16="http://schemas.microsoft.com/office/drawing/2014/main" id="{6F22E6C5-7BB1-4BC7-8D36-01C19ED0EC59}"/>
              </a:ext>
            </a:extLst>
          </p:cNvPr>
          <p:cNvCxnSpPr/>
          <p:nvPr/>
        </p:nvCxnSpPr>
        <p:spPr>
          <a:xfrm>
            <a:off x="5474893" y="5352979"/>
            <a:ext cx="0" cy="847227"/>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Arc 1">
            <a:extLst>
              <a:ext uri="{FF2B5EF4-FFF2-40B4-BE49-F238E27FC236}">
                <a16:creationId xmlns:a16="http://schemas.microsoft.com/office/drawing/2014/main" id="{87BB3247-F84A-4646-BE4A-254501A5F816}"/>
              </a:ext>
            </a:extLst>
          </p:cNvPr>
          <p:cNvSpPr/>
          <p:nvPr/>
        </p:nvSpPr>
        <p:spPr>
          <a:xfrm rot="14834283">
            <a:off x="4819439" y="1454094"/>
            <a:ext cx="1180879" cy="1275012"/>
          </a:xfrm>
          <a:prstGeom prst="arc">
            <a:avLst>
              <a:gd name="adj1" fmla="val 15968995"/>
              <a:gd name="adj2" fmla="val 2677172"/>
            </a:avLst>
          </a:prstGeom>
          <a:ln w="38100">
            <a:solidFill>
              <a:srgbClr val="752B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2550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5433-D95B-43AD-92EA-6F8306465E64}"/>
              </a:ext>
            </a:extLst>
          </p:cNvPr>
          <p:cNvSpPr>
            <a:spLocks noGrp="1"/>
          </p:cNvSpPr>
          <p:nvPr>
            <p:ph type="title"/>
          </p:nvPr>
        </p:nvSpPr>
        <p:spPr>
          <a:xfrm>
            <a:off x="5725501" y="2997871"/>
            <a:ext cx="6466499" cy="1922251"/>
          </a:xfrm>
        </p:spPr>
        <p:txBody>
          <a:bodyPr vert="horz" lIns="91440" tIns="45720" rIns="91440" bIns="45720" rtlCol="0" anchor="t">
            <a:noAutofit/>
          </a:bodyPr>
          <a:lstStyle/>
          <a:p>
            <a:r>
              <a:rPr lang="en-US" sz="3200" kern="1200" dirty="0">
                <a:solidFill>
                  <a:schemeClr val="tx1"/>
                </a:solidFill>
                <a:latin typeface="+mj-lt"/>
                <a:ea typeface="+mj-ea"/>
                <a:cs typeface="+mj-cs"/>
              </a:rPr>
              <a:t>The looming extinction of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Southern Resident Killer Whales </a:t>
            </a:r>
            <a:br>
              <a:rPr lang="en-US" sz="3200" dirty="0"/>
            </a:br>
            <a:r>
              <a:rPr lang="en-US" sz="3200" kern="1200" dirty="0">
                <a:solidFill>
                  <a:schemeClr val="tx1"/>
                </a:solidFill>
                <a:latin typeface="+mj-lt"/>
                <a:ea typeface="+mj-ea"/>
                <a:cs typeface="+mj-cs"/>
              </a:rPr>
              <a:t>and collapsing Snake River salmon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and steelhead runs have recently brought this simmering </a:t>
            </a:r>
            <a:r>
              <a:rPr lang="en-US" sz="3200" dirty="0"/>
              <a:t>debate</a:t>
            </a:r>
            <a:r>
              <a:rPr lang="en-US" sz="3200" kern="1200" dirty="0">
                <a:solidFill>
                  <a:schemeClr val="tx1"/>
                </a:solidFill>
                <a:latin typeface="+mj-lt"/>
                <a:ea typeface="+mj-ea"/>
                <a:cs typeface="+mj-cs"/>
              </a:rPr>
              <a:t> to a boil. </a:t>
            </a:r>
          </a:p>
        </p:txBody>
      </p:sp>
      <p:sp>
        <p:nvSpPr>
          <p:cNvPr id="50" name="Freeform: Shape 49">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outhern Resident Killer Whales, Photo courtesy Betsey Thoennes">
            <a:extLst>
              <a:ext uri="{FF2B5EF4-FFF2-40B4-BE49-F238E27FC236}">
                <a16:creationId xmlns:a16="http://schemas.microsoft.com/office/drawing/2014/main" id="{C572AC8C-DC45-496E-A43C-BF93CDB91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 b="-5"/>
          <a:stretch/>
        </p:blipFill>
        <p:spPr>
          <a:xfrm>
            <a:off x="5398355" y="1"/>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19035" b="-2020"/>
          <a:stretch/>
        </p:blipFill>
        <p:spPr>
          <a:xfrm>
            <a:off x="-1024718" y="649363"/>
            <a:ext cx="6408106" cy="6345316"/>
          </a:xfrm>
          <a:prstGeom prst="ellipse">
            <a:avLst/>
          </a:prstGeom>
        </p:spPr>
      </p:pic>
      <p:sp>
        <p:nvSpPr>
          <p:cNvPr id="10" name="Title 1">
            <a:extLst>
              <a:ext uri="{FF2B5EF4-FFF2-40B4-BE49-F238E27FC236}">
                <a16:creationId xmlns:a16="http://schemas.microsoft.com/office/drawing/2014/main" id="{22255433-D95B-43AD-92EA-6F8306465E64}"/>
              </a:ext>
            </a:extLst>
          </p:cNvPr>
          <p:cNvSpPr txBox="1">
            <a:spLocks/>
          </p:cNvSpPr>
          <p:nvPr/>
        </p:nvSpPr>
        <p:spPr>
          <a:xfrm>
            <a:off x="5729771" y="5776311"/>
            <a:ext cx="6462229" cy="1240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This presentation focuses on hydropower.   </a:t>
            </a:r>
          </a:p>
        </p:txBody>
      </p:sp>
    </p:spTree>
    <p:extLst>
      <p:ext uri="{BB962C8B-B14F-4D97-AF65-F5344CB8AC3E}">
        <p14:creationId xmlns:p14="http://schemas.microsoft.com/office/powerpoint/2010/main" val="28630658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45356" y="5512375"/>
            <a:ext cx="11777060" cy="1255433"/>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385381" y="158732"/>
            <a:ext cx="3637033" cy="5194908"/>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86619-0CB0-4071-BAD4-89E59B5D3D2A}"/>
              </a:ext>
            </a:extLst>
          </p:cNvPr>
          <p:cNvSpPr>
            <a:spLocks noGrp="1"/>
          </p:cNvSpPr>
          <p:nvPr>
            <p:ph type="title"/>
          </p:nvPr>
        </p:nvSpPr>
        <p:spPr>
          <a:xfrm>
            <a:off x="369519" y="5324776"/>
            <a:ext cx="11335377" cy="1197715"/>
          </a:xfrm>
        </p:spPr>
        <p:txBody>
          <a:bodyPr>
            <a:noAutofit/>
          </a:bodyPr>
          <a:lstStyle/>
          <a:p>
            <a:r>
              <a:rPr lang="en-US" sz="2200" dirty="0">
                <a:solidFill>
                  <a:schemeClr val="bg1"/>
                </a:solidFill>
              </a:rPr>
              <a:t>The four LSR dams combined produce less than 4% of the Pacific Northwest’s power supply. </a:t>
            </a:r>
          </a:p>
        </p:txBody>
      </p:sp>
      <p:sp>
        <p:nvSpPr>
          <p:cNvPr id="3" name="Content Placeholder 2">
            <a:extLst>
              <a:ext uri="{FF2B5EF4-FFF2-40B4-BE49-F238E27FC236}">
                <a16:creationId xmlns:a16="http://schemas.microsoft.com/office/drawing/2014/main" id="{82CAD449-F9D1-45CC-9481-104618C0033E}"/>
              </a:ext>
            </a:extLst>
          </p:cNvPr>
          <p:cNvSpPr>
            <a:spLocks noGrp="1"/>
          </p:cNvSpPr>
          <p:nvPr>
            <p:ph idx="1"/>
          </p:nvPr>
        </p:nvSpPr>
        <p:spPr>
          <a:xfrm>
            <a:off x="8573007" y="418476"/>
            <a:ext cx="3290650" cy="4935162"/>
          </a:xfrm>
        </p:spPr>
        <p:txBody>
          <a:bodyPr anchor="ctr">
            <a:normAutofit/>
          </a:bodyPr>
          <a:lstStyle/>
          <a:p>
            <a:pPr marL="0" indent="0">
              <a:buNone/>
            </a:pPr>
            <a:r>
              <a:rPr lang="en-US" sz="2400" dirty="0">
                <a:solidFill>
                  <a:srgbClr val="FFFFFF"/>
                </a:solidFill>
              </a:rPr>
              <a:t>Projected regional load for operating year 2020 is 23,906 average Megawatts (</a:t>
            </a:r>
            <a:r>
              <a:rPr lang="en-US" sz="2400" dirty="0" err="1">
                <a:solidFill>
                  <a:srgbClr val="FFFFFF"/>
                </a:solidFill>
              </a:rPr>
              <a:t>aMW</a:t>
            </a:r>
            <a:r>
              <a:rPr lang="en-US" sz="2400" dirty="0">
                <a:solidFill>
                  <a:srgbClr val="FFFFFF"/>
                </a:solidFill>
              </a:rPr>
              <a:t>).</a:t>
            </a:r>
          </a:p>
          <a:p>
            <a:pPr marL="0" indent="0">
              <a:buNone/>
            </a:pPr>
            <a:endParaRPr lang="en-US" sz="2400" dirty="0">
              <a:solidFill>
                <a:srgbClr val="FFFFFF"/>
              </a:solidFill>
            </a:endParaRPr>
          </a:p>
          <a:p>
            <a:pPr marL="0" indent="0">
              <a:buNone/>
            </a:pPr>
            <a:r>
              <a:rPr lang="en-US" sz="2400" dirty="0">
                <a:solidFill>
                  <a:srgbClr val="FFFFFF"/>
                </a:solidFill>
              </a:rPr>
              <a:t>Projected generation in OY 2020 under critical water conditions is 28,820 </a:t>
            </a:r>
            <a:r>
              <a:rPr lang="en-US" sz="2400" dirty="0" err="1">
                <a:solidFill>
                  <a:srgbClr val="FFFFFF"/>
                </a:solidFill>
              </a:rPr>
              <a:t>aMW</a:t>
            </a:r>
            <a:r>
              <a:rPr lang="en-US" sz="2400" dirty="0">
                <a:solidFill>
                  <a:srgbClr val="FFFFFF"/>
                </a:solidFill>
              </a:rPr>
              <a:t>, leaving a surplus of 3,950 </a:t>
            </a:r>
            <a:r>
              <a:rPr lang="en-US" sz="2400" dirty="0" err="1">
                <a:solidFill>
                  <a:srgbClr val="FFFFFF"/>
                </a:solidFill>
              </a:rPr>
              <a:t>aMW</a:t>
            </a:r>
            <a:r>
              <a:rPr lang="en-US" sz="2400" dirty="0">
                <a:solidFill>
                  <a:srgbClr val="FFFFFF"/>
                </a:solidFill>
              </a:rPr>
              <a:t>, four times the average production of the LSR dams combined.</a:t>
            </a:r>
          </a:p>
        </p:txBody>
      </p:sp>
      <p:sp>
        <p:nvSpPr>
          <p:cNvPr id="20" name="Content Placeholder 2">
            <a:extLst>
              <a:ext uri="{FF2B5EF4-FFF2-40B4-BE49-F238E27FC236}">
                <a16:creationId xmlns:a16="http://schemas.microsoft.com/office/drawing/2014/main" id="{5FC7E54F-534E-4AC4-9996-4CFDE17E105C}"/>
              </a:ext>
            </a:extLst>
          </p:cNvPr>
          <p:cNvSpPr txBox="1">
            <a:spLocks/>
          </p:cNvSpPr>
          <p:nvPr/>
        </p:nvSpPr>
        <p:spPr>
          <a:xfrm>
            <a:off x="425299" y="6231987"/>
            <a:ext cx="11395060" cy="7558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chemeClr val="bg1"/>
                </a:solidFill>
              </a:rPr>
              <a:t>If all four LSR dams were breached, the region would </a:t>
            </a:r>
            <a:r>
              <a:rPr lang="en-US" sz="2500" b="1" i="1" dirty="0">
                <a:solidFill>
                  <a:schemeClr val="bg1"/>
                </a:solidFill>
              </a:rPr>
              <a:t>still</a:t>
            </a:r>
            <a:r>
              <a:rPr lang="en-US" sz="2500" b="1" dirty="0">
                <a:solidFill>
                  <a:schemeClr val="bg1"/>
                </a:solidFill>
              </a:rPr>
              <a:t> have an energy surplus.</a:t>
            </a:r>
          </a:p>
          <a:p>
            <a:pPr marL="285750" indent="-285750">
              <a:buFont typeface="Arial"/>
              <a:buChar char="•"/>
            </a:pPr>
            <a:endParaRPr lang="en-US" sz="2500" dirty="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2172166815"/>
              </p:ext>
            </p:extLst>
          </p:nvPr>
        </p:nvGraphicFramePr>
        <p:xfrm>
          <a:off x="-534009" y="279370"/>
          <a:ext cx="9070095" cy="5442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34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356" y="4531114"/>
            <a:ext cx="7634883" cy="1991385"/>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154459" y="375188"/>
            <a:ext cx="3867955" cy="6147307"/>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375249" y="4694922"/>
            <a:ext cx="7259635" cy="1697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rPr>
              <a:t>The amount of hydropower generated in a given operating year depends on the volume of water available in the rivers. </a:t>
            </a: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8298787" y="1093355"/>
            <a:ext cx="3578284" cy="58474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US" sz="2400" dirty="0">
                <a:solidFill>
                  <a:schemeClr val="bg1"/>
                </a:solidFill>
              </a:rPr>
              <a:t>Critical water 1937 represents the lowest recorded river flow; 1958 flows represent an average water year; 1974 provides an example of a high water year.</a:t>
            </a:r>
          </a:p>
          <a:p>
            <a:pPr marL="285750" indent="-285750">
              <a:buFont typeface="Arial"/>
              <a:buChar char="•"/>
            </a:pPr>
            <a:endParaRPr lang="en-US" sz="2400" dirty="0">
              <a:solidFill>
                <a:schemeClr val="bg1"/>
              </a:solidFill>
            </a:endParaRPr>
          </a:p>
          <a:p>
            <a:pPr marL="285750" indent="-285750">
              <a:buFont typeface="Arial"/>
              <a:buChar char="•"/>
            </a:pPr>
            <a:r>
              <a:rPr lang="en-US" sz="2400" dirty="0">
                <a:solidFill>
                  <a:schemeClr val="bg1"/>
                </a:solidFill>
              </a:rPr>
              <a:t>BPA uses 1937 water levels in its energy forecast, understating the volume of surplus power that will likely be available much of the year. </a:t>
            </a:r>
          </a:p>
          <a:p>
            <a:pPr marL="0" indent="0">
              <a:buNone/>
            </a:pPr>
            <a:endParaRPr lang="en-US" sz="1800" b="1"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8655" y="0"/>
            <a:ext cx="7534306" cy="4516683"/>
          </a:xfrm>
          <a:prstGeom prst="rect">
            <a:avLst/>
          </a:prstGeom>
        </p:spPr>
      </p:pic>
    </p:spTree>
    <p:extLst>
      <p:ext uri="{BB962C8B-B14F-4D97-AF65-F5344CB8AC3E}">
        <p14:creationId xmlns:p14="http://schemas.microsoft.com/office/powerpoint/2010/main" val="300369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717334" y="317467"/>
            <a:ext cx="3305080" cy="6435913"/>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4327" y="5324781"/>
            <a:ext cx="8471978" cy="1443028"/>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158760" y="5531862"/>
            <a:ext cx="8443113" cy="1091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solidFill>
                  <a:srgbClr val="FFFFFF"/>
                </a:solidFill>
              </a:rPr>
              <a:t>During an </a:t>
            </a:r>
            <a:r>
              <a:rPr lang="en-US" sz="2800" i="1" dirty="0">
                <a:solidFill>
                  <a:srgbClr val="FFFFFF"/>
                </a:solidFill>
              </a:rPr>
              <a:t>average</a:t>
            </a:r>
            <a:r>
              <a:rPr lang="en-US" sz="2800" dirty="0">
                <a:solidFill>
                  <a:srgbClr val="FFFFFF"/>
                </a:solidFill>
              </a:rPr>
              <a:t> water year PNW surplus energy increases by an estimated 3,779 </a:t>
            </a:r>
            <a:r>
              <a:rPr lang="en-US" sz="2800" dirty="0" err="1">
                <a:solidFill>
                  <a:srgbClr val="FFFFFF"/>
                </a:solidFill>
              </a:rPr>
              <a:t>aMW</a:t>
            </a:r>
            <a:r>
              <a:rPr lang="en-US" sz="2800" dirty="0">
                <a:solidFill>
                  <a:srgbClr val="FFFFFF"/>
                </a:solidFill>
              </a:rPr>
              <a:t>, four times the average output of all four lower Snake River dams.</a:t>
            </a: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8731768" y="346324"/>
            <a:ext cx="3290648" cy="636355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FFFF"/>
                </a:solidFill>
              </a:rPr>
              <a:t>Compared to an </a:t>
            </a:r>
            <a:r>
              <a:rPr lang="en-US" sz="2400" i="1" dirty="0">
                <a:solidFill>
                  <a:srgbClr val="FFFFFF"/>
                </a:solidFill>
              </a:rPr>
              <a:t>average</a:t>
            </a:r>
            <a:r>
              <a:rPr lang="en-US" sz="2400" dirty="0">
                <a:solidFill>
                  <a:srgbClr val="FFFFFF"/>
                </a:solidFill>
              </a:rPr>
              <a:t> water year, a high water year would produce another 3,127 </a:t>
            </a:r>
            <a:r>
              <a:rPr lang="en-US" sz="2400" dirty="0" err="1">
                <a:solidFill>
                  <a:srgbClr val="FFFFFF"/>
                </a:solidFill>
              </a:rPr>
              <a:t>aMW</a:t>
            </a:r>
            <a:r>
              <a:rPr lang="en-US" sz="2400" dirty="0">
                <a:solidFill>
                  <a:srgbClr val="FFFFFF"/>
                </a:solidFill>
              </a:rPr>
              <a:t>, more than 3 times the average output of all four LSR dams.</a:t>
            </a:r>
          </a:p>
          <a:p>
            <a:r>
              <a:rPr lang="en-US" sz="2400" dirty="0">
                <a:solidFill>
                  <a:srgbClr val="FFFFFF"/>
                </a:solidFill>
              </a:rPr>
              <a:t>The use of critical water year 1937 for power projections consistently underestimates the amount of surplus energy in the PNW.</a:t>
            </a:r>
            <a:endParaRPr lang="en-US" sz="1800" dirty="0">
              <a:solidFill>
                <a:srgbClr val="FFFFFF"/>
              </a:solidFill>
            </a:endParaRPr>
          </a:p>
        </p:txBody>
      </p:sp>
      <p:sp>
        <p:nvSpPr>
          <p:cNvPr id="13" name="Title 1">
            <a:extLst>
              <a:ext uri="{FF2B5EF4-FFF2-40B4-BE49-F238E27FC236}">
                <a16:creationId xmlns:a16="http://schemas.microsoft.com/office/drawing/2014/main" id="{656E318E-2659-4012-9A14-75C7F1CF621F}"/>
              </a:ext>
            </a:extLst>
          </p:cNvPr>
          <p:cNvSpPr txBox="1">
            <a:spLocks/>
          </p:cNvSpPr>
          <p:nvPr/>
        </p:nvSpPr>
        <p:spPr>
          <a:xfrm>
            <a:off x="253423" y="5741998"/>
            <a:ext cx="7814441" cy="1091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i="1" dirty="0">
              <a:solidFill>
                <a:schemeClr val="bg1"/>
              </a:solidFill>
            </a:endParaRPr>
          </a:p>
        </p:txBody>
      </p:sp>
      <p:graphicFrame>
        <p:nvGraphicFramePr>
          <p:cNvPr id="10" name="Chart 9"/>
          <p:cNvGraphicFramePr>
            <a:graphicFrameLocks/>
          </p:cNvGraphicFramePr>
          <p:nvPr>
            <p:extLst>
              <p:ext uri="{D42A27DB-BD31-4B8C-83A1-F6EECF244321}">
                <p14:modId xmlns:p14="http://schemas.microsoft.com/office/powerpoint/2010/main" val="253595456"/>
              </p:ext>
            </p:extLst>
          </p:nvPr>
        </p:nvGraphicFramePr>
        <p:xfrm>
          <a:off x="-519588" y="158734"/>
          <a:ext cx="8861674" cy="549794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53576" y="57723"/>
            <a:ext cx="5787520" cy="646331"/>
          </a:xfrm>
          <a:prstGeom prst="rect">
            <a:avLst/>
          </a:prstGeom>
          <a:noFill/>
        </p:spPr>
        <p:txBody>
          <a:bodyPr wrap="square" rtlCol="0">
            <a:spAutoFit/>
          </a:bodyPr>
          <a:lstStyle/>
          <a:p>
            <a:r>
              <a:rPr lang="en-US" b="1" dirty="0"/>
              <a:t>Pacific Northwest Surplus Energy Relative to the LSR Dams</a:t>
            </a:r>
          </a:p>
          <a:p>
            <a:pPr algn="ctr"/>
            <a:r>
              <a:rPr lang="en-US" b="1" dirty="0"/>
              <a:t>1958 Water Year </a:t>
            </a:r>
          </a:p>
        </p:txBody>
      </p:sp>
    </p:spTree>
    <p:extLst>
      <p:ext uri="{BB962C8B-B14F-4D97-AF65-F5344CB8AC3E}">
        <p14:creationId xmlns:p14="http://schemas.microsoft.com/office/powerpoint/2010/main" val="189588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5354" y="4848581"/>
            <a:ext cx="11748197" cy="1659484"/>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80239" y="288605"/>
            <a:ext cx="4127744" cy="4256939"/>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490711" y="4969092"/>
            <a:ext cx="11445108" cy="1697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rPr>
              <a:t>The Northwest Power &amp; Conservation Council projects increased efficiency will meet future growth in Northwest load demand.</a:t>
            </a:r>
          </a:p>
          <a:p>
            <a:endParaRPr lang="en-US" sz="3200" b="1" dirty="0">
              <a:solidFill>
                <a:schemeClr val="bg1"/>
              </a:solidFill>
            </a:endParaRP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8154459" y="656656"/>
            <a:ext cx="3651466" cy="42785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By 2020 the NWPCC projects additional power resulting from efficiency gains will be 1000 </a:t>
            </a:r>
            <a:r>
              <a:rPr lang="en-US" sz="2000" dirty="0" err="1">
                <a:solidFill>
                  <a:schemeClr val="bg1"/>
                </a:solidFill>
              </a:rPr>
              <a:t>aMW</a:t>
            </a:r>
            <a:r>
              <a:rPr lang="en-US" sz="2000" dirty="0">
                <a:solidFill>
                  <a:schemeClr val="bg1"/>
                </a:solidFill>
              </a:rPr>
              <a:t>, equal to the annual output of 4 LSR dams. </a:t>
            </a:r>
          </a:p>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By 2030 NWPCC projects energy efficiency alone will have saved 4,000 </a:t>
            </a:r>
            <a:r>
              <a:rPr lang="en-US" sz="2000" dirty="0" err="1">
                <a:solidFill>
                  <a:schemeClr val="bg1"/>
                </a:solidFill>
              </a:rPr>
              <a:t>aMW</a:t>
            </a:r>
            <a:r>
              <a:rPr lang="en-US" sz="2000" dirty="0">
                <a:solidFill>
                  <a:schemeClr val="bg1"/>
                </a:solidFill>
              </a:rPr>
              <a:t>, the equivalent output from 16 LSRDs. </a:t>
            </a:r>
          </a:p>
          <a:p>
            <a:pPr marL="0" indent="0">
              <a:buNone/>
            </a:pPr>
            <a:endParaRPr lang="en-US" sz="1000" dirty="0">
              <a:solidFill>
                <a:schemeClr val="bg1"/>
              </a:solidFill>
            </a:endParaRPr>
          </a:p>
          <a:p>
            <a:pPr marL="0" indent="0">
              <a:buNone/>
            </a:pPr>
            <a:endParaRPr lang="en-US" sz="1800" b="1"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pic>
        <p:nvPicPr>
          <p:cNvPr id="10" name="Picture 9" descr="Macintosh HD:Users:linwoodlaughy:Desktop:powerpoint LSR:efficiency 7th plan.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5855" y="230882"/>
            <a:ext cx="7121192" cy="4617699"/>
          </a:xfrm>
          <a:prstGeom prst="rect">
            <a:avLst/>
          </a:prstGeom>
          <a:noFill/>
          <a:ln>
            <a:noFill/>
          </a:ln>
        </p:spPr>
      </p:pic>
    </p:spTree>
    <p:extLst>
      <p:ext uri="{BB962C8B-B14F-4D97-AF65-F5344CB8AC3E}">
        <p14:creationId xmlns:p14="http://schemas.microsoft.com/office/powerpoint/2010/main" val="372519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5354" y="5497943"/>
            <a:ext cx="11748197" cy="1241001"/>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80239" y="288605"/>
            <a:ext cx="4127744" cy="4819721"/>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331948" y="5517432"/>
            <a:ext cx="11445108" cy="1235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FFFF"/>
                </a:solidFill>
              </a:rPr>
              <a:t>BPA historically relied on the sale of surplus energy for an important part of its revenue stream. </a:t>
            </a:r>
            <a:endParaRPr lang="en-US" sz="3200" b="1" dirty="0">
              <a:solidFill>
                <a:srgbClr val="FFFFFF"/>
              </a:solidFill>
              <a:latin typeface="+mn-lt"/>
            </a:endParaRP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8154459" y="901966"/>
            <a:ext cx="3651466" cy="42785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endParaRPr lang="en-US" sz="2000" dirty="0">
              <a:solidFill>
                <a:srgbClr val="FFFFFF"/>
              </a:solidFill>
            </a:endParaRPr>
          </a:p>
          <a:p>
            <a:r>
              <a:rPr lang="en-US" sz="2000" dirty="0">
                <a:solidFill>
                  <a:srgbClr val="FFFFFF"/>
                </a:solidFill>
              </a:rPr>
              <a:t>In the March dates depicted in this graph, BPA’s combined power generation is approximately twice as great as its contracted power demand.</a:t>
            </a:r>
          </a:p>
          <a:p>
            <a:endParaRPr lang="en-US" sz="2000" dirty="0">
              <a:solidFill>
                <a:srgbClr val="FFFFFF"/>
              </a:solidFill>
            </a:endParaRPr>
          </a:p>
          <a:p>
            <a:r>
              <a:rPr lang="en-US" sz="2000" dirty="0">
                <a:solidFill>
                  <a:srgbClr val="FFFFFF"/>
                </a:solidFill>
              </a:rPr>
              <a:t>During spring run-off, surplus power will increase significantly, causing BPA to shut down or reduce wind and other power sources through its Oversupply Management Protocol.   BPA sometimes is forced to sell surplus power at negative prices. </a:t>
            </a:r>
            <a:endParaRPr lang="en-US" sz="1000" dirty="0">
              <a:solidFill>
                <a:schemeClr val="bg1"/>
              </a:solidFill>
            </a:endParaRPr>
          </a:p>
          <a:p>
            <a:pPr marL="0" indent="0">
              <a:buNone/>
            </a:pPr>
            <a:endParaRPr lang="en-US" sz="1800" b="1"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pic>
        <p:nvPicPr>
          <p:cNvPr id="7" name="Picture 6" descr="Macintosh HD:Users:linwoodlaughy:Desktop:Screen Shot 2019-03-31 at 9.01.39 AM.png"/>
          <p:cNvPicPr/>
          <p:nvPr/>
        </p:nvPicPr>
        <p:blipFill rotWithShape="1">
          <a:blip r:embed="rId2" cstate="screen">
            <a:extLst>
              <a:ext uri="{28A0092B-C50C-407E-A947-70E740481C1C}">
                <a14:useLocalDpi xmlns:a14="http://schemas.microsoft.com/office/drawing/2010/main"/>
              </a:ext>
            </a:extLst>
          </a:blip>
          <a:srcRect/>
          <a:stretch/>
        </p:blipFill>
        <p:spPr bwMode="auto">
          <a:xfrm>
            <a:off x="606175" y="562782"/>
            <a:ext cx="7057578" cy="4299493"/>
          </a:xfrm>
          <a:prstGeom prst="rect">
            <a:avLst/>
          </a:prstGeom>
          <a:noFill/>
          <a:ln>
            <a:noFill/>
          </a:ln>
        </p:spPr>
      </p:pic>
      <p:sp>
        <p:nvSpPr>
          <p:cNvPr id="2" name="TextBox 1"/>
          <p:cNvSpPr txBox="1"/>
          <p:nvPr/>
        </p:nvSpPr>
        <p:spPr>
          <a:xfrm>
            <a:off x="1212343" y="101013"/>
            <a:ext cx="5859665" cy="369332"/>
          </a:xfrm>
          <a:prstGeom prst="rect">
            <a:avLst/>
          </a:prstGeom>
          <a:noFill/>
        </p:spPr>
        <p:txBody>
          <a:bodyPr wrap="square" rtlCol="0">
            <a:spAutoFit/>
          </a:bodyPr>
          <a:lstStyle/>
          <a:p>
            <a:pPr algn="ctr"/>
            <a:r>
              <a:rPr lang="en-US" b="1" dirty="0"/>
              <a:t>BPA Seven Day Load and Resource Balance   </a:t>
            </a:r>
          </a:p>
        </p:txBody>
      </p:sp>
      <p:sp>
        <p:nvSpPr>
          <p:cNvPr id="4" name="Rectangle 3"/>
          <p:cNvSpPr/>
          <p:nvPr/>
        </p:nvSpPr>
        <p:spPr>
          <a:xfrm>
            <a:off x="288653" y="4900989"/>
            <a:ext cx="7649318" cy="584776"/>
          </a:xfrm>
          <a:prstGeom prst="rect">
            <a:avLst/>
          </a:prstGeom>
        </p:spPr>
        <p:txBody>
          <a:bodyPr wrap="square">
            <a:spAutoFit/>
          </a:bodyPr>
          <a:lstStyle/>
          <a:p>
            <a:r>
              <a:rPr lang="en-US" sz="1600" dirty="0"/>
              <a:t>March 2019 seven day BPA power generation : from top, hydropower in blue, load demand in red, surplus in gray; wind in green, nuclear in cobalt; fossil/biomass in brown. </a:t>
            </a:r>
          </a:p>
        </p:txBody>
      </p:sp>
    </p:spTree>
    <p:extLst>
      <p:ext uri="{BB962C8B-B14F-4D97-AF65-F5344CB8AC3E}">
        <p14:creationId xmlns:p14="http://schemas.microsoft.com/office/powerpoint/2010/main" val="211106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284354" y="317467"/>
            <a:ext cx="3738060" cy="6435913"/>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0096" y="4747569"/>
            <a:ext cx="7909104" cy="2020240"/>
          </a:xfrm>
          <a:prstGeom prst="rect">
            <a:avLst/>
          </a:prstGeom>
          <a:solidFill>
            <a:srgbClr val="1D3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230921" y="4752642"/>
            <a:ext cx="7851374" cy="1091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solidFill>
                <a:latin typeface="+mn-lt"/>
              </a:rPr>
              <a:t>Dramatic change is underway in the Pacific Northwest and West Coast energy markets.</a:t>
            </a: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8385382" y="1017406"/>
            <a:ext cx="3282361" cy="55626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US" sz="2000" dirty="0">
                <a:solidFill>
                  <a:schemeClr val="bg1"/>
                </a:solidFill>
              </a:rPr>
              <a:t>Prior to 2009 the price of surplus power averaged around $60 per Megawatt hour (</a:t>
            </a:r>
            <a:r>
              <a:rPr lang="en-US" sz="2000" dirty="0" err="1">
                <a:solidFill>
                  <a:schemeClr val="bg1"/>
                </a:solidFill>
              </a:rPr>
              <a:t>MWh</a:t>
            </a:r>
            <a:r>
              <a:rPr lang="en-US" sz="2000" dirty="0">
                <a:solidFill>
                  <a:schemeClr val="bg1"/>
                </a:solidFill>
              </a:rPr>
              <a:t>). </a:t>
            </a:r>
          </a:p>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Since 2009 the average price for surplus power has been about $22 per </a:t>
            </a:r>
            <a:r>
              <a:rPr lang="en-US" sz="2000" dirty="0" err="1">
                <a:solidFill>
                  <a:schemeClr val="bg1"/>
                </a:solidFill>
              </a:rPr>
              <a:t>MWh</a:t>
            </a:r>
            <a:r>
              <a:rPr lang="en-US" sz="2000" dirty="0">
                <a:solidFill>
                  <a:schemeClr val="bg1"/>
                </a:solidFill>
              </a:rPr>
              <a:t>.</a:t>
            </a:r>
          </a:p>
          <a:p>
            <a:pPr marL="285750" indent="-285750">
              <a:buFont typeface="Arial"/>
              <a:buChar char="•"/>
            </a:pPr>
            <a:endParaRPr lang="en-US" sz="2000" dirty="0">
              <a:solidFill>
                <a:schemeClr val="bg1"/>
              </a:solidFill>
            </a:endParaRPr>
          </a:p>
          <a:p>
            <a:pPr marL="285750" indent="-285750">
              <a:buFont typeface="Arial"/>
              <a:buChar char="•"/>
            </a:pPr>
            <a:r>
              <a:rPr lang="en-US" sz="2000" dirty="0">
                <a:solidFill>
                  <a:schemeClr val="bg1"/>
                </a:solidFill>
              </a:rPr>
              <a:t>When surplus power sold for $60 </a:t>
            </a:r>
            <a:r>
              <a:rPr lang="en-US" sz="2000" dirty="0" err="1">
                <a:solidFill>
                  <a:schemeClr val="bg1"/>
                </a:solidFill>
              </a:rPr>
              <a:t>MWh</a:t>
            </a:r>
            <a:r>
              <a:rPr lang="en-US" sz="2000" dirty="0">
                <a:solidFill>
                  <a:schemeClr val="bg1"/>
                </a:solidFill>
              </a:rPr>
              <a:t>, power from the LSRDs had an annual market value of $506 Million. That amount of energy in today’s surplus market would earn $186 Million, representing a projected drop in revenue of $320 Million.</a:t>
            </a:r>
            <a:endParaRPr lang="en-US" sz="2000" b="1"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pic>
        <p:nvPicPr>
          <p:cNvPr id="10" name="Picture 9" descr="Macintosh HD:Users:linwoodlaughy:Desktop:BPA graphs:BPA graphs/Borg:5. COB Elec.Prices.pdf"/>
          <p:cNvPicPr/>
          <p:nvPr/>
        </p:nvPicPr>
        <p:blipFill>
          <a:blip r:embed="rId2">
            <a:extLst>
              <a:ext uri="{28A0092B-C50C-407E-A947-70E740481C1C}">
                <a14:useLocalDpi xmlns:a14="http://schemas.microsoft.com/office/drawing/2010/main"/>
              </a:ext>
            </a:extLst>
          </a:blip>
          <a:srcRect/>
          <a:stretch>
            <a:fillRect/>
          </a:stretch>
        </p:blipFill>
        <p:spPr bwMode="auto">
          <a:xfrm>
            <a:off x="14433" y="274176"/>
            <a:ext cx="8234360" cy="4098205"/>
          </a:xfrm>
          <a:prstGeom prst="rect">
            <a:avLst/>
          </a:prstGeom>
          <a:noFill/>
          <a:ln>
            <a:noFill/>
          </a:ln>
        </p:spPr>
      </p:pic>
      <p:sp>
        <p:nvSpPr>
          <p:cNvPr id="13" name="Title 1">
            <a:extLst>
              <a:ext uri="{FF2B5EF4-FFF2-40B4-BE49-F238E27FC236}">
                <a16:creationId xmlns:a16="http://schemas.microsoft.com/office/drawing/2014/main" id="{656E318E-2659-4012-9A14-75C7F1CF621F}"/>
              </a:ext>
            </a:extLst>
          </p:cNvPr>
          <p:cNvSpPr txBox="1">
            <a:spLocks/>
          </p:cNvSpPr>
          <p:nvPr/>
        </p:nvSpPr>
        <p:spPr>
          <a:xfrm>
            <a:off x="253423" y="5741998"/>
            <a:ext cx="7814441" cy="1091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i="1" dirty="0">
                <a:solidFill>
                  <a:schemeClr val="bg1"/>
                </a:solidFill>
              </a:rPr>
              <a:t>“We’ve taken huge hits in the secondary revenues market, with cheap gas, low load growth, and the oversupply conditions. It’s been a bloodbath for folks in the wholesale market” </a:t>
            </a:r>
            <a:r>
              <a:rPr lang="mr-IN" sz="1800" b="1" i="1" dirty="0">
                <a:solidFill>
                  <a:schemeClr val="bg1"/>
                </a:solidFill>
              </a:rPr>
              <a:t>–</a:t>
            </a:r>
            <a:r>
              <a:rPr lang="en-US" sz="1800" b="1" i="1" dirty="0">
                <a:solidFill>
                  <a:schemeClr val="bg1"/>
                </a:solidFill>
              </a:rPr>
              <a:t> </a:t>
            </a:r>
            <a:r>
              <a:rPr lang="en-US" sz="1800" b="1" dirty="0">
                <a:solidFill>
                  <a:schemeClr val="bg1"/>
                </a:solidFill>
              </a:rPr>
              <a:t>Elliot </a:t>
            </a:r>
            <a:r>
              <a:rPr lang="en-US" sz="1800" b="1" dirty="0" err="1">
                <a:solidFill>
                  <a:schemeClr val="bg1"/>
                </a:solidFill>
              </a:rPr>
              <a:t>Mainzer</a:t>
            </a:r>
            <a:r>
              <a:rPr lang="en-US" sz="1800" b="1" dirty="0">
                <a:solidFill>
                  <a:schemeClr val="bg1"/>
                </a:solidFill>
              </a:rPr>
              <a:t>, Administrator BPA</a:t>
            </a:r>
            <a:endParaRPr lang="en-US" sz="1800" b="1" i="1" dirty="0">
              <a:solidFill>
                <a:schemeClr val="bg1"/>
              </a:solidFill>
            </a:endParaRPr>
          </a:p>
        </p:txBody>
      </p:sp>
      <p:sp>
        <p:nvSpPr>
          <p:cNvPr id="14" name="Rectangle 13"/>
          <p:cNvSpPr/>
          <p:nvPr/>
        </p:nvSpPr>
        <p:spPr>
          <a:xfrm>
            <a:off x="490148" y="4346683"/>
            <a:ext cx="6769486" cy="400108"/>
          </a:xfrm>
          <a:prstGeom prst="rect">
            <a:avLst/>
          </a:prstGeom>
        </p:spPr>
        <p:txBody>
          <a:bodyPr wrap="square" lIns="91438" tIns="45719" rIns="91438" bIns="45719">
            <a:spAutoFit/>
          </a:bodyPr>
          <a:lstStyle/>
          <a:p>
            <a:r>
              <a:rPr lang="en-US" sz="1000" dirty="0">
                <a:solidFill>
                  <a:schemeClr val="tx1">
                    <a:lumMod val="65000"/>
                    <a:lumOff val="35000"/>
                  </a:schemeClr>
                </a:solidFill>
                <a:latin typeface="Avenir Book"/>
                <a:cs typeface="Avenir Book"/>
              </a:rPr>
              <a:t>C0B stands for the California-Oregon Border energy market, which is available to the public at no cost. COB prices closely mirror the prices on the Mid-Columbia C energy market which are available only through subscription. </a:t>
            </a:r>
          </a:p>
        </p:txBody>
      </p:sp>
    </p:spTree>
    <p:extLst>
      <p:ext uri="{BB962C8B-B14F-4D97-AF65-F5344CB8AC3E}">
        <p14:creationId xmlns:p14="http://schemas.microsoft.com/office/powerpoint/2010/main" val="1539604737"/>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14627</TotalTime>
  <Words>2109</Words>
  <Application>Microsoft Macintosh PowerPoint</Application>
  <PresentationFormat>Widescreen</PresentationFormat>
  <Paragraphs>165</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Book</vt:lpstr>
      <vt:lpstr>Calibri</vt:lpstr>
      <vt:lpstr>Calibri Light</vt:lpstr>
      <vt:lpstr>Office Theme</vt:lpstr>
      <vt:lpstr>New Perspectives </vt:lpstr>
      <vt:lpstr>50+ Years of Contention</vt:lpstr>
      <vt:lpstr>The looming extinction of  Southern Resident Killer Whales  and collapsing Snake River salmon  and steelhead runs have recently brought this simmering debate to a boil. </vt:lpstr>
      <vt:lpstr>The four LSR dams combined produce less than 4% of the Pacific Northwest’s power supply.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Perspectives </dc:title>
  <dc:creator>Amy Eberling</dc:creator>
  <cp:lastModifiedBy>Communications Director</cp:lastModifiedBy>
  <cp:revision>150</cp:revision>
  <dcterms:created xsi:type="dcterms:W3CDTF">2019-01-27T18:12:53Z</dcterms:created>
  <dcterms:modified xsi:type="dcterms:W3CDTF">2020-06-08T17:52:44Z</dcterms:modified>
</cp:coreProperties>
</file>