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9" r:id="rId3"/>
    <p:sldId id="269" r:id="rId4"/>
    <p:sldId id="268" r:id="rId5"/>
    <p:sldId id="306" r:id="rId6"/>
    <p:sldId id="270" r:id="rId7"/>
    <p:sldId id="288" r:id="rId8"/>
    <p:sldId id="305" r:id="rId9"/>
    <p:sldId id="301" r:id="rId10"/>
    <p:sldId id="307" r:id="rId11"/>
    <p:sldId id="273" r:id="rId12"/>
    <p:sldId id="308" r:id="rId13"/>
    <p:sldId id="30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Eberling" initials="A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8FF"/>
    <a:srgbClr val="23BFFF"/>
    <a:srgbClr val="13944B"/>
    <a:srgbClr val="C30907"/>
    <a:srgbClr val="3556B9"/>
    <a:srgbClr val="7647B0"/>
    <a:srgbClr val="F33DA7"/>
    <a:srgbClr val="400080"/>
    <a:srgbClr val="0080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2011" autoAdjust="0"/>
  </p:normalViewPr>
  <p:slideViewPr>
    <p:cSldViewPr snapToGrid="0">
      <p:cViewPr varScale="1">
        <p:scale>
          <a:sx n="120" d="100"/>
          <a:sy n="120" d="100"/>
        </p:scale>
        <p:origin x="84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3850B-1D68-4334-A1C1-3E7FE622FA71}" type="datetimeFigureOut">
              <a:rPr lang="en-US" smtClean="0"/>
              <a:t>6/8/20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E8F1D-9C21-4418-9BBD-5A2C471F471E}" type="slidenum">
              <a:rPr lang="en-US" smtClean="0"/>
              <a:t>‹#›</a:t>
            </a:fld>
            <a:endParaRPr lang="en-US"/>
          </a:p>
        </p:txBody>
      </p:sp>
    </p:spTree>
    <p:extLst>
      <p:ext uri="{BB962C8B-B14F-4D97-AF65-F5344CB8AC3E}">
        <p14:creationId xmlns:p14="http://schemas.microsoft.com/office/powerpoint/2010/main" val="3890451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pokesman.com/blogs/outdoors/2017/mar/02/lower-snake-river-dams-conflict-depicted-1971-wsu-documentar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a:t>
            </a:r>
            <a:r>
              <a:rPr lang="en-US" sz="1200" b="1"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Spokesman Review</a:t>
            </a:r>
            <a:r>
              <a:rPr lang="en-US" sz="1200" u="sng" kern="1200" dirty="0">
                <a:solidFill>
                  <a:schemeClr val="tx1"/>
                </a:solidFill>
                <a:effectLst/>
                <a:latin typeface="+mn-lt"/>
                <a:ea typeface="+mn-ea"/>
                <a:cs typeface="+mn-cs"/>
              </a:rPr>
              <a:t> http://</a:t>
            </a:r>
            <a:r>
              <a:rPr lang="en-US" sz="1200" u="sng" kern="1200" dirty="0" err="1">
                <a:solidFill>
                  <a:schemeClr val="tx1"/>
                </a:solidFill>
                <a:effectLst/>
                <a:latin typeface="+mn-lt"/>
                <a:ea typeface="+mn-ea"/>
                <a:cs typeface="+mn-cs"/>
              </a:rPr>
              <a:t>www.spokesman.com</a:t>
            </a:r>
            <a:r>
              <a:rPr lang="en-US" sz="1200" u="sng" kern="1200" dirty="0">
                <a:solidFill>
                  <a:schemeClr val="tx1"/>
                </a:solidFill>
                <a:effectLst/>
                <a:latin typeface="+mn-lt"/>
                <a:ea typeface="+mn-ea"/>
                <a:cs typeface="+mn-cs"/>
              </a:rPr>
              <a:t>/blogs/outdoors/2017/mar/02/lower-snake-river-dams-conflict-depicted-1971-wsu-documentary/</a:t>
            </a:r>
            <a:r>
              <a:rPr lang="en-US" dirty="0">
                <a:effectLst/>
              </a:rPr>
              <a:t> </a:t>
            </a:r>
            <a:endParaRPr lang="en-US" dirty="0"/>
          </a:p>
        </p:txBody>
      </p:sp>
      <p:sp>
        <p:nvSpPr>
          <p:cNvPr id="4" name="Slide Number Placeholder 3"/>
          <p:cNvSpPr>
            <a:spLocks noGrp="1"/>
          </p:cNvSpPr>
          <p:nvPr>
            <p:ph type="sldNum" sz="quarter" idx="10"/>
          </p:nvPr>
        </p:nvSpPr>
        <p:spPr/>
        <p:txBody>
          <a:bodyPr/>
          <a:lstStyle/>
          <a:p>
            <a:fld id="{F36E8F1D-9C21-4418-9BBD-5A2C471F471E}" type="slidenum">
              <a:rPr lang="en-US" smtClean="0"/>
              <a:t>2</a:t>
            </a:fld>
            <a:endParaRPr lang="en-US"/>
          </a:p>
        </p:txBody>
      </p:sp>
    </p:spTree>
    <p:extLst>
      <p:ext uri="{BB962C8B-B14F-4D97-AF65-F5344CB8AC3E}">
        <p14:creationId xmlns:p14="http://schemas.microsoft.com/office/powerpoint/2010/main" val="212820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1963,</a:t>
            </a:r>
            <a:r>
              <a:rPr lang="en-US" baseline="0" dirty="0"/>
              <a:t> 43,176 wild steelhead crossed the Lewiston dam on the Clearwater River.   2607 over Lower Granite in the 2018-2019 season (includes B run headed to Salmon River plus </a:t>
            </a:r>
            <a:r>
              <a:rPr lang="en-US" baseline="0" dirty="0" err="1"/>
              <a:t>Orego</a:t>
            </a:r>
            <a:r>
              <a:rPr lang="en-US" baseline="0" dirty="0"/>
              <a:t> streams</a:t>
            </a:r>
            <a:endParaRPr lang="en-US" dirty="0"/>
          </a:p>
        </p:txBody>
      </p:sp>
      <p:sp>
        <p:nvSpPr>
          <p:cNvPr id="4" name="Slide Number Placeholder 3"/>
          <p:cNvSpPr>
            <a:spLocks noGrp="1"/>
          </p:cNvSpPr>
          <p:nvPr>
            <p:ph type="sldNum" sz="quarter" idx="10"/>
          </p:nvPr>
        </p:nvSpPr>
        <p:spPr/>
        <p:txBody>
          <a:bodyPr/>
          <a:lstStyle/>
          <a:p>
            <a:fld id="{F36E8F1D-9C21-4418-9BBD-5A2C471F471E}" type="slidenum">
              <a:rPr lang="en-US" smtClean="0"/>
              <a:t>6</a:t>
            </a:fld>
            <a:endParaRPr lang="en-US"/>
          </a:p>
        </p:txBody>
      </p:sp>
    </p:spTree>
    <p:extLst>
      <p:ext uri="{BB962C8B-B14F-4D97-AF65-F5344CB8AC3E}">
        <p14:creationId xmlns:p14="http://schemas.microsoft.com/office/powerpoint/2010/main" val="269012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E8F1D-9C21-4418-9BBD-5A2C471F471E}" type="slidenum">
              <a:rPr lang="en-US" smtClean="0"/>
              <a:t>9</a:t>
            </a:fld>
            <a:endParaRPr lang="en-US"/>
          </a:p>
        </p:txBody>
      </p:sp>
    </p:spTree>
    <p:extLst>
      <p:ext uri="{BB962C8B-B14F-4D97-AF65-F5344CB8AC3E}">
        <p14:creationId xmlns:p14="http://schemas.microsoft.com/office/powerpoint/2010/main" val="104355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E8F1D-9C21-4418-9BBD-5A2C471F471E}" type="slidenum">
              <a:rPr lang="en-US" smtClean="0"/>
              <a:t>10</a:t>
            </a:fld>
            <a:endParaRPr lang="en-US"/>
          </a:p>
        </p:txBody>
      </p:sp>
    </p:spTree>
    <p:extLst>
      <p:ext uri="{BB962C8B-B14F-4D97-AF65-F5344CB8AC3E}">
        <p14:creationId xmlns:p14="http://schemas.microsoft.com/office/powerpoint/2010/main" val="169986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CSS  only reference</a:t>
            </a:r>
            <a:r>
              <a:rPr lang="en-US" baseline="0" dirty="0"/>
              <a:t> needed</a:t>
            </a:r>
            <a:endParaRPr lang="en-US" dirty="0"/>
          </a:p>
        </p:txBody>
      </p:sp>
      <p:sp>
        <p:nvSpPr>
          <p:cNvPr id="4" name="Slide Number Placeholder 3"/>
          <p:cNvSpPr>
            <a:spLocks noGrp="1"/>
          </p:cNvSpPr>
          <p:nvPr>
            <p:ph type="sldNum" sz="quarter" idx="5"/>
          </p:nvPr>
        </p:nvSpPr>
        <p:spPr/>
        <p:txBody>
          <a:bodyPr/>
          <a:lstStyle/>
          <a:p>
            <a:fld id="{F36E8F1D-9C21-4418-9BBD-5A2C471F471E}" type="slidenum">
              <a:rPr lang="en-US" smtClean="0"/>
              <a:t>12</a:t>
            </a:fld>
            <a:endParaRPr lang="en-US"/>
          </a:p>
        </p:txBody>
      </p:sp>
    </p:spTree>
    <p:extLst>
      <p:ext uri="{BB962C8B-B14F-4D97-AF65-F5344CB8AC3E}">
        <p14:creationId xmlns:p14="http://schemas.microsoft.com/office/powerpoint/2010/main" val="3928553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E8F1D-9C21-4418-9BBD-5A2C471F471E}" type="slidenum">
              <a:rPr lang="en-US" smtClean="0"/>
              <a:t>13</a:t>
            </a:fld>
            <a:endParaRPr lang="en-US"/>
          </a:p>
        </p:txBody>
      </p:sp>
    </p:spTree>
    <p:extLst>
      <p:ext uri="{BB962C8B-B14F-4D97-AF65-F5344CB8AC3E}">
        <p14:creationId xmlns:p14="http://schemas.microsoft.com/office/powerpoint/2010/main" val="2905346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1766-AC93-460C-9912-C89B1ACAAF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D2E30-E307-4210-AAED-7C3563DAB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789E14-BB49-45E2-92F0-461D8AFCF643}"/>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5" name="Footer Placeholder 4">
            <a:extLst>
              <a:ext uri="{FF2B5EF4-FFF2-40B4-BE49-F238E27FC236}">
                <a16:creationId xmlns:a16="http://schemas.microsoft.com/office/drawing/2014/main" id="{B5C6366C-9C30-4A65-A646-DDBB05422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AEA7B-C507-45D9-B5F3-3531947899A7}"/>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16385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E76E-59B9-4FD9-8F69-4DA9FF867A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2A74E0-EB22-4C2B-8681-B5E5BA0446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C1F8A-0A95-4108-847E-51C9FBB2830B}"/>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5" name="Footer Placeholder 4">
            <a:extLst>
              <a:ext uri="{FF2B5EF4-FFF2-40B4-BE49-F238E27FC236}">
                <a16:creationId xmlns:a16="http://schemas.microsoft.com/office/drawing/2014/main" id="{B9A8B914-B4EC-4F12-AB01-8FF512A79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BD487-B560-4A62-9A31-3141F0EFA634}"/>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222757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AE6387-D1BA-4B63-A5AE-445C50CA66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87520-584B-4A6B-A2F6-959073C5D0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8DE0C-043F-4C27-8019-0B1E6C27A953}"/>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5" name="Footer Placeholder 4">
            <a:extLst>
              <a:ext uri="{FF2B5EF4-FFF2-40B4-BE49-F238E27FC236}">
                <a16:creationId xmlns:a16="http://schemas.microsoft.com/office/drawing/2014/main" id="{34F6DDE0-9AAB-46B2-A422-69FFF5C60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04F9C-7CB1-4A01-A679-899BB9EA15E8}"/>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152157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D18A-A138-4932-959E-9784422D1D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04E27C-95B5-4715-A13E-81E81EBD3D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0EDEDE-01E0-4E81-94F2-2FAA873E6E1F}"/>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5" name="Footer Placeholder 4">
            <a:extLst>
              <a:ext uri="{FF2B5EF4-FFF2-40B4-BE49-F238E27FC236}">
                <a16:creationId xmlns:a16="http://schemas.microsoft.com/office/drawing/2014/main" id="{55557BA0-7515-4B07-9274-C21A67608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D415D-492D-4532-BA71-FA551B196135}"/>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123567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A5A9-409A-4A96-969C-64A29ED1F9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50842C-0AEA-4984-95B5-5BDFBA40CB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EF810B-D292-4F11-B56A-0939E354D4D6}"/>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5" name="Footer Placeholder 4">
            <a:extLst>
              <a:ext uri="{FF2B5EF4-FFF2-40B4-BE49-F238E27FC236}">
                <a16:creationId xmlns:a16="http://schemas.microsoft.com/office/drawing/2014/main" id="{854D2EAC-E5C8-428F-8499-31115C3F5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4A034-01A0-4E98-9BB2-40D053DBDED2}"/>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262766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6710-7061-457D-B6A3-4E579A2539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09E08-4127-488D-8F1B-6D519F8975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799463-3D9D-46B5-9063-043D605287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F4DA48-5BDF-4C9C-A9EC-D4162C8F1885}"/>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6" name="Footer Placeholder 5">
            <a:extLst>
              <a:ext uri="{FF2B5EF4-FFF2-40B4-BE49-F238E27FC236}">
                <a16:creationId xmlns:a16="http://schemas.microsoft.com/office/drawing/2014/main" id="{E06CBC68-A346-4C7D-BA7E-8DD9F1B47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689DD8-1735-40BF-A367-A91459977AB4}"/>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1340176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9BCA4-80B9-497D-B104-6E260C6C40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4844C4-B670-46FC-A83E-2E41A1635E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92CF74-28AD-4E74-963C-058375B92A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FBB0B7-E000-4669-8C47-A774DF8FD8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4E5570-F030-45BF-B60F-D43C92D60C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C40A60-CC00-4F50-AD44-BDBBD0BF4930}"/>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8" name="Footer Placeholder 7">
            <a:extLst>
              <a:ext uri="{FF2B5EF4-FFF2-40B4-BE49-F238E27FC236}">
                <a16:creationId xmlns:a16="http://schemas.microsoft.com/office/drawing/2014/main" id="{BA0888D3-2F43-48A3-951A-2B6B95B5D9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EDD121-E162-47CA-BECD-00320221F236}"/>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384604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17D39-6E52-4EF7-9303-9F08C97542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21C34A-3E9B-4A19-AC37-B7B48E874276}"/>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4" name="Footer Placeholder 3">
            <a:extLst>
              <a:ext uri="{FF2B5EF4-FFF2-40B4-BE49-F238E27FC236}">
                <a16:creationId xmlns:a16="http://schemas.microsoft.com/office/drawing/2014/main" id="{17014C66-8EA2-4C7F-9277-B4C6BA2433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729E6D-6E4F-4912-AA74-5579E890FA92}"/>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185908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25C21C-8DA4-4EEE-A2DC-CCAC3C8CA2F4}"/>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3" name="Footer Placeholder 2">
            <a:extLst>
              <a:ext uri="{FF2B5EF4-FFF2-40B4-BE49-F238E27FC236}">
                <a16:creationId xmlns:a16="http://schemas.microsoft.com/office/drawing/2014/main" id="{AFA80ECC-3DA9-421D-B578-7C7EAE5EA9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D77F98-B4F0-406F-BD8B-EE4423C85F5E}"/>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190853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CD67C-DC4F-4508-B5F3-3E9CAD5577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A6A539-6FB0-4CBC-90D0-2F24D039FD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F7DD1D-96FF-4967-B1ED-5C0978F1D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480086-8901-4E0B-BA74-BCED2DBE0C7F}"/>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6" name="Footer Placeholder 5">
            <a:extLst>
              <a:ext uri="{FF2B5EF4-FFF2-40B4-BE49-F238E27FC236}">
                <a16:creationId xmlns:a16="http://schemas.microsoft.com/office/drawing/2014/main" id="{C97437CE-FB49-4313-BAD9-99B16E3B0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A6B62-0702-46C8-8C9F-6AEF347C5A4B}"/>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157366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DC1EA-6788-4EEB-B977-88055E87FD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F0D9A2-425F-4440-8A68-F226DCFCFC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11E8A4-E228-4D98-A534-BBFB8CCFC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4BAA47-64E7-4D52-BAE8-8ADCC3802165}"/>
              </a:ext>
            </a:extLst>
          </p:cNvPr>
          <p:cNvSpPr>
            <a:spLocks noGrp="1"/>
          </p:cNvSpPr>
          <p:nvPr>
            <p:ph type="dt" sz="half" idx="10"/>
          </p:nvPr>
        </p:nvSpPr>
        <p:spPr/>
        <p:txBody>
          <a:bodyPr/>
          <a:lstStyle/>
          <a:p>
            <a:fld id="{7310320C-3E31-44B4-9C7D-C38BB174FFCE}" type="datetimeFigureOut">
              <a:rPr lang="en-US" smtClean="0"/>
              <a:t>6/8/20</a:t>
            </a:fld>
            <a:endParaRPr lang="en-US"/>
          </a:p>
        </p:txBody>
      </p:sp>
      <p:sp>
        <p:nvSpPr>
          <p:cNvPr id="6" name="Footer Placeholder 5">
            <a:extLst>
              <a:ext uri="{FF2B5EF4-FFF2-40B4-BE49-F238E27FC236}">
                <a16:creationId xmlns:a16="http://schemas.microsoft.com/office/drawing/2014/main" id="{BFCB5293-747E-4D8F-8B9C-8F65D94F4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3263A-0EAD-4D39-8C48-6B18E226594B}"/>
              </a:ext>
            </a:extLst>
          </p:cNvPr>
          <p:cNvSpPr>
            <a:spLocks noGrp="1"/>
          </p:cNvSpPr>
          <p:nvPr>
            <p:ph type="sldNum" sz="quarter" idx="12"/>
          </p:nvPr>
        </p:nvSpPr>
        <p:spPr/>
        <p:txBody>
          <a:bodyPr/>
          <a:lstStyle/>
          <a:p>
            <a:fld id="{D7625587-5611-4032-B32C-CD3B7D07360F}" type="slidenum">
              <a:rPr lang="en-US" smtClean="0"/>
              <a:t>‹#›</a:t>
            </a:fld>
            <a:endParaRPr lang="en-US"/>
          </a:p>
        </p:txBody>
      </p:sp>
    </p:spTree>
    <p:extLst>
      <p:ext uri="{BB962C8B-B14F-4D97-AF65-F5344CB8AC3E}">
        <p14:creationId xmlns:p14="http://schemas.microsoft.com/office/powerpoint/2010/main" val="366899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BE6A2-7FB3-498E-A7C2-CB2DB9089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15C0F6-02CC-4DF4-999F-9C0301827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304B6-3DA5-407F-B8CC-388A4296E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0320C-3E31-44B4-9C7D-C38BB174FFCE}" type="datetimeFigureOut">
              <a:rPr lang="en-US" smtClean="0"/>
              <a:t>6/8/20</a:t>
            </a:fld>
            <a:endParaRPr lang="en-US"/>
          </a:p>
        </p:txBody>
      </p:sp>
      <p:sp>
        <p:nvSpPr>
          <p:cNvPr id="5" name="Footer Placeholder 4">
            <a:extLst>
              <a:ext uri="{FF2B5EF4-FFF2-40B4-BE49-F238E27FC236}">
                <a16:creationId xmlns:a16="http://schemas.microsoft.com/office/drawing/2014/main" id="{1BA55E48-4CE9-49F8-9BE6-695F405404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78C269-7503-403C-A128-74D65EAC5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25587-5611-4032-B32C-CD3B7D07360F}" type="slidenum">
              <a:rPr lang="en-US" smtClean="0"/>
              <a:t>‹#›</a:t>
            </a:fld>
            <a:endParaRPr lang="en-US"/>
          </a:p>
        </p:txBody>
      </p:sp>
    </p:spTree>
    <p:extLst>
      <p:ext uri="{BB962C8B-B14F-4D97-AF65-F5344CB8AC3E}">
        <p14:creationId xmlns:p14="http://schemas.microsoft.com/office/powerpoint/2010/main" val="1849264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6C4803-2C36-44C7-9BE5-82EA598EC6B7}"/>
              </a:ext>
            </a:extLst>
          </p:cNvPr>
          <p:cNvSpPr/>
          <p:nvPr/>
        </p:nvSpPr>
        <p:spPr>
          <a:xfrm>
            <a:off x="0" y="4379534"/>
            <a:ext cx="12304643" cy="2629956"/>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992EF-2BF0-4928-AC03-484F20C7E5B1}"/>
              </a:ext>
            </a:extLst>
          </p:cNvPr>
          <p:cNvSpPr>
            <a:spLocks noGrp="1"/>
          </p:cNvSpPr>
          <p:nvPr>
            <p:ph type="ctrTitle"/>
          </p:nvPr>
        </p:nvSpPr>
        <p:spPr>
          <a:xfrm>
            <a:off x="609601" y="4385065"/>
            <a:ext cx="10923638" cy="1317643"/>
          </a:xfrm>
        </p:spPr>
        <p:txBody>
          <a:bodyPr>
            <a:normAutofit/>
          </a:bodyPr>
          <a:lstStyle/>
          <a:p>
            <a:pPr algn="l"/>
            <a:r>
              <a:rPr lang="en-US" sz="7200" b="1" dirty="0"/>
              <a:t>New Perspectives </a:t>
            </a:r>
          </a:p>
        </p:txBody>
      </p:sp>
      <p:sp>
        <p:nvSpPr>
          <p:cNvPr id="3" name="Subtitle 2">
            <a:extLst>
              <a:ext uri="{FF2B5EF4-FFF2-40B4-BE49-F238E27FC236}">
                <a16:creationId xmlns:a16="http://schemas.microsoft.com/office/drawing/2014/main" id="{3BCE3A05-00D9-4E2B-8705-22049EAC2174}"/>
              </a:ext>
            </a:extLst>
          </p:cNvPr>
          <p:cNvSpPr>
            <a:spLocks noGrp="1"/>
          </p:cNvSpPr>
          <p:nvPr>
            <p:ph type="subTitle" idx="1"/>
          </p:nvPr>
        </p:nvSpPr>
        <p:spPr>
          <a:xfrm>
            <a:off x="609601" y="5527218"/>
            <a:ext cx="10923638" cy="521109"/>
          </a:xfrm>
        </p:spPr>
        <p:txBody>
          <a:bodyPr>
            <a:noAutofit/>
          </a:bodyPr>
          <a:lstStyle/>
          <a:p>
            <a:pPr algn="l"/>
            <a:r>
              <a:rPr lang="en-US" sz="4000" b="1" dirty="0">
                <a:solidFill>
                  <a:schemeClr val="bg2">
                    <a:lumMod val="60000"/>
                    <a:lumOff val="40000"/>
                  </a:schemeClr>
                </a:solidFill>
              </a:rPr>
              <a:t>Snake River Salmon and Steelhead</a:t>
            </a:r>
            <a:endParaRPr lang="en-US" sz="4000" dirty="0">
              <a:solidFill>
                <a:schemeClr val="bg2">
                  <a:lumMod val="60000"/>
                  <a:lumOff val="40000"/>
                </a:schemeClr>
              </a:solidFill>
            </a:endParaRPr>
          </a:p>
        </p:txBody>
      </p:sp>
      <p:pic>
        <p:nvPicPr>
          <p:cNvPr id="5" name="Picture 4" descr="Screen Shot 2019-01-14 at 5.39.30 PM.png">
            <a:extLst>
              <a:ext uri="{FF2B5EF4-FFF2-40B4-BE49-F238E27FC236}">
                <a16:creationId xmlns:a16="http://schemas.microsoft.com/office/drawing/2014/main" id="{1D8A7CEF-E424-4B6A-8184-46128B617D5C}"/>
              </a:ext>
            </a:extLst>
          </p:cNvPr>
          <p:cNvPicPr>
            <a:picLocks noChangeAspect="1"/>
          </p:cNvPicPr>
          <p:nvPr/>
        </p:nvPicPr>
        <p:blipFill rotWithShape="1">
          <a:blip r:embed="rId2">
            <a:extLst>
              <a:ext uri="{28A0092B-C50C-407E-A947-70E740481C1C}">
                <a14:useLocalDpi xmlns:a14="http://schemas.microsoft.com/office/drawing/2010/main" val="0"/>
              </a:ext>
            </a:extLst>
          </a:blip>
          <a:srcRect l="5953" r="16996" b="-1"/>
          <a:stretch/>
        </p:blipFill>
        <p:spPr>
          <a:xfrm>
            <a:off x="20" y="10"/>
            <a:ext cx="6095974" cy="425252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cxnSp>
        <p:nvCxnSpPr>
          <p:cNvPr id="61" name="Straight Connector 6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9F1B5180-DA80-4AB4-80FC-8AE018FB9C83}"/>
              </a:ext>
            </a:extLst>
          </p:cNvPr>
          <p:cNvSpPr txBox="1">
            <a:spLocks/>
          </p:cNvSpPr>
          <p:nvPr/>
        </p:nvSpPr>
        <p:spPr>
          <a:xfrm>
            <a:off x="609601" y="6213855"/>
            <a:ext cx="10066388" cy="3536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t>Linwood Laughy</a:t>
            </a:r>
            <a:endParaRPr lang="en-US" sz="1800" dirty="0"/>
          </a:p>
        </p:txBody>
      </p:sp>
      <p:sp>
        <p:nvSpPr>
          <p:cNvPr id="9" name="Subtitle 2">
            <a:extLst>
              <a:ext uri="{FF2B5EF4-FFF2-40B4-BE49-F238E27FC236}">
                <a16:creationId xmlns:a16="http://schemas.microsoft.com/office/drawing/2014/main" id="{9F1B5180-DA80-4AB4-80FC-8AE018FB9C83}"/>
              </a:ext>
            </a:extLst>
          </p:cNvPr>
          <p:cNvSpPr txBox="1">
            <a:spLocks/>
          </p:cNvSpPr>
          <p:nvPr/>
        </p:nvSpPr>
        <p:spPr>
          <a:xfrm>
            <a:off x="617673" y="6221951"/>
            <a:ext cx="10066388" cy="3536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b="1" dirty="0"/>
              <a:t>January, 2020</a:t>
            </a:r>
            <a:endParaRPr lang="en-US" sz="1800" dirty="0"/>
          </a:p>
        </p:txBody>
      </p:sp>
      <p:sp>
        <p:nvSpPr>
          <p:cNvPr id="6" name="TextBox 5">
            <a:extLst>
              <a:ext uri="{FF2B5EF4-FFF2-40B4-BE49-F238E27FC236}">
                <a16:creationId xmlns:a16="http://schemas.microsoft.com/office/drawing/2014/main" id="{81D5E536-C4E1-4135-BC02-31BCF347211A}"/>
              </a:ext>
            </a:extLst>
          </p:cNvPr>
          <p:cNvSpPr txBox="1"/>
          <p:nvPr/>
        </p:nvSpPr>
        <p:spPr>
          <a:xfrm>
            <a:off x="1361661" y="1232452"/>
            <a:ext cx="3647661" cy="369332"/>
          </a:xfrm>
          <a:prstGeom prst="rect">
            <a:avLst/>
          </a:prstGeom>
          <a:noFill/>
        </p:spPr>
        <p:txBody>
          <a:bodyPr wrap="square" rtlCol="0">
            <a:spAutoFit/>
          </a:bodyPr>
          <a:lstStyle/>
          <a:p>
            <a:pPr algn="ctr"/>
            <a:r>
              <a:rPr lang="en-US" dirty="0"/>
              <a:t>NEW PIC</a:t>
            </a:r>
          </a:p>
        </p:txBody>
      </p:sp>
      <p:sp>
        <p:nvSpPr>
          <p:cNvPr id="12" name="TextBox 11">
            <a:extLst>
              <a:ext uri="{FF2B5EF4-FFF2-40B4-BE49-F238E27FC236}">
                <a16:creationId xmlns:a16="http://schemas.microsoft.com/office/drawing/2014/main" id="{1886C570-2859-45D5-8EE8-0C490B9D497E}"/>
              </a:ext>
            </a:extLst>
          </p:cNvPr>
          <p:cNvSpPr txBox="1"/>
          <p:nvPr/>
        </p:nvSpPr>
        <p:spPr>
          <a:xfrm>
            <a:off x="5642795" y="2925453"/>
            <a:ext cx="3647661" cy="369332"/>
          </a:xfrm>
          <a:prstGeom prst="rect">
            <a:avLst/>
          </a:prstGeom>
          <a:noFill/>
        </p:spPr>
        <p:txBody>
          <a:bodyPr wrap="square" rtlCol="0">
            <a:spAutoFit/>
          </a:bodyPr>
          <a:lstStyle/>
          <a:p>
            <a:pPr algn="ctr"/>
            <a:r>
              <a:rPr lang="en-US" dirty="0"/>
              <a:t>NEW PIC</a:t>
            </a:r>
          </a:p>
        </p:txBody>
      </p:sp>
      <p:pic>
        <p:nvPicPr>
          <p:cNvPr id="11" name="Picture 10">
            <a:extLst>
              <a:ext uri="{FF2B5EF4-FFF2-40B4-BE49-F238E27FC236}">
                <a16:creationId xmlns:a16="http://schemas.microsoft.com/office/drawing/2014/main" id="{BE15726A-E19D-4856-8FB7-121AAB61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14" y="0"/>
            <a:ext cx="6102002" cy="4250221"/>
          </a:xfrm>
          <a:prstGeom prst="rect">
            <a:avLst/>
          </a:prstGeom>
        </p:spPr>
      </p:pic>
      <p:pic>
        <p:nvPicPr>
          <p:cNvPr id="14" name="Picture 13">
            <a:extLst>
              <a:ext uri="{FF2B5EF4-FFF2-40B4-BE49-F238E27FC236}">
                <a16:creationId xmlns:a16="http://schemas.microsoft.com/office/drawing/2014/main" id="{CBA02A84-7265-4DD2-BE29-D49C2B65E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306" y="-20237"/>
            <a:ext cx="6054672" cy="4218823"/>
          </a:xfrm>
          <a:prstGeom prst="rect">
            <a:avLst/>
          </a:prstGeom>
        </p:spPr>
      </p:pic>
    </p:spTree>
    <p:extLst>
      <p:ext uri="{BB962C8B-B14F-4D97-AF65-F5344CB8AC3E}">
        <p14:creationId xmlns:p14="http://schemas.microsoft.com/office/powerpoint/2010/main" val="15754855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D769D0-4B91-4A99-A220-C62CBCA01CC6}"/>
              </a:ext>
            </a:extLst>
          </p:cNvPr>
          <p:cNvSpPr/>
          <p:nvPr/>
        </p:nvSpPr>
        <p:spPr>
          <a:xfrm>
            <a:off x="321733" y="4571638"/>
            <a:ext cx="7058306" cy="1964628"/>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91CAF-C7A5-4392-9918-17CBFBA051BD}"/>
              </a:ext>
            </a:extLst>
          </p:cNvPr>
          <p:cNvSpPr>
            <a:spLocks noGrp="1"/>
          </p:cNvSpPr>
          <p:nvPr>
            <p:ph type="title"/>
          </p:nvPr>
        </p:nvSpPr>
        <p:spPr>
          <a:xfrm>
            <a:off x="685611" y="4741528"/>
            <a:ext cx="6360647" cy="1625210"/>
          </a:xfrm>
        </p:spPr>
        <p:txBody>
          <a:bodyPr>
            <a:noAutofit/>
          </a:bodyPr>
          <a:lstStyle/>
          <a:p>
            <a:pPr algn="ctr"/>
            <a:r>
              <a:rPr lang="en-US" sz="2400" b="1" dirty="0">
                <a:solidFill>
                  <a:schemeClr val="bg1"/>
                </a:solidFill>
              </a:rPr>
              <a:t>The Environmental Protection Agency has estimated water temperatures in the Columbia and Snake Rivers with and without dams. </a:t>
            </a:r>
          </a:p>
        </p:txBody>
      </p:sp>
      <p:sp>
        <p:nvSpPr>
          <p:cNvPr id="12" name="Rectangle 11">
            <a:extLst>
              <a:ext uri="{FF2B5EF4-FFF2-40B4-BE49-F238E27FC236}">
                <a16:creationId xmlns:a16="http://schemas.microsoft.com/office/drawing/2014/main" id="{6973AAB0-FFF4-4393-B175-36C1C14029E2}"/>
              </a:ext>
            </a:extLst>
          </p:cNvPr>
          <p:cNvSpPr/>
          <p:nvPr/>
        </p:nvSpPr>
        <p:spPr>
          <a:xfrm>
            <a:off x="7534655" y="321732"/>
            <a:ext cx="4329799" cy="6214534"/>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AF28DB-AD31-468E-8BA3-E1D327B15472}"/>
              </a:ext>
            </a:extLst>
          </p:cNvPr>
          <p:cNvSpPr>
            <a:spLocks noGrp="1"/>
          </p:cNvSpPr>
          <p:nvPr>
            <p:ph idx="1"/>
          </p:nvPr>
        </p:nvSpPr>
        <p:spPr>
          <a:xfrm>
            <a:off x="7661462" y="1039906"/>
            <a:ext cx="4011394" cy="4733365"/>
          </a:xfrm>
        </p:spPr>
        <p:txBody>
          <a:bodyPr anchor="ctr">
            <a:noAutofit/>
          </a:bodyPr>
          <a:lstStyle/>
          <a:p>
            <a:r>
              <a:rPr lang="en-US" sz="2200" dirty="0">
                <a:solidFill>
                  <a:schemeClr val="bg1"/>
                </a:solidFill>
              </a:rPr>
              <a:t>Six Columbia-Snake River dams have the greatest impact on increasing water temperatures. Four of the six are dams on the lower Snake River.</a:t>
            </a:r>
          </a:p>
          <a:p>
            <a:r>
              <a:rPr lang="en-US" sz="2200" dirty="0">
                <a:solidFill>
                  <a:schemeClr val="bg1"/>
                </a:solidFill>
              </a:rPr>
              <a:t> Each of the four LSR dams can raise water temperatures more than 1° Celsius.</a:t>
            </a:r>
          </a:p>
          <a:p>
            <a:r>
              <a:rPr lang="en-US" sz="2200" dirty="0">
                <a:solidFill>
                  <a:schemeClr val="bg1"/>
                </a:solidFill>
              </a:rPr>
              <a:t>An increase of one degree Celsius raises water temperature from 68°F to 69.8°F; an additional 1° Celsius results in an increase to 71.6°F.</a:t>
            </a:r>
          </a:p>
          <a:p>
            <a:r>
              <a:rPr lang="en-US" sz="2200" dirty="0">
                <a:solidFill>
                  <a:schemeClr val="bg1"/>
                </a:solidFill>
              </a:rPr>
              <a:t>Temperature increases are typically cumulative.</a:t>
            </a:r>
          </a:p>
        </p:txBody>
      </p:sp>
      <p:pic>
        <p:nvPicPr>
          <p:cNvPr id="7" name="Picture 6">
            <a:extLst>
              <a:ext uri="{FF2B5EF4-FFF2-40B4-BE49-F238E27FC236}">
                <a16:creationId xmlns:a16="http://schemas.microsoft.com/office/drawing/2014/main" id="{1C220181-CC69-4060-BA58-1B6B3466A0E6}"/>
              </a:ext>
            </a:extLst>
          </p:cNvPr>
          <p:cNvPicPr/>
          <p:nvPr/>
        </p:nvPicPr>
        <p:blipFill>
          <a:blip r:embed="rId3"/>
          <a:stretch>
            <a:fillRect/>
          </a:stretch>
        </p:blipFill>
        <p:spPr>
          <a:xfrm>
            <a:off x="442943" y="321732"/>
            <a:ext cx="6937096" cy="3891680"/>
          </a:xfrm>
          <a:prstGeom prst="rect">
            <a:avLst/>
          </a:prstGeom>
          <a:ln>
            <a:solidFill>
              <a:schemeClr val="tx1"/>
            </a:solidFill>
          </a:ln>
        </p:spPr>
      </p:pic>
      <p:sp>
        <p:nvSpPr>
          <p:cNvPr id="8" name="Title 1">
            <a:extLst>
              <a:ext uri="{FF2B5EF4-FFF2-40B4-BE49-F238E27FC236}">
                <a16:creationId xmlns:a16="http://schemas.microsoft.com/office/drawing/2014/main" id="{76C4A999-5101-4DC1-BE77-6FB091CB71CB}"/>
              </a:ext>
            </a:extLst>
          </p:cNvPr>
          <p:cNvSpPr txBox="1">
            <a:spLocks/>
          </p:cNvSpPr>
          <p:nvPr/>
        </p:nvSpPr>
        <p:spPr>
          <a:xfrm>
            <a:off x="442944" y="3607434"/>
            <a:ext cx="6937096" cy="1625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t>20° C = 68°F          22° C = 71.6°F          23° C = 73.4°F</a:t>
            </a:r>
          </a:p>
        </p:txBody>
      </p:sp>
    </p:spTree>
    <p:extLst>
      <p:ext uri="{BB962C8B-B14F-4D97-AF65-F5344CB8AC3E}">
        <p14:creationId xmlns:p14="http://schemas.microsoft.com/office/powerpoint/2010/main" val="2222496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5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7FF2B79-91CF-463B-8D48-20A20642B006}"/>
              </a:ext>
            </a:extLst>
          </p:cNvPr>
          <p:cNvSpPr/>
          <p:nvPr/>
        </p:nvSpPr>
        <p:spPr>
          <a:xfrm>
            <a:off x="321732" y="4571638"/>
            <a:ext cx="7058307" cy="1964628"/>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B32C5-8848-402B-9DDF-51B2F2B0D1DD}"/>
              </a:ext>
            </a:extLst>
          </p:cNvPr>
          <p:cNvSpPr>
            <a:spLocks noGrp="1"/>
          </p:cNvSpPr>
          <p:nvPr>
            <p:ph type="title"/>
          </p:nvPr>
        </p:nvSpPr>
        <p:spPr>
          <a:xfrm>
            <a:off x="467230" y="5449216"/>
            <a:ext cx="6686563" cy="900070"/>
          </a:xfrm>
        </p:spPr>
        <p:txBody>
          <a:bodyPr>
            <a:noAutofit/>
          </a:bodyPr>
          <a:lstStyle/>
          <a:p>
            <a:pPr algn="ctr"/>
            <a:r>
              <a:rPr lang="en-US" sz="2100" b="1" dirty="0">
                <a:solidFill>
                  <a:schemeClr val="bg1"/>
                </a:solidFill>
              </a:rPr>
              <a:t>Over the past 20 years, taxpayers and electricity rate payers have incurred costs of $16.8 Billion implementing a fish and wildlife program declared inadequate  and illegal by three U.S. District judges. </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B492DB-9BE7-4230-9D20-5A2318A27BE0}"/>
              </a:ext>
            </a:extLst>
          </p:cNvPr>
          <p:cNvSpPr/>
          <p:nvPr/>
        </p:nvSpPr>
        <p:spPr>
          <a:xfrm>
            <a:off x="7534655" y="321732"/>
            <a:ext cx="4329799" cy="6214534"/>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C82187-C3CF-4294-BB35-0043330341D5}"/>
              </a:ext>
            </a:extLst>
          </p:cNvPr>
          <p:cNvSpPr>
            <a:spLocks noGrp="1"/>
          </p:cNvSpPr>
          <p:nvPr>
            <p:ph idx="1"/>
          </p:nvPr>
        </p:nvSpPr>
        <p:spPr>
          <a:xfrm>
            <a:off x="7617911" y="1401417"/>
            <a:ext cx="4106859" cy="4234778"/>
          </a:xfrm>
        </p:spPr>
        <p:txBody>
          <a:bodyPr anchor="ctr">
            <a:noAutofit/>
          </a:bodyPr>
          <a:lstStyle/>
          <a:p>
            <a:r>
              <a:rPr lang="en-US" sz="2000" dirty="0">
                <a:solidFill>
                  <a:schemeClr val="bg1"/>
                </a:solidFill>
              </a:rPr>
              <a:t>Between 2008-2017, Columbia Basin F &amp; W costs for Bonneville Power Administration averaged $727 million per year, about 24% of BPA’s nearly $3 Billion annual budget.</a:t>
            </a:r>
          </a:p>
          <a:p>
            <a:pPr marL="0" indent="0">
              <a:buNone/>
            </a:pPr>
            <a:endParaRPr lang="en-US" sz="2000" dirty="0">
              <a:solidFill>
                <a:schemeClr val="bg1"/>
              </a:solidFill>
            </a:endParaRPr>
          </a:p>
          <a:p>
            <a:r>
              <a:rPr lang="en-US" sz="2000" dirty="0">
                <a:solidFill>
                  <a:schemeClr val="bg1"/>
                </a:solidFill>
              </a:rPr>
              <a:t>After 25+ years, no Columbia or Snake River threatened or endangered salmon or steelhead species is on a path to recovery.</a:t>
            </a:r>
          </a:p>
          <a:p>
            <a:pPr marL="0" indent="0">
              <a:buNone/>
            </a:pPr>
            <a:endParaRPr lang="en-US" sz="2000" dirty="0">
              <a:solidFill>
                <a:schemeClr val="bg1"/>
              </a:solidFill>
            </a:endParaRPr>
          </a:p>
          <a:p>
            <a:r>
              <a:rPr lang="en-US" sz="2000" dirty="0">
                <a:solidFill>
                  <a:schemeClr val="bg1"/>
                </a:solidFill>
              </a:rPr>
              <a:t>Government agencies and special interest groups continue to support the </a:t>
            </a:r>
            <a:r>
              <a:rPr lang="en-US" sz="2000" i="1" dirty="0">
                <a:solidFill>
                  <a:schemeClr val="bg1"/>
                </a:solidFill>
              </a:rPr>
              <a:t>status quo</a:t>
            </a:r>
            <a:r>
              <a:rPr lang="en-US" sz="2000" dirty="0">
                <a:solidFill>
                  <a:schemeClr val="bg1"/>
                </a:solidFill>
              </a:rPr>
              <a:t> on the lower Snake River.</a:t>
            </a:r>
          </a:p>
          <a:p>
            <a:pPr marL="0" indent="0">
              <a:buNone/>
            </a:pPr>
            <a:endParaRPr lang="en-US" sz="2000" dirty="0">
              <a:solidFill>
                <a:schemeClr val="bg1"/>
              </a:solidFill>
            </a:endParaRPr>
          </a:p>
        </p:txBody>
      </p:sp>
      <p:pic>
        <p:nvPicPr>
          <p:cNvPr id="12" name="Picture 11" descr="Macintosh HD:Users:linwoodlaughy:Desktop:BPA cumulative FW costs.jpg">
            <a:extLst>
              <a:ext uri="{FF2B5EF4-FFF2-40B4-BE49-F238E27FC236}">
                <a16:creationId xmlns:a16="http://schemas.microsoft.com/office/drawing/2014/main" id="{29DD4236-75BB-4AB6-907D-A1252B91F0EA}"/>
              </a:ext>
            </a:extLst>
          </p:cNvPr>
          <p:cNvPicPr/>
          <p:nvPr/>
        </p:nvPicPr>
        <p:blipFill rotWithShape="1">
          <a:blip r:embed="rId2">
            <a:extLst>
              <a:ext uri="{28A0092B-C50C-407E-A947-70E740481C1C}">
                <a14:useLocalDpi xmlns:a14="http://schemas.microsoft.com/office/drawing/2010/main" val="0"/>
              </a:ext>
            </a:extLst>
          </a:blip>
          <a:srcRect l="2494" t="2755" r="4430"/>
          <a:stretch/>
        </p:blipFill>
        <p:spPr bwMode="auto">
          <a:xfrm>
            <a:off x="327545" y="285875"/>
            <a:ext cx="7135750" cy="5063449"/>
          </a:xfrm>
          <a:prstGeom prst="rect">
            <a:avLst/>
          </a:prstGeom>
          <a:noFill/>
          <a:ln>
            <a:noFill/>
          </a:ln>
        </p:spPr>
      </p:pic>
    </p:spTree>
    <p:extLst>
      <p:ext uri="{BB962C8B-B14F-4D97-AF65-F5344CB8AC3E}">
        <p14:creationId xmlns:p14="http://schemas.microsoft.com/office/powerpoint/2010/main" val="1990287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83C28E0-BDD5-48B3-BE0B-C19C8529DA02}"/>
              </a:ext>
            </a:extLst>
          </p:cNvPr>
          <p:cNvPicPr/>
          <p:nvPr/>
        </p:nvPicPr>
        <p:blipFill rotWithShape="1">
          <a:blip r:embed="rId3">
            <a:extLst>
              <a:ext uri="{28A0092B-C50C-407E-A947-70E740481C1C}">
                <a14:useLocalDpi xmlns:a14="http://schemas.microsoft.com/office/drawing/2010/main" val="0"/>
              </a:ext>
            </a:extLst>
          </a:blip>
          <a:srcRect t="25510" r="21497"/>
          <a:stretch/>
        </p:blipFill>
        <p:spPr bwMode="auto">
          <a:xfrm>
            <a:off x="152269" y="681317"/>
            <a:ext cx="7603067" cy="3437067"/>
          </a:xfrm>
          <a:prstGeom prst="rect">
            <a:avLst/>
          </a:prstGeom>
          <a:noFill/>
          <a:ln>
            <a:noFill/>
          </a:ln>
        </p:spPr>
      </p:pic>
      <p:sp>
        <p:nvSpPr>
          <p:cNvPr id="10" name="Rectangle 9">
            <a:extLst>
              <a:ext uri="{FF2B5EF4-FFF2-40B4-BE49-F238E27FC236}">
                <a16:creationId xmlns:a16="http://schemas.microsoft.com/office/drawing/2014/main" id="{17D769D0-4B91-4A99-A220-C62CBCA01CC6}"/>
              </a:ext>
            </a:extLst>
          </p:cNvPr>
          <p:cNvSpPr/>
          <p:nvPr/>
        </p:nvSpPr>
        <p:spPr>
          <a:xfrm>
            <a:off x="321733" y="4571638"/>
            <a:ext cx="7058306" cy="1964628"/>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91CAF-C7A5-4392-9918-17CBFBA051BD}"/>
              </a:ext>
            </a:extLst>
          </p:cNvPr>
          <p:cNvSpPr>
            <a:spLocks noGrp="1"/>
          </p:cNvSpPr>
          <p:nvPr>
            <p:ph type="title"/>
          </p:nvPr>
        </p:nvSpPr>
        <p:spPr>
          <a:xfrm>
            <a:off x="685611" y="4741528"/>
            <a:ext cx="6360647" cy="1625210"/>
          </a:xfrm>
        </p:spPr>
        <p:txBody>
          <a:bodyPr>
            <a:noAutofit/>
          </a:bodyPr>
          <a:lstStyle/>
          <a:p>
            <a:pPr algn="ctr"/>
            <a:r>
              <a:rPr lang="en-US" sz="2000" b="1" dirty="0">
                <a:solidFill>
                  <a:schemeClr val="bg1"/>
                </a:solidFill>
              </a:rPr>
              <a:t>In 2017 the Fish Passage Center reported removal of the four dams on the lower Snake River and increased spill to the 125% gas cap at four dams in the lower Columbia could lead to a four-fold increase in Snake River salmon and steelhead SARs.</a:t>
            </a:r>
          </a:p>
        </p:txBody>
      </p:sp>
      <p:sp>
        <p:nvSpPr>
          <p:cNvPr id="12" name="Rectangle 11">
            <a:extLst>
              <a:ext uri="{FF2B5EF4-FFF2-40B4-BE49-F238E27FC236}">
                <a16:creationId xmlns:a16="http://schemas.microsoft.com/office/drawing/2014/main" id="{6973AAB0-FFF4-4393-B175-36C1C14029E2}"/>
              </a:ext>
            </a:extLst>
          </p:cNvPr>
          <p:cNvSpPr/>
          <p:nvPr/>
        </p:nvSpPr>
        <p:spPr>
          <a:xfrm>
            <a:off x="7534655" y="321732"/>
            <a:ext cx="4329799" cy="6214534"/>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AF28DB-AD31-468E-8BA3-E1D327B15472}"/>
              </a:ext>
            </a:extLst>
          </p:cNvPr>
          <p:cNvSpPr>
            <a:spLocks noGrp="1"/>
          </p:cNvSpPr>
          <p:nvPr>
            <p:ph idx="1"/>
          </p:nvPr>
        </p:nvSpPr>
        <p:spPr>
          <a:xfrm>
            <a:off x="7737662" y="1039906"/>
            <a:ext cx="3929597" cy="4733365"/>
          </a:xfrm>
        </p:spPr>
        <p:txBody>
          <a:bodyPr anchor="ctr">
            <a:noAutofit/>
          </a:bodyPr>
          <a:lstStyle/>
          <a:p>
            <a:r>
              <a:rPr lang="en-US" sz="1900" dirty="0">
                <a:solidFill>
                  <a:schemeClr val="bg1"/>
                </a:solidFill>
              </a:rPr>
              <a:t>A four-fold increase in Snake River spring/summer Chinook SARs would remove these fish from a path to extinction and approach the 4% average SAR needed for recovery.</a:t>
            </a:r>
          </a:p>
          <a:p>
            <a:pPr marL="0" indent="0">
              <a:buNone/>
            </a:pPr>
            <a:endParaRPr lang="en-US" sz="1900" dirty="0">
              <a:solidFill>
                <a:schemeClr val="bg1"/>
              </a:solidFill>
            </a:endParaRPr>
          </a:p>
          <a:p>
            <a:r>
              <a:rPr lang="en-US" sz="1900" dirty="0">
                <a:solidFill>
                  <a:schemeClr val="bg1"/>
                </a:solidFill>
              </a:rPr>
              <a:t>A four-fold increase in Snake River steelhead SARs would result in a solid recovery and potential delisting of this species from the Threatened and Endangered Species List.</a:t>
            </a:r>
          </a:p>
          <a:p>
            <a:pPr marL="0" indent="0">
              <a:buNone/>
            </a:pPr>
            <a:endParaRPr lang="en-US" sz="1900" dirty="0">
              <a:solidFill>
                <a:schemeClr val="bg1"/>
              </a:solidFill>
            </a:endParaRPr>
          </a:p>
        </p:txBody>
      </p:sp>
      <p:sp>
        <p:nvSpPr>
          <p:cNvPr id="8" name="Title 1">
            <a:extLst>
              <a:ext uri="{FF2B5EF4-FFF2-40B4-BE49-F238E27FC236}">
                <a16:creationId xmlns:a16="http://schemas.microsoft.com/office/drawing/2014/main" id="{76C4A999-5101-4DC1-BE77-6FB091CB71CB}"/>
              </a:ext>
            </a:extLst>
          </p:cNvPr>
          <p:cNvSpPr txBox="1">
            <a:spLocks/>
          </p:cNvSpPr>
          <p:nvPr/>
        </p:nvSpPr>
        <p:spPr>
          <a:xfrm>
            <a:off x="442944" y="3607434"/>
            <a:ext cx="6937096" cy="1625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dirty="0"/>
          </a:p>
        </p:txBody>
      </p:sp>
      <p:pic>
        <p:nvPicPr>
          <p:cNvPr id="9" name="Picture 8">
            <a:extLst>
              <a:ext uri="{FF2B5EF4-FFF2-40B4-BE49-F238E27FC236}">
                <a16:creationId xmlns:a16="http://schemas.microsoft.com/office/drawing/2014/main" id="{FE99D890-D217-4EE7-B87C-7242DCADB929}"/>
              </a:ext>
            </a:extLst>
          </p:cNvPr>
          <p:cNvPicPr/>
          <p:nvPr/>
        </p:nvPicPr>
        <p:blipFill rotWithShape="1">
          <a:blip r:embed="rId3">
            <a:extLst>
              <a:ext uri="{28A0092B-C50C-407E-A947-70E740481C1C}">
                <a14:useLocalDpi xmlns:a14="http://schemas.microsoft.com/office/drawing/2010/main" val="0"/>
              </a:ext>
            </a:extLst>
          </a:blip>
          <a:srcRect l="21455" t="-423" r="21497" b="80810"/>
          <a:stretch/>
        </p:blipFill>
        <p:spPr bwMode="auto">
          <a:xfrm>
            <a:off x="1705255" y="113240"/>
            <a:ext cx="4114800" cy="801163"/>
          </a:xfrm>
          <a:prstGeom prst="rect">
            <a:avLst/>
          </a:prstGeom>
          <a:noFill/>
          <a:ln>
            <a:noFill/>
          </a:ln>
        </p:spPr>
      </p:pic>
      <p:pic>
        <p:nvPicPr>
          <p:cNvPr id="11" name="Picture 10">
            <a:extLst>
              <a:ext uri="{FF2B5EF4-FFF2-40B4-BE49-F238E27FC236}">
                <a16:creationId xmlns:a16="http://schemas.microsoft.com/office/drawing/2014/main" id="{B26B0B84-6A18-43B2-A2B0-94CCC3B0EA7F}"/>
              </a:ext>
            </a:extLst>
          </p:cNvPr>
          <p:cNvPicPr/>
          <p:nvPr/>
        </p:nvPicPr>
        <p:blipFill rotWithShape="1">
          <a:blip r:embed="rId3">
            <a:extLst>
              <a:ext uri="{28A0092B-C50C-407E-A947-70E740481C1C}">
                <a14:useLocalDpi xmlns:a14="http://schemas.microsoft.com/office/drawing/2010/main" val="0"/>
              </a:ext>
            </a:extLst>
          </a:blip>
          <a:srcRect l="76692" t="54208" b="38074"/>
          <a:stretch/>
        </p:blipFill>
        <p:spPr bwMode="auto">
          <a:xfrm>
            <a:off x="925870" y="3921600"/>
            <a:ext cx="2068964" cy="393569"/>
          </a:xfrm>
          <a:prstGeom prst="rect">
            <a:avLst/>
          </a:prstGeom>
          <a:noFill/>
          <a:ln>
            <a:noFill/>
          </a:ln>
        </p:spPr>
      </p:pic>
      <p:pic>
        <p:nvPicPr>
          <p:cNvPr id="14" name="Picture 13">
            <a:extLst>
              <a:ext uri="{FF2B5EF4-FFF2-40B4-BE49-F238E27FC236}">
                <a16:creationId xmlns:a16="http://schemas.microsoft.com/office/drawing/2014/main" id="{EC82B165-8D0D-48C1-A71E-616F0F50D94F}"/>
              </a:ext>
            </a:extLst>
          </p:cNvPr>
          <p:cNvPicPr/>
          <p:nvPr/>
        </p:nvPicPr>
        <p:blipFill rotWithShape="1">
          <a:blip r:embed="rId3">
            <a:extLst>
              <a:ext uri="{28A0092B-C50C-407E-A947-70E740481C1C}">
                <a14:useLocalDpi xmlns:a14="http://schemas.microsoft.com/office/drawing/2010/main" val="0"/>
              </a:ext>
            </a:extLst>
          </a:blip>
          <a:srcRect l="76692" t="61392" b="25883"/>
          <a:stretch/>
        </p:blipFill>
        <p:spPr bwMode="auto">
          <a:xfrm>
            <a:off x="4422863" y="4017818"/>
            <a:ext cx="2142197" cy="540911"/>
          </a:xfrm>
          <a:prstGeom prst="rect">
            <a:avLst/>
          </a:prstGeom>
          <a:noFill/>
          <a:ln>
            <a:noFill/>
          </a:ln>
        </p:spPr>
      </p:pic>
    </p:spTree>
    <p:extLst>
      <p:ext uri="{BB962C8B-B14F-4D97-AF65-F5344CB8AC3E}">
        <p14:creationId xmlns:p14="http://schemas.microsoft.com/office/powerpoint/2010/main" val="3320464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D769D0-4B91-4A99-A220-C62CBCA01CC6}"/>
              </a:ext>
            </a:extLst>
          </p:cNvPr>
          <p:cNvSpPr/>
          <p:nvPr/>
        </p:nvSpPr>
        <p:spPr>
          <a:xfrm>
            <a:off x="321733" y="4571638"/>
            <a:ext cx="7058306" cy="1964628"/>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91CAF-C7A5-4392-9918-17CBFBA051BD}"/>
              </a:ext>
            </a:extLst>
          </p:cNvPr>
          <p:cNvSpPr>
            <a:spLocks noGrp="1"/>
          </p:cNvSpPr>
          <p:nvPr>
            <p:ph type="title"/>
          </p:nvPr>
        </p:nvSpPr>
        <p:spPr>
          <a:xfrm>
            <a:off x="685611" y="4741528"/>
            <a:ext cx="6360647" cy="1625210"/>
          </a:xfrm>
        </p:spPr>
        <p:txBody>
          <a:bodyPr>
            <a:noAutofit/>
          </a:bodyPr>
          <a:lstStyle/>
          <a:p>
            <a:pPr algn="ctr"/>
            <a:r>
              <a:rPr lang="en-US" sz="2800" b="1">
                <a:solidFill>
                  <a:schemeClr val="bg1"/>
                </a:solidFill>
              </a:rPr>
              <a:t>Returning the lower Snake River to a more normal flow will yield positive economic, cultural and environmental outcomes.</a:t>
            </a:r>
            <a:endParaRPr lang="en-US" sz="2800" b="1" dirty="0">
              <a:solidFill>
                <a:schemeClr val="bg1"/>
              </a:solidFill>
            </a:endParaRPr>
          </a:p>
        </p:txBody>
      </p:sp>
      <p:sp>
        <p:nvSpPr>
          <p:cNvPr id="12" name="Rectangle 11">
            <a:extLst>
              <a:ext uri="{FF2B5EF4-FFF2-40B4-BE49-F238E27FC236}">
                <a16:creationId xmlns:a16="http://schemas.microsoft.com/office/drawing/2014/main" id="{6973AAB0-FFF4-4393-B175-36C1C14029E2}"/>
              </a:ext>
            </a:extLst>
          </p:cNvPr>
          <p:cNvSpPr/>
          <p:nvPr/>
        </p:nvSpPr>
        <p:spPr>
          <a:xfrm>
            <a:off x="7534655" y="321732"/>
            <a:ext cx="4329799" cy="6214534"/>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AF28DB-AD31-468E-8BA3-E1D327B15472}"/>
              </a:ext>
            </a:extLst>
          </p:cNvPr>
          <p:cNvSpPr>
            <a:spLocks noGrp="1"/>
          </p:cNvSpPr>
          <p:nvPr>
            <p:ph idx="1"/>
          </p:nvPr>
        </p:nvSpPr>
        <p:spPr>
          <a:xfrm>
            <a:off x="7737662" y="1039906"/>
            <a:ext cx="3929597" cy="4733365"/>
          </a:xfrm>
        </p:spPr>
        <p:txBody>
          <a:bodyPr anchor="ctr">
            <a:noAutofit/>
          </a:bodyPr>
          <a:lstStyle/>
          <a:p>
            <a:r>
              <a:rPr lang="en-US" sz="1800" dirty="0">
                <a:solidFill>
                  <a:schemeClr val="bg1"/>
                </a:solidFill>
              </a:rPr>
              <a:t>A free-flowing river would reduce juvenile salmon and steelhead migration travel times, reduce the number of piscine and avian predators </a:t>
            </a:r>
            <a:r>
              <a:rPr lang="en-US" sz="1800" i="1" dirty="0">
                <a:solidFill>
                  <a:schemeClr val="bg1"/>
                </a:solidFill>
              </a:rPr>
              <a:t>en route</a:t>
            </a:r>
            <a:r>
              <a:rPr lang="en-US" sz="1800" dirty="0">
                <a:solidFill>
                  <a:schemeClr val="bg1"/>
                </a:solidFill>
              </a:rPr>
              <a:t>, reduce water temperatures, and eliminate delayed mortality due to  dam passage.</a:t>
            </a:r>
          </a:p>
          <a:p>
            <a:r>
              <a:rPr lang="en-US" sz="1800" dirty="0">
                <a:solidFill>
                  <a:schemeClr val="bg1"/>
                </a:solidFill>
              </a:rPr>
              <a:t>A free-flowing lower Snake River would provide over 200 miles of riparian habitat and the return of some or most of the 120,000 game birds and 90 thousand song birds lost when the dams were constructed.</a:t>
            </a:r>
          </a:p>
          <a:p>
            <a:r>
              <a:rPr lang="en-US" sz="1800" dirty="0">
                <a:solidFill>
                  <a:schemeClr val="bg1"/>
                </a:solidFill>
              </a:rPr>
              <a:t>An estimated 18,000 acres of land would become available for agricultural and other uses.</a:t>
            </a:r>
          </a:p>
          <a:p>
            <a:r>
              <a:rPr lang="en-US" sz="1800" dirty="0">
                <a:solidFill>
                  <a:schemeClr val="bg1"/>
                </a:solidFill>
              </a:rPr>
              <a:t>Taxpayers would save many millions of dollars each year with sustainable Snake River fish runs, which would boost local  economies from the west coast  to Stanley, Idaho.</a:t>
            </a:r>
          </a:p>
        </p:txBody>
      </p:sp>
      <p:sp>
        <p:nvSpPr>
          <p:cNvPr id="8" name="Title 1">
            <a:extLst>
              <a:ext uri="{FF2B5EF4-FFF2-40B4-BE49-F238E27FC236}">
                <a16:creationId xmlns:a16="http://schemas.microsoft.com/office/drawing/2014/main" id="{76C4A999-5101-4DC1-BE77-6FB091CB71CB}"/>
              </a:ext>
            </a:extLst>
          </p:cNvPr>
          <p:cNvSpPr txBox="1">
            <a:spLocks/>
          </p:cNvSpPr>
          <p:nvPr/>
        </p:nvSpPr>
        <p:spPr>
          <a:xfrm>
            <a:off x="442944" y="3607434"/>
            <a:ext cx="6937096" cy="1625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dirty="0"/>
          </a:p>
        </p:txBody>
      </p:sp>
      <p:pic>
        <p:nvPicPr>
          <p:cNvPr id="11" name="Picture 10">
            <a:extLst>
              <a:ext uri="{FF2B5EF4-FFF2-40B4-BE49-F238E27FC236}">
                <a16:creationId xmlns:a16="http://schemas.microsoft.com/office/drawing/2014/main" id="{23CE4584-C392-4C51-BEBB-1F6E3BD97684}"/>
              </a:ext>
            </a:extLst>
          </p:cNvPr>
          <p:cNvPicPr/>
          <p:nvPr/>
        </p:nvPicPr>
        <p:blipFill rotWithShape="1">
          <a:blip r:embed="rId3">
            <a:extLst>
              <a:ext uri="{28A0092B-C50C-407E-A947-70E740481C1C}">
                <a14:useLocalDpi xmlns:a14="http://schemas.microsoft.com/office/drawing/2010/main" val="0"/>
              </a:ext>
            </a:extLst>
          </a:blip>
          <a:srcRect b="6235"/>
          <a:stretch/>
        </p:blipFill>
        <p:spPr bwMode="auto">
          <a:xfrm>
            <a:off x="321733" y="321732"/>
            <a:ext cx="7058306" cy="4163182"/>
          </a:xfrm>
          <a:prstGeom prst="rect">
            <a:avLst/>
          </a:prstGeom>
          <a:noFill/>
          <a:ln>
            <a:noFill/>
          </a:ln>
        </p:spPr>
      </p:pic>
    </p:spTree>
    <p:extLst>
      <p:ext uri="{BB962C8B-B14F-4D97-AF65-F5344CB8AC3E}">
        <p14:creationId xmlns:p14="http://schemas.microsoft.com/office/powerpoint/2010/main" val="135998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75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9852CF-DAD4-4043-93B4-4F0E12AEF828}"/>
              </a:ext>
            </a:extLst>
          </p:cNvPr>
          <p:cNvSpPr/>
          <p:nvPr/>
        </p:nvSpPr>
        <p:spPr>
          <a:xfrm>
            <a:off x="-54429" y="-185250"/>
            <a:ext cx="12304643" cy="7061393"/>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3">
            <a:extLst>
              <a:ext uri="{FF2B5EF4-FFF2-40B4-BE49-F238E27FC236}">
                <a16:creationId xmlns:a16="http://schemas.microsoft.com/office/drawing/2014/main" id="{6BC91644-CA1F-435C-B9EA-5ABBF38F2A24}"/>
              </a:ext>
            </a:extLst>
          </p:cNvPr>
          <p:cNvPicPr>
            <a:picLocks noGrp="1" noChangeAspect="1"/>
          </p:cNvPicPr>
          <p:nvPr>
            <p:ph idx="1"/>
          </p:nvPr>
        </p:nvPicPr>
        <p:blipFill>
          <a:blip r:embed="rId3"/>
          <a:stretch>
            <a:fillRect/>
          </a:stretch>
        </p:blipFill>
        <p:spPr>
          <a:xfrm>
            <a:off x="184173" y="111870"/>
            <a:ext cx="11823653" cy="5021613"/>
          </a:xfrm>
          <a:prstGeom prst="rect">
            <a:avLst/>
          </a:prstGeom>
        </p:spPr>
      </p:pic>
      <p:sp>
        <p:nvSpPr>
          <p:cNvPr id="9" name="Content Placeholder 2">
            <a:extLst>
              <a:ext uri="{FF2B5EF4-FFF2-40B4-BE49-F238E27FC236}">
                <a16:creationId xmlns:a16="http://schemas.microsoft.com/office/drawing/2014/main" id="{8E71A7D0-44A1-49BB-AEBD-155863A60D6E}"/>
              </a:ext>
            </a:extLst>
          </p:cNvPr>
          <p:cNvSpPr txBox="1">
            <a:spLocks/>
          </p:cNvSpPr>
          <p:nvPr/>
        </p:nvSpPr>
        <p:spPr>
          <a:xfrm>
            <a:off x="5638852" y="5687091"/>
            <a:ext cx="6357205" cy="164096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dirty="0">
                <a:solidFill>
                  <a:schemeClr val="bg1"/>
                </a:solidFill>
              </a:rPr>
              <a:t>Pacific Northwesterners have contentiously debated the issue of the four lower Snake River dams since before their construction in the 1960s and 70s. </a:t>
            </a:r>
          </a:p>
          <a:p>
            <a:pPr algn="ctr"/>
            <a:endParaRPr lang="en-US" sz="2000" dirty="0">
              <a:solidFill>
                <a:schemeClr val="bg1"/>
              </a:solidFill>
            </a:endParaRPr>
          </a:p>
          <a:p>
            <a:pPr marL="0" indent="0" algn="ctr">
              <a:buFont typeface="Arial" panose="020B0604020202020204" pitchFamily="34" charset="0"/>
              <a:buNone/>
            </a:pPr>
            <a:endParaRPr lang="en-US" sz="2000" dirty="0">
              <a:solidFill>
                <a:schemeClr val="bg1"/>
              </a:solidFill>
            </a:endParaRPr>
          </a:p>
          <a:p>
            <a:pPr algn="ctr"/>
            <a:endParaRPr lang="en-US" sz="2000" dirty="0">
              <a:solidFill>
                <a:schemeClr val="bg1"/>
              </a:solidFill>
            </a:endParaRPr>
          </a:p>
        </p:txBody>
      </p:sp>
      <p:sp>
        <p:nvSpPr>
          <p:cNvPr id="11" name="Title 1">
            <a:extLst>
              <a:ext uri="{FF2B5EF4-FFF2-40B4-BE49-F238E27FC236}">
                <a16:creationId xmlns:a16="http://schemas.microsoft.com/office/drawing/2014/main" id="{A5F010EE-432C-4301-8500-2A13FC9C34CD}"/>
              </a:ext>
            </a:extLst>
          </p:cNvPr>
          <p:cNvSpPr>
            <a:spLocks noGrp="1"/>
          </p:cNvSpPr>
          <p:nvPr>
            <p:ph type="title"/>
          </p:nvPr>
        </p:nvSpPr>
        <p:spPr>
          <a:xfrm>
            <a:off x="477012" y="5269184"/>
            <a:ext cx="4631291" cy="1348786"/>
          </a:xfrm>
        </p:spPr>
        <p:txBody>
          <a:bodyPr>
            <a:normAutofit/>
          </a:bodyPr>
          <a:lstStyle/>
          <a:p>
            <a:r>
              <a:rPr lang="en-US" sz="3600" b="1" dirty="0">
                <a:solidFill>
                  <a:schemeClr val="bg1"/>
                </a:solidFill>
              </a:rPr>
              <a:t>50+ Years of Contention</a:t>
            </a:r>
          </a:p>
        </p:txBody>
      </p:sp>
      <p:cxnSp>
        <p:nvCxnSpPr>
          <p:cNvPr id="13" name="Straight Connector 12">
            <a:extLst>
              <a:ext uri="{FF2B5EF4-FFF2-40B4-BE49-F238E27FC236}">
                <a16:creationId xmlns:a16="http://schemas.microsoft.com/office/drawing/2014/main" id="{6F22E6C5-7BB1-4BC7-8D36-01C19ED0EC59}"/>
              </a:ext>
            </a:extLst>
          </p:cNvPr>
          <p:cNvCxnSpPr/>
          <p:nvPr/>
        </p:nvCxnSpPr>
        <p:spPr>
          <a:xfrm>
            <a:off x="5402857" y="5530713"/>
            <a:ext cx="0" cy="847227"/>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Arc 1">
            <a:extLst>
              <a:ext uri="{FF2B5EF4-FFF2-40B4-BE49-F238E27FC236}">
                <a16:creationId xmlns:a16="http://schemas.microsoft.com/office/drawing/2014/main" id="{87BB3247-F84A-4646-BE4A-254501A5F816}"/>
              </a:ext>
            </a:extLst>
          </p:cNvPr>
          <p:cNvSpPr/>
          <p:nvPr/>
        </p:nvSpPr>
        <p:spPr>
          <a:xfrm rot="14834283">
            <a:off x="4805996" y="1273518"/>
            <a:ext cx="1180879" cy="1275012"/>
          </a:xfrm>
          <a:prstGeom prst="arc">
            <a:avLst>
              <a:gd name="adj1" fmla="val 15968995"/>
              <a:gd name="adj2" fmla="val 2677172"/>
            </a:avLst>
          </a:prstGeom>
          <a:ln w="38100">
            <a:solidFill>
              <a:srgbClr val="752B2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2550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47CAB5-F627-4C8C-B23E-D997F2AFEA5E}"/>
              </a:ext>
            </a:extLst>
          </p:cNvPr>
          <p:cNvSpPr/>
          <p:nvPr/>
        </p:nvSpPr>
        <p:spPr>
          <a:xfrm>
            <a:off x="0" y="-119743"/>
            <a:ext cx="12304643" cy="7002232"/>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55433-D95B-43AD-92EA-6F8306465E64}"/>
              </a:ext>
            </a:extLst>
          </p:cNvPr>
          <p:cNvSpPr>
            <a:spLocks noGrp="1"/>
          </p:cNvSpPr>
          <p:nvPr>
            <p:ph type="title"/>
          </p:nvPr>
        </p:nvSpPr>
        <p:spPr>
          <a:xfrm>
            <a:off x="5725501" y="2997871"/>
            <a:ext cx="6466499" cy="1922251"/>
          </a:xfrm>
        </p:spPr>
        <p:txBody>
          <a:bodyPr vert="horz" lIns="91440" tIns="45720" rIns="91440" bIns="45720" rtlCol="0" anchor="t">
            <a:noAutofit/>
          </a:bodyPr>
          <a:lstStyle/>
          <a:p>
            <a:r>
              <a:rPr lang="en-US" sz="3200" kern="1200" dirty="0">
                <a:solidFill>
                  <a:schemeClr val="tx1"/>
                </a:solidFill>
                <a:latin typeface="+mj-lt"/>
                <a:ea typeface="+mj-ea"/>
                <a:cs typeface="+mj-cs"/>
              </a:rPr>
              <a:t>The looming extinction of </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Southern Resident Killer Whales </a:t>
            </a:r>
            <a:br>
              <a:rPr lang="en-US" sz="3200" dirty="0"/>
            </a:br>
            <a:r>
              <a:rPr lang="en-US" sz="3200" kern="1200" dirty="0">
                <a:solidFill>
                  <a:schemeClr val="tx1"/>
                </a:solidFill>
                <a:latin typeface="+mj-lt"/>
                <a:ea typeface="+mj-ea"/>
                <a:cs typeface="+mj-cs"/>
              </a:rPr>
              <a:t>and collapsing Snake River salmon </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and steelhead runs have recently brought this simmering issue to a boil. </a:t>
            </a:r>
          </a:p>
        </p:txBody>
      </p:sp>
      <p:sp>
        <p:nvSpPr>
          <p:cNvPr id="50" name="Freeform: Shape 49">
            <a:extLst>
              <a:ext uri="{FF2B5EF4-FFF2-40B4-BE49-F238E27FC236}">
                <a16:creationId xmlns:a16="http://schemas.microsoft.com/office/drawing/2014/main" id="{60B21A5C-062F-46C2-8389-53D40F46A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Chinook salmon, photo courtesy Betsey Thoennes">
            <a:extLst>
              <a:ext uri="{FF2B5EF4-FFF2-40B4-BE49-F238E27FC236}">
                <a16:creationId xmlns:a16="http://schemas.microsoft.com/office/drawing/2014/main" id="{48802C10-EEB0-4675-BFDD-5D9BB6CE4C19}"/>
              </a:ext>
            </a:extLst>
          </p:cNvPr>
          <p:cNvPicPr>
            <a:picLocks noChangeAspect="1"/>
          </p:cNvPicPr>
          <p:nvPr/>
        </p:nvPicPr>
        <p:blipFill rotWithShape="1">
          <a:blip r:embed="rId2">
            <a:extLst>
              <a:ext uri="{28A0092B-C50C-407E-A947-70E740481C1C}">
                <a14:useLocalDpi xmlns:a14="http://schemas.microsoft.com/office/drawing/2010/main" val="0"/>
              </a:ext>
            </a:extLst>
          </a:blip>
          <a:srcRect l="12080" r="30042" b="1"/>
          <a:stretch/>
        </p:blipFill>
        <p:spPr>
          <a:xfrm>
            <a:off x="1" y="647373"/>
            <a:ext cx="5385130" cy="6210629"/>
          </a:xfrm>
          <a:custGeom>
            <a:avLst/>
            <a:gdLst>
              <a:gd name="connsiteX0" fmla="*/ 2203018 w 5385130"/>
              <a:gd name="connsiteY0" fmla="*/ 0 h 6210629"/>
              <a:gd name="connsiteX1" fmla="*/ 5385130 w 5385130"/>
              <a:gd name="connsiteY1" fmla="*/ 3182112 h 6210629"/>
              <a:gd name="connsiteX2" fmla="*/ 3441640 w 5385130"/>
              <a:gd name="connsiteY2" fmla="*/ 6114158 h 6210629"/>
              <a:gd name="connsiteX3" fmla="*/ 3178061 w 5385130"/>
              <a:gd name="connsiteY3" fmla="*/ 6210629 h 6210629"/>
              <a:gd name="connsiteX4" fmla="*/ 1233206 w 5385130"/>
              <a:gd name="connsiteY4" fmla="*/ 6210629 h 6210629"/>
              <a:gd name="connsiteX5" fmla="*/ 1108901 w 5385130"/>
              <a:gd name="connsiteY5" fmla="*/ 6171135 h 6210629"/>
              <a:gd name="connsiteX6" fmla="*/ 178899 w 5385130"/>
              <a:gd name="connsiteY6" fmla="*/ 5637585 h 6210629"/>
              <a:gd name="connsiteX7" fmla="*/ 0 w 5385130"/>
              <a:gd name="connsiteY7" fmla="*/ 5474990 h 6210629"/>
              <a:gd name="connsiteX8" fmla="*/ 0 w 5385130"/>
              <a:gd name="connsiteY8" fmla="*/ 889234 h 6210629"/>
              <a:gd name="connsiteX9" fmla="*/ 178899 w 5385130"/>
              <a:gd name="connsiteY9" fmla="*/ 726640 h 6210629"/>
              <a:gd name="connsiteX10" fmla="*/ 2203018 w 5385130"/>
              <a:gd name="connsiteY10" fmla="*/ 0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52" name="Freeform: Shape 51">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Southern Resident Killer Whales, Photo courtesy Betsey Thoennes">
            <a:extLst>
              <a:ext uri="{FF2B5EF4-FFF2-40B4-BE49-F238E27FC236}">
                <a16:creationId xmlns:a16="http://schemas.microsoft.com/office/drawing/2014/main" id="{C572AC8C-DC45-496E-A43C-BF93CDB91951}"/>
              </a:ext>
            </a:extLst>
          </p:cNvPr>
          <p:cNvPicPr>
            <a:picLocks noChangeAspect="1"/>
          </p:cNvPicPr>
          <p:nvPr/>
        </p:nvPicPr>
        <p:blipFill rotWithShape="1">
          <a:blip r:embed="rId3">
            <a:extLst>
              <a:ext uri="{28A0092B-C50C-407E-A947-70E740481C1C}">
                <a14:useLocalDpi xmlns:a14="http://schemas.microsoft.com/office/drawing/2010/main" val="0"/>
              </a:ext>
            </a:extLst>
          </a:blip>
          <a:srcRect t="19441" r="-4" b="-4"/>
          <a:stretch/>
        </p:blipFill>
        <p:spPr>
          <a:xfrm>
            <a:off x="5398355" y="1"/>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Tree>
    <p:extLst>
      <p:ext uri="{BB962C8B-B14F-4D97-AF65-F5344CB8AC3E}">
        <p14:creationId xmlns:p14="http://schemas.microsoft.com/office/powerpoint/2010/main" val="286306584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335DA4-0127-4ADA-AF8F-A5C571AE41A4}"/>
              </a:ext>
            </a:extLst>
          </p:cNvPr>
          <p:cNvSpPr/>
          <p:nvPr/>
        </p:nvSpPr>
        <p:spPr>
          <a:xfrm>
            <a:off x="0" y="-119743"/>
            <a:ext cx="12304643" cy="7002232"/>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55433-D95B-43AD-92EA-6F8306465E64}"/>
              </a:ext>
            </a:extLst>
          </p:cNvPr>
          <p:cNvSpPr>
            <a:spLocks noGrp="1"/>
          </p:cNvSpPr>
          <p:nvPr>
            <p:ph type="title"/>
          </p:nvPr>
        </p:nvSpPr>
        <p:spPr>
          <a:xfrm>
            <a:off x="792765" y="479313"/>
            <a:ext cx="9747301" cy="1325563"/>
          </a:xfrm>
        </p:spPr>
        <p:txBody>
          <a:bodyPr>
            <a:normAutofit/>
          </a:bodyPr>
          <a:lstStyle/>
          <a:p>
            <a:r>
              <a:rPr lang="en-US" sz="3200" dirty="0"/>
              <a:t>Three major elements define the debate:</a:t>
            </a:r>
          </a:p>
        </p:txBody>
      </p:sp>
      <p:sp>
        <p:nvSpPr>
          <p:cNvPr id="3" name="Content Placeholder 2">
            <a:extLst>
              <a:ext uri="{FF2B5EF4-FFF2-40B4-BE49-F238E27FC236}">
                <a16:creationId xmlns:a16="http://schemas.microsoft.com/office/drawing/2014/main" id="{10D46F61-6F69-4044-95E2-13173CD678B6}"/>
              </a:ext>
            </a:extLst>
          </p:cNvPr>
          <p:cNvSpPr>
            <a:spLocks noGrp="1"/>
          </p:cNvSpPr>
          <p:nvPr>
            <p:ph idx="1"/>
          </p:nvPr>
        </p:nvSpPr>
        <p:spPr>
          <a:xfrm>
            <a:off x="792765" y="1877414"/>
            <a:ext cx="4847404" cy="3650200"/>
          </a:xfrm>
        </p:spPr>
        <p:txBody>
          <a:bodyPr anchor="t">
            <a:normAutofit/>
          </a:bodyPr>
          <a:lstStyle/>
          <a:p>
            <a:r>
              <a:rPr lang="en-US" sz="3200" dirty="0"/>
              <a:t>Freight transportation</a:t>
            </a:r>
          </a:p>
          <a:p>
            <a:r>
              <a:rPr lang="en-US" sz="3200" dirty="0"/>
              <a:t>Hydropower</a:t>
            </a:r>
          </a:p>
          <a:p>
            <a:r>
              <a:rPr lang="en-US" sz="3200" dirty="0"/>
              <a:t>Snake River </a:t>
            </a:r>
            <a:r>
              <a:rPr lang="en-US" sz="3200" i="1" dirty="0"/>
              <a:t>threatened</a:t>
            </a:r>
            <a:r>
              <a:rPr lang="en-US" sz="3200" dirty="0"/>
              <a:t> and </a:t>
            </a:r>
            <a:r>
              <a:rPr lang="en-US" sz="3200" i="1" dirty="0"/>
              <a:t>endangered</a:t>
            </a:r>
            <a:r>
              <a:rPr lang="en-US" sz="3200" dirty="0"/>
              <a:t> salmon and steelhead.</a:t>
            </a:r>
          </a:p>
          <a:p>
            <a:pPr marL="0" indent="0">
              <a:buNone/>
            </a:pPr>
            <a:endParaRPr lang="en-US" sz="3200" dirty="0"/>
          </a:p>
          <a:p>
            <a:pPr marL="0" indent="0">
              <a:buNone/>
            </a:pPr>
            <a:endParaRPr lang="en-US" sz="3200" dirty="0"/>
          </a:p>
          <a:p>
            <a:pPr marL="0" indent="0">
              <a:buNone/>
            </a:pPr>
            <a:endParaRPr lang="en-US" sz="3200" dirty="0"/>
          </a:p>
          <a:p>
            <a:endParaRPr lang="en-US" sz="3200" dirty="0"/>
          </a:p>
        </p:txBody>
      </p:sp>
      <p:sp>
        <p:nvSpPr>
          <p:cNvPr id="33" name="Oval 2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2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Barging on the Snake, Photo Courtesy of Port of Lewiston">
            <a:extLst>
              <a:ext uri="{FF2B5EF4-FFF2-40B4-BE49-F238E27FC236}">
                <a16:creationId xmlns:a16="http://schemas.microsoft.com/office/drawing/2014/main" id="{A6901580-85B0-44F4-B517-AA069D56251A}"/>
              </a:ext>
            </a:extLst>
          </p:cNvPr>
          <p:cNvPicPr>
            <a:picLocks noChangeAspect="1"/>
          </p:cNvPicPr>
          <p:nvPr/>
        </p:nvPicPr>
        <p:blipFill rotWithShape="1">
          <a:blip r:embed="rId2">
            <a:extLst>
              <a:ext uri="{28A0092B-C50C-407E-A947-70E740481C1C}">
                <a14:useLocalDpi xmlns:a14="http://schemas.microsoft.com/office/drawing/2010/main" val="0"/>
              </a:ext>
            </a:extLst>
          </a:blip>
          <a:srcRect t="25240" r="5" b="9513"/>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7" name="Picture 6" descr="chinook salmon, photo courtesy of Betsey Thoennes&#10;">
            <a:extLst>
              <a:ext uri="{FF2B5EF4-FFF2-40B4-BE49-F238E27FC236}">
                <a16:creationId xmlns:a16="http://schemas.microsoft.com/office/drawing/2014/main" id="{84774777-17FF-428B-8216-78C316ACFBFE}"/>
              </a:ext>
            </a:extLst>
          </p:cNvPr>
          <p:cNvPicPr>
            <a:picLocks noChangeAspect="1"/>
          </p:cNvPicPr>
          <p:nvPr/>
        </p:nvPicPr>
        <p:blipFill rotWithShape="1">
          <a:blip r:embed="rId3">
            <a:extLst>
              <a:ext uri="{28A0092B-C50C-407E-A947-70E740481C1C}">
                <a14:useLocalDpi xmlns:a14="http://schemas.microsoft.com/office/drawing/2010/main" val="0"/>
              </a:ext>
            </a:extLst>
          </a:blip>
          <a:srcRect l="4465" r="23791" b="-2"/>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35" name="Freeform: Shape 26">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1/4 Snake River dams, Photo courtesy of ACOE">
            <a:extLst>
              <a:ext uri="{FF2B5EF4-FFF2-40B4-BE49-F238E27FC236}">
                <a16:creationId xmlns:a16="http://schemas.microsoft.com/office/drawing/2014/main" id="{4A70C0FF-A053-41A5-A66E-C1C0A29622C4}"/>
              </a:ext>
            </a:extLst>
          </p:cNvPr>
          <p:cNvPicPr>
            <a:picLocks noChangeAspect="1"/>
          </p:cNvPicPr>
          <p:nvPr/>
        </p:nvPicPr>
        <p:blipFill rotWithShape="1">
          <a:blip r:embed="rId4">
            <a:extLst>
              <a:ext uri="{28A0092B-C50C-407E-A947-70E740481C1C}">
                <a14:useLocalDpi xmlns:a14="http://schemas.microsoft.com/office/drawing/2010/main" val="0"/>
              </a:ext>
            </a:extLst>
          </a:blip>
          <a:srcRect l="11608" r="10240" b="3"/>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10" name="Title 1">
            <a:extLst>
              <a:ext uri="{FF2B5EF4-FFF2-40B4-BE49-F238E27FC236}">
                <a16:creationId xmlns:a16="http://schemas.microsoft.com/office/drawing/2014/main" id="{3D8570E9-AE66-4768-9F9A-BCF885AE9027}"/>
              </a:ext>
            </a:extLst>
          </p:cNvPr>
          <p:cNvSpPr txBox="1">
            <a:spLocks/>
          </p:cNvSpPr>
          <p:nvPr/>
        </p:nvSpPr>
        <p:spPr>
          <a:xfrm>
            <a:off x="792766" y="5216401"/>
            <a:ext cx="124740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This presentation focuses on </a:t>
            </a:r>
          </a:p>
          <a:p>
            <a:r>
              <a:rPr lang="en-US" sz="3000" b="1" dirty="0">
                <a:solidFill>
                  <a:schemeClr val="bg2">
                    <a:lumMod val="60000"/>
                    <a:lumOff val="40000"/>
                  </a:schemeClr>
                </a:solidFill>
              </a:rPr>
              <a:t>Snake River salmon and steelhead.</a:t>
            </a:r>
            <a:endParaRPr lang="en-US" sz="3000" dirty="0">
              <a:solidFill>
                <a:schemeClr val="bg2">
                  <a:lumMod val="60000"/>
                  <a:lumOff val="40000"/>
                </a:schemeClr>
              </a:solidFill>
            </a:endParaRPr>
          </a:p>
        </p:txBody>
      </p:sp>
    </p:spTree>
    <p:extLst>
      <p:ext uri="{BB962C8B-B14F-4D97-AF65-F5344CB8AC3E}">
        <p14:creationId xmlns:p14="http://schemas.microsoft.com/office/powerpoint/2010/main" val="251731583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BE5F01-3E10-4BD5-A0ED-3B4861402794}"/>
              </a:ext>
            </a:extLst>
          </p:cNvPr>
          <p:cNvSpPr/>
          <p:nvPr/>
        </p:nvSpPr>
        <p:spPr>
          <a:xfrm>
            <a:off x="0" y="0"/>
            <a:ext cx="12192000" cy="753291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523E35A0-5843-4526-98B9-EBBE0B2E5535}"/>
              </a:ext>
            </a:extLst>
          </p:cNvPr>
          <p:cNvSpPr>
            <a:spLocks noChangeArrowheads="1"/>
          </p:cNvSpPr>
          <p:nvPr/>
        </p:nvSpPr>
        <p:spPr bwMode="auto">
          <a:xfrm rot="10800000" flipV="1">
            <a:off x="396240" y="1244414"/>
            <a:ext cx="11475720" cy="4308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i="1" baseline="0" dirty="0">
              <a:solidFill>
                <a:schemeClr val="bg1"/>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a:ln>
                  <a:noFill/>
                </a:ln>
                <a:solidFill>
                  <a:schemeClr val="bg1"/>
                </a:solidFill>
                <a:effectLst/>
                <a:cs typeface="Arial" panose="020B0604020202020204" pitchFamily="34" charset="0"/>
              </a:rPr>
              <a:t>The problem of passing migratory fish over dams on lower Snake River was discussed with representatives of the U.S. Fish and Wildlife Service, State of Washington Department of Fisheries, Fish Commission of Oregon, Oregon State Game Commission, and the State of Idaho Department of Fish and Game.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i="1" dirty="0">
              <a:solidFill>
                <a:schemeClr val="bg1"/>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a:ln>
                  <a:noFill/>
                </a:ln>
                <a:solidFill>
                  <a:schemeClr val="bg1"/>
                </a:solidFill>
                <a:effectLst/>
                <a:cs typeface="Arial" panose="020B0604020202020204" pitchFamily="34" charset="0"/>
              </a:rPr>
              <a:t>The consensus of opinion of these agencies was that any series of dams on lower Snake River would be hazardous and might entirely eliminate the runs of migratory fish in that stream.  In view of the experience at Bonneville Dam, this office does not concur with this unfounded opinion.</a:t>
            </a:r>
            <a:endParaRPr kumimoji="0" lang="en-US" altLang="en-US" sz="2000" b="1" i="1"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cs typeface="Arial" panose="020B0604020202020204" pitchFamily="34" charset="0"/>
              </a:rPr>
              <a:t> </a:t>
            </a:r>
            <a:endParaRPr kumimoji="0" lang="en-US" altLang="en-US" sz="20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cs typeface="Arial" panose="020B0604020202020204" pitchFamily="34" charset="0"/>
              </a:rPr>
              <a:t>                   </a:t>
            </a:r>
            <a:r>
              <a:rPr kumimoji="0" lang="en-US" altLang="en-US" sz="2000" b="0" i="1" u="none" strike="noStrike" cap="none" normalizeH="0" baseline="0" dirty="0">
                <a:ln>
                  <a:noFill/>
                </a:ln>
                <a:solidFill>
                  <a:schemeClr val="bg1"/>
                </a:solidFill>
                <a:effectLst/>
                <a:cs typeface="Arial" panose="020B0604020202020204" pitchFamily="34" charset="0"/>
              </a:rPr>
              <a:t>Special Report on Selection of Sites, Lower Snake River Oregon, Washington and Id</a:t>
            </a:r>
            <a:r>
              <a:rPr kumimoji="0" lang="en-US" altLang="en-US" sz="1800" b="0" i="1" u="none" strike="noStrike" cap="none" normalizeH="0" baseline="0" dirty="0">
                <a:ln>
                  <a:noFill/>
                </a:ln>
                <a:solidFill>
                  <a:schemeClr val="bg1"/>
                </a:solidFill>
                <a:effectLst/>
                <a:cs typeface="Arial" panose="020B0604020202020204" pitchFamily="34" charset="0"/>
              </a:rPr>
              <a:t>aho</a:t>
            </a:r>
            <a:endParaRPr lang="en-US" altLang="en-US" i="1"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Corps of Engineers  March 14, 1947</a:t>
            </a:r>
            <a:endParaRPr kumimoji="0" lang="en-US" altLang="en-US" sz="20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455769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5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0D8F27E-FDDF-494C-B1CF-042981B7089E}"/>
              </a:ext>
            </a:extLst>
          </p:cNvPr>
          <p:cNvSpPr/>
          <p:nvPr/>
        </p:nvSpPr>
        <p:spPr>
          <a:xfrm>
            <a:off x="7534655" y="321732"/>
            <a:ext cx="4329799" cy="6214534"/>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CAD449-F9D1-45CC-9481-104618C0033E}"/>
              </a:ext>
            </a:extLst>
          </p:cNvPr>
          <p:cNvSpPr>
            <a:spLocks noGrp="1"/>
          </p:cNvSpPr>
          <p:nvPr>
            <p:ph idx="1"/>
          </p:nvPr>
        </p:nvSpPr>
        <p:spPr>
          <a:xfrm>
            <a:off x="7784894" y="611385"/>
            <a:ext cx="3937206" cy="5560828"/>
          </a:xfrm>
        </p:spPr>
        <p:txBody>
          <a:bodyPr anchor="ctr">
            <a:normAutofit/>
          </a:bodyPr>
          <a:lstStyle/>
          <a:p>
            <a:r>
              <a:rPr lang="en-US" sz="2400" dirty="0">
                <a:solidFill>
                  <a:schemeClr val="bg1"/>
                </a:solidFill>
              </a:rPr>
              <a:t>Snake River Spring/Summer Chinook and SR steelhead numbers plummeted in 1962-1975, the same years the LSR dams were constructed .</a:t>
            </a:r>
          </a:p>
          <a:p>
            <a:r>
              <a:rPr lang="en-US" sz="2400" dirty="0">
                <a:solidFill>
                  <a:schemeClr val="bg1"/>
                </a:solidFill>
              </a:rPr>
              <a:t>After 30+ years and the expenditure of billions of dollars, neither species is on a path to recovery. </a:t>
            </a:r>
          </a:p>
        </p:txBody>
      </p:sp>
      <p:pic>
        <p:nvPicPr>
          <p:cNvPr id="11" name="Picture 10">
            <a:extLst>
              <a:ext uri="{FF2B5EF4-FFF2-40B4-BE49-F238E27FC236}">
                <a16:creationId xmlns:a16="http://schemas.microsoft.com/office/drawing/2014/main" id="{232E3E05-034B-42FA-B9D0-19277DFAB9DB}"/>
              </a:ext>
            </a:extLst>
          </p:cNvPr>
          <p:cNvPicPr>
            <a:picLocks noChangeAspect="1"/>
          </p:cNvPicPr>
          <p:nvPr/>
        </p:nvPicPr>
        <p:blipFill rotWithShape="1">
          <a:blip r:embed="rId3">
            <a:extLst>
              <a:ext uri="{28A0092B-C50C-407E-A947-70E740481C1C}">
                <a14:useLocalDpi xmlns:a14="http://schemas.microsoft.com/office/drawing/2010/main" val="0"/>
              </a:ext>
            </a:extLst>
          </a:blip>
          <a:srcRect l="43102" t="89815" r="7613" b="3744"/>
          <a:stretch/>
        </p:blipFill>
        <p:spPr>
          <a:xfrm>
            <a:off x="575327" y="4076287"/>
            <a:ext cx="6618040" cy="648447"/>
          </a:xfrm>
          <a:prstGeom prst="rect">
            <a:avLst/>
          </a:prstGeom>
        </p:spPr>
      </p:pic>
      <p:sp>
        <p:nvSpPr>
          <p:cNvPr id="23" name="Rectangle 22">
            <a:extLst>
              <a:ext uri="{FF2B5EF4-FFF2-40B4-BE49-F238E27FC236}">
                <a16:creationId xmlns:a16="http://schemas.microsoft.com/office/drawing/2014/main" id="{F2B608CF-E76C-4C0E-B241-091B8463844B}"/>
              </a:ext>
            </a:extLst>
          </p:cNvPr>
          <p:cNvSpPr/>
          <p:nvPr/>
        </p:nvSpPr>
        <p:spPr>
          <a:xfrm>
            <a:off x="321733" y="4571638"/>
            <a:ext cx="7058306" cy="1964628"/>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4D03905B-5BF3-4B89-B6E4-F3369BC6285C}"/>
              </a:ext>
            </a:extLst>
          </p:cNvPr>
          <p:cNvSpPr txBox="1">
            <a:spLocks/>
          </p:cNvSpPr>
          <p:nvPr/>
        </p:nvSpPr>
        <p:spPr>
          <a:xfrm>
            <a:off x="478464" y="5049138"/>
            <a:ext cx="6811766" cy="7980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n-US" sz="2400" b="1" dirty="0">
              <a:solidFill>
                <a:schemeClr val="bg1"/>
              </a:solidFill>
            </a:endParaRPr>
          </a:p>
          <a:p>
            <a:pPr algn="ctr">
              <a:lnSpc>
                <a:spcPct val="100000"/>
              </a:lnSpc>
            </a:pPr>
            <a:r>
              <a:rPr lang="en-US" sz="2400" b="1" dirty="0">
                <a:solidFill>
                  <a:schemeClr val="bg1"/>
                </a:solidFill>
              </a:rPr>
              <a:t>(Years in graph 1962-2018)</a:t>
            </a:r>
          </a:p>
          <a:p>
            <a:pPr algn="ctr">
              <a:lnSpc>
                <a:spcPct val="100000"/>
              </a:lnSpc>
            </a:pPr>
            <a:endParaRPr lang="en-US" sz="2400" b="1" dirty="0">
              <a:solidFill>
                <a:schemeClr val="bg1"/>
              </a:solidFill>
            </a:endParaRPr>
          </a:p>
          <a:p>
            <a:pPr algn="ctr">
              <a:lnSpc>
                <a:spcPct val="100000"/>
              </a:lnSpc>
            </a:pPr>
            <a:r>
              <a:rPr lang="en-US" sz="2400" b="1" dirty="0">
                <a:solidFill>
                  <a:schemeClr val="bg1"/>
                </a:solidFill>
              </a:rPr>
              <a:t>Historically, an estimated 1.5 million wild spring/summer Chinook returned to the Snake River</a:t>
            </a:r>
          </a:p>
          <a:p>
            <a:pPr algn="ctr">
              <a:lnSpc>
                <a:spcPct val="100000"/>
              </a:lnSpc>
            </a:pPr>
            <a:r>
              <a:rPr lang="en-US" sz="2400" b="1" dirty="0">
                <a:solidFill>
                  <a:schemeClr val="bg1"/>
                </a:solidFill>
              </a:rPr>
              <a:t>and its tributaries.</a:t>
            </a:r>
          </a:p>
          <a:p>
            <a:pPr algn="ctr">
              <a:lnSpc>
                <a:spcPct val="100000"/>
              </a:lnSpc>
            </a:pPr>
            <a:r>
              <a:rPr lang="en-US" sz="2400" b="1" dirty="0">
                <a:solidFill>
                  <a:schemeClr val="bg1"/>
                </a:solidFill>
              </a:rPr>
              <a:t> </a:t>
            </a:r>
          </a:p>
        </p:txBody>
      </p:sp>
      <p:sp>
        <p:nvSpPr>
          <p:cNvPr id="12" name="Rectangle 11">
            <a:extLst>
              <a:ext uri="{FF2B5EF4-FFF2-40B4-BE49-F238E27FC236}">
                <a16:creationId xmlns:a16="http://schemas.microsoft.com/office/drawing/2014/main" id="{A2F05F61-7A00-46CA-AADF-1693DAEFFAF4}"/>
              </a:ext>
            </a:extLst>
          </p:cNvPr>
          <p:cNvSpPr/>
          <p:nvPr/>
        </p:nvSpPr>
        <p:spPr>
          <a:xfrm>
            <a:off x="2269061" y="860738"/>
            <a:ext cx="3230572" cy="147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8937924-6DCD-4F93-AB95-8437CAC2C567}"/>
              </a:ext>
            </a:extLst>
          </p:cNvPr>
          <p:cNvPicPr>
            <a:picLocks noChangeAspect="1"/>
          </p:cNvPicPr>
          <p:nvPr/>
        </p:nvPicPr>
        <p:blipFill rotWithShape="1">
          <a:blip r:embed="rId3">
            <a:extLst>
              <a:ext uri="{28A0092B-C50C-407E-A947-70E740481C1C}">
                <a14:useLocalDpi xmlns:a14="http://schemas.microsoft.com/office/drawing/2010/main" val="0"/>
              </a:ext>
            </a:extLst>
          </a:blip>
          <a:srcRect l="9158" t="91733" r="56384" b="4223"/>
          <a:stretch/>
        </p:blipFill>
        <p:spPr>
          <a:xfrm>
            <a:off x="1362661" y="3751883"/>
            <a:ext cx="5145861" cy="452789"/>
          </a:xfrm>
          <a:prstGeom prst="rect">
            <a:avLst/>
          </a:prstGeom>
        </p:spPr>
      </p:pic>
      <p:pic>
        <p:nvPicPr>
          <p:cNvPr id="17" name="Picture 16">
            <a:extLst>
              <a:ext uri="{FF2B5EF4-FFF2-40B4-BE49-F238E27FC236}">
                <a16:creationId xmlns:a16="http://schemas.microsoft.com/office/drawing/2014/main" id="{C86C78D5-7211-4287-99E6-B43592F7E29D}"/>
              </a:ext>
            </a:extLst>
          </p:cNvPr>
          <p:cNvPicPr>
            <a:picLocks noChangeAspect="1"/>
          </p:cNvPicPr>
          <p:nvPr/>
        </p:nvPicPr>
        <p:blipFill rotWithShape="1">
          <a:blip r:embed="rId3">
            <a:extLst>
              <a:ext uri="{28A0092B-C50C-407E-A947-70E740481C1C}">
                <a14:useLocalDpi xmlns:a14="http://schemas.microsoft.com/office/drawing/2010/main" val="0"/>
              </a:ext>
            </a:extLst>
          </a:blip>
          <a:srcRect b="23546"/>
          <a:stretch/>
        </p:blipFill>
        <p:spPr>
          <a:xfrm>
            <a:off x="401156" y="0"/>
            <a:ext cx="7056191" cy="3716868"/>
          </a:xfrm>
          <a:prstGeom prst="rect">
            <a:avLst/>
          </a:prstGeom>
        </p:spPr>
      </p:pic>
      <p:pic>
        <p:nvPicPr>
          <p:cNvPr id="20" name="Picture 19">
            <a:extLst>
              <a:ext uri="{FF2B5EF4-FFF2-40B4-BE49-F238E27FC236}">
                <a16:creationId xmlns:a16="http://schemas.microsoft.com/office/drawing/2014/main" id="{046E1AB3-DDEE-4051-9D16-8AC08A61AD86}"/>
              </a:ext>
            </a:extLst>
          </p:cNvPr>
          <p:cNvPicPr>
            <a:picLocks noChangeAspect="1"/>
          </p:cNvPicPr>
          <p:nvPr/>
        </p:nvPicPr>
        <p:blipFill rotWithShape="1">
          <a:blip r:embed="rId3">
            <a:extLst>
              <a:ext uri="{28A0092B-C50C-407E-A947-70E740481C1C}">
                <a14:useLocalDpi xmlns:a14="http://schemas.microsoft.com/office/drawing/2010/main" val="0"/>
              </a:ext>
            </a:extLst>
          </a:blip>
          <a:srcRect l="1874" t="34604" r="91692" b="63073"/>
          <a:stretch/>
        </p:blipFill>
        <p:spPr>
          <a:xfrm>
            <a:off x="156731" y="1636754"/>
            <a:ext cx="891122" cy="221680"/>
          </a:xfrm>
          <a:prstGeom prst="rect">
            <a:avLst/>
          </a:prstGeom>
        </p:spPr>
      </p:pic>
      <p:pic>
        <p:nvPicPr>
          <p:cNvPr id="24" name="Picture 23">
            <a:extLst>
              <a:ext uri="{FF2B5EF4-FFF2-40B4-BE49-F238E27FC236}">
                <a16:creationId xmlns:a16="http://schemas.microsoft.com/office/drawing/2014/main" id="{C0C4399D-0083-4E2F-94F4-DDBF52BDDB42}"/>
              </a:ext>
            </a:extLst>
          </p:cNvPr>
          <p:cNvPicPr>
            <a:picLocks noChangeAspect="1"/>
          </p:cNvPicPr>
          <p:nvPr/>
        </p:nvPicPr>
        <p:blipFill rotWithShape="1">
          <a:blip r:embed="rId3">
            <a:extLst>
              <a:ext uri="{28A0092B-C50C-407E-A947-70E740481C1C}">
                <a14:useLocalDpi xmlns:a14="http://schemas.microsoft.com/office/drawing/2010/main" val="0"/>
              </a:ext>
            </a:extLst>
          </a:blip>
          <a:srcRect l="1874" t="41169" r="91694" b="55615"/>
          <a:stretch/>
        </p:blipFill>
        <p:spPr>
          <a:xfrm>
            <a:off x="143384" y="1911069"/>
            <a:ext cx="891123" cy="306784"/>
          </a:xfrm>
          <a:prstGeom prst="rect">
            <a:avLst/>
          </a:prstGeom>
        </p:spPr>
      </p:pic>
      <p:pic>
        <p:nvPicPr>
          <p:cNvPr id="25" name="Picture 24">
            <a:extLst>
              <a:ext uri="{FF2B5EF4-FFF2-40B4-BE49-F238E27FC236}">
                <a16:creationId xmlns:a16="http://schemas.microsoft.com/office/drawing/2014/main" id="{02EBB0C9-BAC4-43AE-B71D-0A75D5F7D316}"/>
              </a:ext>
            </a:extLst>
          </p:cNvPr>
          <p:cNvPicPr>
            <a:picLocks noChangeAspect="1"/>
          </p:cNvPicPr>
          <p:nvPr/>
        </p:nvPicPr>
        <p:blipFill rotWithShape="1">
          <a:blip r:embed="rId3">
            <a:extLst>
              <a:ext uri="{28A0092B-C50C-407E-A947-70E740481C1C}">
                <a14:useLocalDpi xmlns:a14="http://schemas.microsoft.com/office/drawing/2010/main" val="0"/>
              </a:ext>
            </a:extLst>
          </a:blip>
          <a:srcRect l="1957" t="49578" r="91706" b="48353"/>
          <a:stretch/>
        </p:blipFill>
        <p:spPr>
          <a:xfrm>
            <a:off x="167617" y="2379774"/>
            <a:ext cx="877776" cy="197443"/>
          </a:xfrm>
          <a:prstGeom prst="rect">
            <a:avLst/>
          </a:prstGeom>
        </p:spPr>
      </p:pic>
      <p:pic>
        <p:nvPicPr>
          <p:cNvPr id="26" name="Picture 25">
            <a:extLst>
              <a:ext uri="{FF2B5EF4-FFF2-40B4-BE49-F238E27FC236}">
                <a16:creationId xmlns:a16="http://schemas.microsoft.com/office/drawing/2014/main" id="{F14C6988-A379-4853-BC30-8C2D07532BDD}"/>
              </a:ext>
            </a:extLst>
          </p:cNvPr>
          <p:cNvPicPr>
            <a:picLocks noChangeAspect="1"/>
          </p:cNvPicPr>
          <p:nvPr/>
        </p:nvPicPr>
        <p:blipFill rotWithShape="1">
          <a:blip r:embed="rId3">
            <a:extLst>
              <a:ext uri="{28A0092B-C50C-407E-A947-70E740481C1C}">
                <a14:useLocalDpi xmlns:a14="http://schemas.microsoft.com/office/drawing/2010/main" val="0"/>
              </a:ext>
            </a:extLst>
          </a:blip>
          <a:srcRect l="3055" t="56496" r="91601" b="41435"/>
          <a:stretch/>
        </p:blipFill>
        <p:spPr>
          <a:xfrm>
            <a:off x="326033" y="2712585"/>
            <a:ext cx="740229" cy="197442"/>
          </a:xfrm>
          <a:prstGeom prst="rect">
            <a:avLst/>
          </a:prstGeom>
        </p:spPr>
      </p:pic>
      <p:pic>
        <p:nvPicPr>
          <p:cNvPr id="27" name="Picture 26">
            <a:extLst>
              <a:ext uri="{FF2B5EF4-FFF2-40B4-BE49-F238E27FC236}">
                <a16:creationId xmlns:a16="http://schemas.microsoft.com/office/drawing/2014/main" id="{8489789D-C181-4E52-BE85-52AE07E042BD}"/>
              </a:ext>
            </a:extLst>
          </p:cNvPr>
          <p:cNvPicPr>
            <a:picLocks noChangeAspect="1"/>
          </p:cNvPicPr>
          <p:nvPr/>
        </p:nvPicPr>
        <p:blipFill rotWithShape="1">
          <a:blip r:embed="rId3">
            <a:extLst>
              <a:ext uri="{28A0092B-C50C-407E-A947-70E740481C1C}">
                <a14:useLocalDpi xmlns:a14="http://schemas.microsoft.com/office/drawing/2010/main" val="0"/>
              </a:ext>
            </a:extLst>
          </a:blip>
          <a:srcRect l="1801" t="63448" r="91677" b="34701"/>
          <a:stretch/>
        </p:blipFill>
        <p:spPr>
          <a:xfrm>
            <a:off x="152763" y="3046822"/>
            <a:ext cx="903516" cy="176606"/>
          </a:xfrm>
          <a:prstGeom prst="rect">
            <a:avLst/>
          </a:prstGeom>
        </p:spPr>
      </p:pic>
      <p:pic>
        <p:nvPicPr>
          <p:cNvPr id="28" name="Picture 27">
            <a:extLst>
              <a:ext uri="{FF2B5EF4-FFF2-40B4-BE49-F238E27FC236}">
                <a16:creationId xmlns:a16="http://schemas.microsoft.com/office/drawing/2014/main" id="{A935A046-DCA2-403D-94CA-62C1F7BFAC82}"/>
              </a:ext>
            </a:extLst>
          </p:cNvPr>
          <p:cNvPicPr>
            <a:picLocks noChangeAspect="1"/>
          </p:cNvPicPr>
          <p:nvPr/>
        </p:nvPicPr>
        <p:blipFill rotWithShape="1">
          <a:blip r:embed="rId3">
            <a:extLst>
              <a:ext uri="{28A0092B-C50C-407E-A947-70E740481C1C}">
                <a14:useLocalDpi xmlns:a14="http://schemas.microsoft.com/office/drawing/2010/main" val="0"/>
              </a:ext>
            </a:extLst>
          </a:blip>
          <a:srcRect l="5713" t="69393" r="92133" b="26804"/>
          <a:stretch/>
        </p:blipFill>
        <p:spPr>
          <a:xfrm>
            <a:off x="659631" y="3271543"/>
            <a:ext cx="298312" cy="363030"/>
          </a:xfrm>
          <a:prstGeom prst="rect">
            <a:avLst/>
          </a:prstGeom>
        </p:spPr>
      </p:pic>
      <p:pic>
        <p:nvPicPr>
          <p:cNvPr id="29" name="Picture 28">
            <a:extLst>
              <a:ext uri="{FF2B5EF4-FFF2-40B4-BE49-F238E27FC236}">
                <a16:creationId xmlns:a16="http://schemas.microsoft.com/office/drawing/2014/main" id="{DD739BD0-9530-4901-A60B-D43B0749F39C}"/>
              </a:ext>
            </a:extLst>
          </p:cNvPr>
          <p:cNvPicPr>
            <a:picLocks noChangeAspect="1"/>
          </p:cNvPicPr>
          <p:nvPr/>
        </p:nvPicPr>
        <p:blipFill rotWithShape="1">
          <a:blip r:embed="rId3">
            <a:extLst>
              <a:ext uri="{28A0092B-C50C-407E-A947-70E740481C1C}">
                <a14:useLocalDpi xmlns:a14="http://schemas.microsoft.com/office/drawing/2010/main" val="0"/>
              </a:ext>
            </a:extLst>
          </a:blip>
          <a:srcRect l="1874" t="18867" r="91692" b="76486"/>
          <a:stretch/>
        </p:blipFill>
        <p:spPr>
          <a:xfrm>
            <a:off x="156732" y="764939"/>
            <a:ext cx="891122" cy="443375"/>
          </a:xfrm>
          <a:prstGeom prst="rect">
            <a:avLst/>
          </a:prstGeom>
        </p:spPr>
      </p:pic>
      <p:pic>
        <p:nvPicPr>
          <p:cNvPr id="30" name="Picture 29">
            <a:extLst>
              <a:ext uri="{FF2B5EF4-FFF2-40B4-BE49-F238E27FC236}">
                <a16:creationId xmlns:a16="http://schemas.microsoft.com/office/drawing/2014/main" id="{0769F743-F641-4EE5-A80B-D777684A32BB}"/>
              </a:ext>
            </a:extLst>
          </p:cNvPr>
          <p:cNvPicPr>
            <a:picLocks noChangeAspect="1"/>
          </p:cNvPicPr>
          <p:nvPr/>
        </p:nvPicPr>
        <p:blipFill rotWithShape="1">
          <a:blip r:embed="rId3">
            <a:extLst>
              <a:ext uri="{28A0092B-C50C-407E-A947-70E740481C1C}">
                <a14:useLocalDpi xmlns:a14="http://schemas.microsoft.com/office/drawing/2010/main" val="0"/>
              </a:ext>
            </a:extLst>
          </a:blip>
          <a:srcRect l="2632" t="28034" r="91843" b="69643"/>
          <a:stretch/>
        </p:blipFill>
        <p:spPr>
          <a:xfrm>
            <a:off x="282489" y="1329970"/>
            <a:ext cx="765364" cy="221680"/>
          </a:xfrm>
          <a:prstGeom prst="rect">
            <a:avLst/>
          </a:prstGeom>
        </p:spPr>
      </p:pic>
    </p:spTree>
    <p:extLst>
      <p:ext uri="{BB962C8B-B14F-4D97-AF65-F5344CB8AC3E}">
        <p14:creationId xmlns:p14="http://schemas.microsoft.com/office/powerpoint/2010/main" val="3936342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5D8E7B-54A0-4209-941C-BE3A39544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5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99A79D3-ABC1-40CD-9F76-6881D43663CE}"/>
              </a:ext>
            </a:extLst>
          </p:cNvPr>
          <p:cNvSpPr/>
          <p:nvPr/>
        </p:nvSpPr>
        <p:spPr>
          <a:xfrm>
            <a:off x="2322421" y="4368800"/>
            <a:ext cx="5063431" cy="2167466"/>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(Years in graph 1962-2018)</a:t>
            </a:r>
          </a:p>
          <a:p>
            <a:pPr algn="ctr"/>
            <a:endParaRPr lang="en-US" sz="2400" b="1" dirty="0">
              <a:solidFill>
                <a:schemeClr val="bg1"/>
              </a:solidFill>
            </a:endParaRPr>
          </a:p>
          <a:p>
            <a:pPr algn="ctr"/>
            <a:r>
              <a:rPr lang="en-US" sz="2400" dirty="0"/>
              <a:t>Historically, an estimated 150,000 sockeye salmon returned each year to the Snake River basin.</a:t>
            </a:r>
          </a:p>
        </p:txBody>
      </p:sp>
      <p:sp>
        <p:nvSpPr>
          <p:cNvPr id="6" name="Title 1">
            <a:extLst>
              <a:ext uri="{FF2B5EF4-FFF2-40B4-BE49-F238E27FC236}">
                <a16:creationId xmlns:a16="http://schemas.microsoft.com/office/drawing/2014/main" id="{656E318E-2659-4012-9A14-75C7F1CF621F}"/>
              </a:ext>
            </a:extLst>
          </p:cNvPr>
          <p:cNvSpPr txBox="1">
            <a:spLocks/>
          </p:cNvSpPr>
          <p:nvPr/>
        </p:nvSpPr>
        <p:spPr>
          <a:xfrm>
            <a:off x="693573" y="5359284"/>
            <a:ext cx="6387848" cy="719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t>
            </a:r>
            <a:endParaRPr lang="en-US" sz="2400" b="1" dirty="0">
              <a:solidFill>
                <a:schemeClr val="accent3">
                  <a:lumMod val="50000"/>
                </a:schemeClr>
              </a:solidFill>
            </a:endParaRPr>
          </a:p>
        </p:txBody>
      </p:sp>
      <p:sp>
        <p:nvSpPr>
          <p:cNvPr id="7" name="Rectangle 6">
            <a:extLst>
              <a:ext uri="{FF2B5EF4-FFF2-40B4-BE49-F238E27FC236}">
                <a16:creationId xmlns:a16="http://schemas.microsoft.com/office/drawing/2014/main" id="{576792C3-188E-4B91-B155-5DBFF67C6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2946D74-7C03-4CFA-93BB-E5C23E5DA01B}"/>
              </a:ext>
            </a:extLst>
          </p:cNvPr>
          <p:cNvSpPr/>
          <p:nvPr/>
        </p:nvSpPr>
        <p:spPr>
          <a:xfrm>
            <a:off x="7534655" y="321732"/>
            <a:ext cx="4329799" cy="6214534"/>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Content Placeholder 2">
            <a:extLst>
              <a:ext uri="{FF2B5EF4-FFF2-40B4-BE49-F238E27FC236}">
                <a16:creationId xmlns:a16="http://schemas.microsoft.com/office/drawing/2014/main" id="{9A8C3304-834C-4FD8-9E9D-0112D64A95B2}"/>
              </a:ext>
            </a:extLst>
          </p:cNvPr>
          <p:cNvSpPr txBox="1">
            <a:spLocks/>
          </p:cNvSpPr>
          <p:nvPr/>
        </p:nvSpPr>
        <p:spPr>
          <a:xfrm>
            <a:off x="7734822" y="723900"/>
            <a:ext cx="3929463" cy="52959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a:p>
            <a:endParaRPr lang="en-US" dirty="0">
              <a:solidFill>
                <a:schemeClr val="bg1"/>
              </a:solidFill>
            </a:endParaRPr>
          </a:p>
          <a:p>
            <a:r>
              <a:rPr lang="en-US" sz="2400" dirty="0">
                <a:solidFill>
                  <a:schemeClr val="bg1"/>
                </a:solidFill>
              </a:rPr>
              <a:t>Snake River sockeye numbers plunged between 1963 and 1990 during and  following construction of the LSR dams.</a:t>
            </a:r>
          </a:p>
          <a:p>
            <a:r>
              <a:rPr lang="en-US" sz="2400" dirty="0">
                <a:solidFill>
                  <a:schemeClr val="bg1"/>
                </a:solidFill>
              </a:rPr>
              <a:t>The recovery goal for Snake River endangered wild sockeye salmon is 2,500 fish at Lower Granite Dam.  </a:t>
            </a:r>
          </a:p>
          <a:p>
            <a:r>
              <a:rPr lang="en-US" sz="2400" dirty="0">
                <a:solidFill>
                  <a:schemeClr val="bg1"/>
                </a:solidFill>
              </a:rPr>
              <a:t>The four-year total reaching the Stanley basin in 2015-2018 is 69 fish, an average of 17 per year.</a:t>
            </a:r>
          </a:p>
          <a:p>
            <a:pPr marL="0" indent="0">
              <a:buNone/>
            </a:pPr>
            <a:endParaRPr lang="en-US" dirty="0">
              <a:solidFill>
                <a:schemeClr val="bg1"/>
              </a:solidFill>
            </a:endParaRPr>
          </a:p>
        </p:txBody>
      </p:sp>
      <p:sp>
        <p:nvSpPr>
          <p:cNvPr id="2" name="Rectangle 1">
            <a:extLst>
              <a:ext uri="{FF2B5EF4-FFF2-40B4-BE49-F238E27FC236}">
                <a16:creationId xmlns:a16="http://schemas.microsoft.com/office/drawing/2014/main" id="{59ECE1C1-9EF9-42BA-8AE1-06057C1BBF6E}"/>
              </a:ext>
            </a:extLst>
          </p:cNvPr>
          <p:cNvSpPr/>
          <p:nvPr/>
        </p:nvSpPr>
        <p:spPr>
          <a:xfrm>
            <a:off x="4103914" y="718457"/>
            <a:ext cx="3230572" cy="147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D9C67AD-8913-412E-BAAB-E5BFAA79A9E1}"/>
              </a:ext>
            </a:extLst>
          </p:cNvPr>
          <p:cNvPicPr>
            <a:picLocks noChangeAspect="1"/>
          </p:cNvPicPr>
          <p:nvPr/>
        </p:nvPicPr>
        <p:blipFill rotWithShape="1">
          <a:blip r:embed="rId2">
            <a:extLst>
              <a:ext uri="{28A0092B-C50C-407E-A947-70E740481C1C}">
                <a14:useLocalDpi xmlns:a14="http://schemas.microsoft.com/office/drawing/2010/main" val="0"/>
              </a:ext>
            </a:extLst>
          </a:blip>
          <a:srcRect b="23582"/>
          <a:stretch/>
        </p:blipFill>
        <p:spPr>
          <a:xfrm>
            <a:off x="106927" y="94939"/>
            <a:ext cx="7278926" cy="4171810"/>
          </a:xfrm>
          <a:prstGeom prst="rect">
            <a:avLst/>
          </a:prstGeom>
        </p:spPr>
      </p:pic>
      <p:sp>
        <p:nvSpPr>
          <p:cNvPr id="22" name="Rectangle 21">
            <a:extLst>
              <a:ext uri="{FF2B5EF4-FFF2-40B4-BE49-F238E27FC236}">
                <a16:creationId xmlns:a16="http://schemas.microsoft.com/office/drawing/2014/main" id="{66DFD64F-A915-4194-9B47-8014B50D1F8E}"/>
              </a:ext>
            </a:extLst>
          </p:cNvPr>
          <p:cNvSpPr/>
          <p:nvPr/>
        </p:nvSpPr>
        <p:spPr>
          <a:xfrm>
            <a:off x="322314" y="4572000"/>
            <a:ext cx="1994294" cy="1964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dirty="0"/>
          </a:p>
        </p:txBody>
      </p:sp>
      <p:sp>
        <p:nvSpPr>
          <p:cNvPr id="10" name="TextBox 9">
            <a:extLst>
              <a:ext uri="{FF2B5EF4-FFF2-40B4-BE49-F238E27FC236}">
                <a16:creationId xmlns:a16="http://schemas.microsoft.com/office/drawing/2014/main" id="{C708DB27-3C28-43DB-96CF-52EB11111F65}"/>
              </a:ext>
            </a:extLst>
          </p:cNvPr>
          <p:cNvSpPr txBox="1"/>
          <p:nvPr/>
        </p:nvSpPr>
        <p:spPr>
          <a:xfrm rot="5400000">
            <a:off x="1620223" y="4598011"/>
            <a:ext cx="1099981" cy="246221"/>
          </a:xfrm>
          <a:prstGeom prst="rect">
            <a:avLst/>
          </a:prstGeom>
          <a:noFill/>
        </p:spPr>
        <p:txBody>
          <a:bodyPr wrap="square" rtlCol="0">
            <a:spAutoFit/>
          </a:bodyPr>
          <a:lstStyle/>
          <a:p>
            <a:r>
              <a:rPr lang="en-US" sz="1000" dirty="0"/>
              <a:t>-LOWER GRANITE</a:t>
            </a:r>
          </a:p>
        </p:txBody>
      </p:sp>
      <p:sp>
        <p:nvSpPr>
          <p:cNvPr id="17" name="TextBox 16">
            <a:extLst>
              <a:ext uri="{FF2B5EF4-FFF2-40B4-BE49-F238E27FC236}">
                <a16:creationId xmlns:a16="http://schemas.microsoft.com/office/drawing/2014/main" id="{F4F25425-F9FE-42F4-AF50-0902CD5D48DE}"/>
              </a:ext>
            </a:extLst>
          </p:cNvPr>
          <p:cNvSpPr txBox="1"/>
          <p:nvPr/>
        </p:nvSpPr>
        <p:spPr>
          <a:xfrm rot="5400000">
            <a:off x="1059987" y="4593785"/>
            <a:ext cx="1099981" cy="246221"/>
          </a:xfrm>
          <a:prstGeom prst="rect">
            <a:avLst/>
          </a:prstGeom>
          <a:noFill/>
        </p:spPr>
        <p:txBody>
          <a:bodyPr wrap="square" rtlCol="0">
            <a:spAutoFit/>
          </a:bodyPr>
          <a:lstStyle/>
          <a:p>
            <a:r>
              <a:rPr lang="en-US" sz="1000" dirty="0"/>
              <a:t>-LITTLE GOOSE</a:t>
            </a:r>
          </a:p>
        </p:txBody>
      </p:sp>
      <p:sp>
        <p:nvSpPr>
          <p:cNvPr id="18" name="TextBox 17">
            <a:extLst>
              <a:ext uri="{FF2B5EF4-FFF2-40B4-BE49-F238E27FC236}">
                <a16:creationId xmlns:a16="http://schemas.microsoft.com/office/drawing/2014/main" id="{B266BF67-7CE2-4C0F-A8D8-58FD2AC422E5}"/>
              </a:ext>
            </a:extLst>
          </p:cNvPr>
          <p:cNvSpPr txBox="1"/>
          <p:nvPr/>
        </p:nvSpPr>
        <p:spPr>
          <a:xfrm rot="5400000">
            <a:off x="697513" y="4845135"/>
            <a:ext cx="1602681" cy="246221"/>
          </a:xfrm>
          <a:prstGeom prst="rect">
            <a:avLst/>
          </a:prstGeom>
          <a:noFill/>
        </p:spPr>
        <p:txBody>
          <a:bodyPr wrap="square" rtlCol="0">
            <a:spAutoFit/>
          </a:bodyPr>
          <a:lstStyle/>
          <a:p>
            <a:r>
              <a:rPr lang="en-US" sz="1000" dirty="0"/>
              <a:t>-LOWER MONUMENTAL</a:t>
            </a:r>
          </a:p>
        </p:txBody>
      </p:sp>
      <p:sp>
        <p:nvSpPr>
          <p:cNvPr id="20" name="TextBox 19">
            <a:extLst>
              <a:ext uri="{FF2B5EF4-FFF2-40B4-BE49-F238E27FC236}">
                <a16:creationId xmlns:a16="http://schemas.microsoft.com/office/drawing/2014/main" id="{58FF4E0F-5784-43ED-95B5-B686488D2245}"/>
              </a:ext>
            </a:extLst>
          </p:cNvPr>
          <p:cNvSpPr txBox="1"/>
          <p:nvPr/>
        </p:nvSpPr>
        <p:spPr>
          <a:xfrm rot="5400000">
            <a:off x="580121" y="4827074"/>
            <a:ext cx="1602681" cy="246221"/>
          </a:xfrm>
          <a:prstGeom prst="rect">
            <a:avLst/>
          </a:prstGeom>
          <a:noFill/>
        </p:spPr>
        <p:txBody>
          <a:bodyPr wrap="square" rtlCol="0">
            <a:spAutoFit/>
          </a:bodyPr>
          <a:lstStyle/>
          <a:p>
            <a:r>
              <a:rPr lang="en-US" sz="1000" dirty="0"/>
              <a:t>-JOHN DAY</a:t>
            </a:r>
          </a:p>
        </p:txBody>
      </p:sp>
      <p:sp>
        <p:nvSpPr>
          <p:cNvPr id="21" name="TextBox 20">
            <a:extLst>
              <a:ext uri="{FF2B5EF4-FFF2-40B4-BE49-F238E27FC236}">
                <a16:creationId xmlns:a16="http://schemas.microsoft.com/office/drawing/2014/main" id="{2AF9BBE5-F1E7-4FE1-8080-BFAFFC57ACF8}"/>
              </a:ext>
            </a:extLst>
          </p:cNvPr>
          <p:cNvSpPr txBox="1"/>
          <p:nvPr/>
        </p:nvSpPr>
        <p:spPr>
          <a:xfrm rot="5400000">
            <a:off x="-91239" y="4827074"/>
            <a:ext cx="1602681" cy="246221"/>
          </a:xfrm>
          <a:prstGeom prst="rect">
            <a:avLst/>
          </a:prstGeom>
          <a:noFill/>
        </p:spPr>
        <p:txBody>
          <a:bodyPr wrap="square" rtlCol="0">
            <a:spAutoFit/>
          </a:bodyPr>
          <a:lstStyle/>
          <a:p>
            <a:r>
              <a:rPr lang="en-US" sz="1000" dirty="0"/>
              <a:t>-ICE HARBOR</a:t>
            </a:r>
          </a:p>
        </p:txBody>
      </p:sp>
    </p:spTree>
    <p:extLst>
      <p:ext uri="{BB962C8B-B14F-4D97-AF65-F5344CB8AC3E}">
        <p14:creationId xmlns:p14="http://schemas.microsoft.com/office/powerpoint/2010/main" val="300369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5D8E7B-54A0-4209-941C-BE3A39544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5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99A79D3-ABC1-40CD-9F76-6881D43663CE}"/>
              </a:ext>
            </a:extLst>
          </p:cNvPr>
          <p:cNvSpPr/>
          <p:nvPr/>
        </p:nvSpPr>
        <p:spPr>
          <a:xfrm>
            <a:off x="321733" y="4571638"/>
            <a:ext cx="7058306" cy="1964628"/>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56E318E-2659-4012-9A14-75C7F1CF621F}"/>
              </a:ext>
            </a:extLst>
          </p:cNvPr>
          <p:cNvSpPr txBox="1">
            <a:spLocks/>
          </p:cNvSpPr>
          <p:nvPr/>
        </p:nvSpPr>
        <p:spPr>
          <a:xfrm>
            <a:off x="327545" y="4876800"/>
            <a:ext cx="7052493" cy="10369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rPr>
              <a:t>For every 1,000,000 Snake River juvenile spring/summer Chinook that begin their migratory journey to the sea, during an average water year over 800,000 perish </a:t>
            </a:r>
            <a:r>
              <a:rPr lang="en-US" sz="2400" b="1" i="1" dirty="0">
                <a:solidFill>
                  <a:schemeClr val="bg1"/>
                </a:solidFill>
              </a:rPr>
              <a:t>en route</a:t>
            </a:r>
            <a:r>
              <a:rPr lang="en-US" sz="2400" b="1" dirty="0">
                <a:solidFill>
                  <a:schemeClr val="bg1"/>
                </a:solidFill>
              </a:rPr>
              <a:t>.</a:t>
            </a:r>
          </a:p>
        </p:txBody>
      </p:sp>
      <p:sp>
        <p:nvSpPr>
          <p:cNvPr id="7" name="Rectangle 6">
            <a:extLst>
              <a:ext uri="{FF2B5EF4-FFF2-40B4-BE49-F238E27FC236}">
                <a16:creationId xmlns:a16="http://schemas.microsoft.com/office/drawing/2014/main" id="{576792C3-188E-4B91-B155-5DBFF67C6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2946D74-7C03-4CFA-93BB-E5C23E5DA01B}"/>
              </a:ext>
            </a:extLst>
          </p:cNvPr>
          <p:cNvSpPr/>
          <p:nvPr/>
        </p:nvSpPr>
        <p:spPr>
          <a:xfrm>
            <a:off x="7534655" y="321732"/>
            <a:ext cx="4329799" cy="6214534"/>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9A8C3304-834C-4FD8-9E9D-0112D64A95B2}"/>
              </a:ext>
            </a:extLst>
          </p:cNvPr>
          <p:cNvSpPr txBox="1">
            <a:spLocks/>
          </p:cNvSpPr>
          <p:nvPr/>
        </p:nvSpPr>
        <p:spPr>
          <a:xfrm>
            <a:off x="7738281" y="264462"/>
            <a:ext cx="3929463" cy="621453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Pike minnows, bass and walleye thrive in warm water reservoirs, where they eat millions of salmon and steelhead smolts.</a:t>
            </a:r>
          </a:p>
          <a:p>
            <a:r>
              <a:rPr lang="en-US" sz="1800" dirty="0">
                <a:solidFill>
                  <a:schemeClr val="bg1"/>
                </a:solidFill>
              </a:rPr>
              <a:t>Delayed travel time through reservoirs upsets the juvenile salmons’ biological clock for transitioning from fresh to salt water.</a:t>
            </a:r>
          </a:p>
          <a:p>
            <a:r>
              <a:rPr lang="en-US" sz="1800" dirty="0">
                <a:solidFill>
                  <a:schemeClr val="bg1"/>
                </a:solidFill>
              </a:rPr>
              <a:t>Cormorants, terns and gulls dine on salmon smolts throughout their migratory journey.</a:t>
            </a:r>
          </a:p>
          <a:p>
            <a:r>
              <a:rPr lang="en-US" sz="1800" dirty="0">
                <a:solidFill>
                  <a:schemeClr val="bg1"/>
                </a:solidFill>
              </a:rPr>
              <a:t>Passage over, through or around 8 dams (tailrace to tailrace) takes a heavy cumulative toll.</a:t>
            </a:r>
          </a:p>
          <a:p>
            <a:r>
              <a:rPr lang="en-US" sz="1800" dirty="0">
                <a:solidFill>
                  <a:schemeClr val="bg1"/>
                </a:solidFill>
              </a:rPr>
              <a:t>Delayed mortality — the physical damage and stress that result from passing 8 dams and reservoirs— wipes out an estimated 50% of remaining smolts below Bonneville Dam.</a:t>
            </a:r>
          </a:p>
        </p:txBody>
      </p:sp>
      <p:pic>
        <p:nvPicPr>
          <p:cNvPr id="2" name="Picture 1" descr="Slide 8, Chart Version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1" y="-863600"/>
            <a:ext cx="8191501" cy="6467186"/>
          </a:xfrm>
          <a:prstGeom prst="rect">
            <a:avLst/>
          </a:prstGeom>
        </p:spPr>
      </p:pic>
    </p:spTree>
    <p:extLst>
      <p:ext uri="{BB962C8B-B14F-4D97-AF65-F5344CB8AC3E}">
        <p14:creationId xmlns:p14="http://schemas.microsoft.com/office/powerpoint/2010/main" val="4041576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D769D0-4B91-4A99-A220-C62CBCA01CC6}"/>
              </a:ext>
            </a:extLst>
          </p:cNvPr>
          <p:cNvSpPr/>
          <p:nvPr/>
        </p:nvSpPr>
        <p:spPr>
          <a:xfrm>
            <a:off x="321733" y="4571638"/>
            <a:ext cx="7058306" cy="1964628"/>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91CAF-C7A5-4392-9918-17CBFBA051BD}"/>
              </a:ext>
            </a:extLst>
          </p:cNvPr>
          <p:cNvSpPr>
            <a:spLocks noGrp="1"/>
          </p:cNvSpPr>
          <p:nvPr>
            <p:ph type="title"/>
          </p:nvPr>
        </p:nvSpPr>
        <p:spPr>
          <a:xfrm>
            <a:off x="346243" y="4865191"/>
            <a:ext cx="6694427" cy="1625210"/>
          </a:xfrm>
        </p:spPr>
        <p:txBody>
          <a:bodyPr>
            <a:noAutofit/>
          </a:bodyPr>
          <a:lstStyle/>
          <a:p>
            <a:pPr algn="ctr"/>
            <a:r>
              <a:rPr lang="en-US" sz="2800" b="1" dirty="0">
                <a:solidFill>
                  <a:schemeClr val="bg1"/>
                </a:solidFill>
              </a:rPr>
              <a:t>Climate change poses a new challenge for salmon and steelhead, which need water temperatures at or below 68 degrees F. </a:t>
            </a:r>
          </a:p>
        </p:txBody>
      </p:sp>
      <p:sp>
        <p:nvSpPr>
          <p:cNvPr id="12" name="Rectangle 11">
            <a:extLst>
              <a:ext uri="{FF2B5EF4-FFF2-40B4-BE49-F238E27FC236}">
                <a16:creationId xmlns:a16="http://schemas.microsoft.com/office/drawing/2014/main" id="{6973AAB0-FFF4-4393-B175-36C1C14029E2}"/>
              </a:ext>
            </a:extLst>
          </p:cNvPr>
          <p:cNvSpPr/>
          <p:nvPr/>
        </p:nvSpPr>
        <p:spPr>
          <a:xfrm>
            <a:off x="7534655" y="321732"/>
            <a:ext cx="4329799" cy="6214534"/>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AF28DB-AD31-468E-8BA3-E1D327B15472}"/>
              </a:ext>
            </a:extLst>
          </p:cNvPr>
          <p:cNvSpPr>
            <a:spLocks noGrp="1"/>
          </p:cNvSpPr>
          <p:nvPr>
            <p:ph idx="1"/>
          </p:nvPr>
        </p:nvSpPr>
        <p:spPr>
          <a:xfrm>
            <a:off x="7737662" y="1055914"/>
            <a:ext cx="3929597" cy="4321629"/>
          </a:xfrm>
        </p:spPr>
        <p:txBody>
          <a:bodyPr anchor="ctr">
            <a:noAutofit/>
          </a:bodyPr>
          <a:lstStyle/>
          <a:p>
            <a:r>
              <a:rPr lang="en-US" sz="2400" dirty="0">
                <a:solidFill>
                  <a:schemeClr val="bg1"/>
                </a:solidFill>
              </a:rPr>
              <a:t>Temperatures of 69-70°F increase stress on adult fish and make them susceptible to disease.  </a:t>
            </a:r>
          </a:p>
          <a:p>
            <a:r>
              <a:rPr lang="en-US" sz="2400" dirty="0">
                <a:solidFill>
                  <a:schemeClr val="bg1"/>
                </a:solidFill>
              </a:rPr>
              <a:t>At 70-72°F, migration can slow or stop. </a:t>
            </a:r>
          </a:p>
          <a:p>
            <a:r>
              <a:rPr lang="en-US" sz="2400" dirty="0">
                <a:solidFill>
                  <a:schemeClr val="bg1"/>
                </a:solidFill>
              </a:rPr>
              <a:t>Temperatures of 72-74°F can be lethal.</a:t>
            </a:r>
          </a:p>
          <a:p>
            <a:r>
              <a:rPr lang="en-US" sz="2400" dirty="0">
                <a:solidFill>
                  <a:schemeClr val="bg1"/>
                </a:solidFill>
              </a:rPr>
              <a:t>In 2015, temperatures in the Snake and Columbia Rivers exceeded 72°F for a total of 18 days, and more than 250,000 adult salmon died.</a:t>
            </a:r>
          </a:p>
        </p:txBody>
      </p:sp>
      <p:pic>
        <p:nvPicPr>
          <p:cNvPr id="7" name="Picture 6" descr="Macintosh HD:Users:linwoodlaughy:Desktop:new perspectives slides 2:IHRdays_above_68.png">
            <a:extLst>
              <a:ext uri="{FF2B5EF4-FFF2-40B4-BE49-F238E27FC236}">
                <a16:creationId xmlns:a16="http://schemas.microsoft.com/office/drawing/2014/main" id="{1AB95780-B24D-49C7-A147-3C92A6D8C9BC}"/>
              </a:ext>
            </a:extLst>
          </p:cNvPr>
          <p:cNvPicPr/>
          <p:nvPr/>
        </p:nvPicPr>
        <p:blipFill rotWithShape="1">
          <a:blip r:embed="rId3">
            <a:extLst>
              <a:ext uri="{28A0092B-C50C-407E-A947-70E740481C1C}">
                <a14:useLocalDpi xmlns:a14="http://schemas.microsoft.com/office/drawing/2010/main" val="0"/>
              </a:ext>
            </a:extLst>
          </a:blip>
          <a:srcRect l="29283" t="757" r="30051" b="85535"/>
          <a:stretch/>
        </p:blipFill>
        <p:spPr bwMode="auto">
          <a:xfrm>
            <a:off x="321733" y="215392"/>
            <a:ext cx="6647024" cy="1509913"/>
          </a:xfrm>
          <a:prstGeom prst="rect">
            <a:avLst/>
          </a:prstGeom>
          <a:noFill/>
          <a:ln>
            <a:noFill/>
          </a:ln>
        </p:spPr>
      </p:pic>
      <p:pic>
        <p:nvPicPr>
          <p:cNvPr id="15" name="Picture 14" descr="Macintosh HD:Users:linwoodlaughy:Desktop:new perspectives slides 2:IHRdays_above_68.png">
            <a:extLst>
              <a:ext uri="{FF2B5EF4-FFF2-40B4-BE49-F238E27FC236}">
                <a16:creationId xmlns:a16="http://schemas.microsoft.com/office/drawing/2014/main" id="{2A77B578-4C89-453D-9173-3B931090B7A2}"/>
              </a:ext>
            </a:extLst>
          </p:cNvPr>
          <p:cNvPicPr/>
          <p:nvPr/>
        </p:nvPicPr>
        <p:blipFill rotWithShape="1">
          <a:blip r:embed="rId3">
            <a:extLst>
              <a:ext uri="{28A0092B-C50C-407E-A947-70E740481C1C}">
                <a14:useLocalDpi xmlns:a14="http://schemas.microsoft.com/office/drawing/2010/main" val="0"/>
              </a:ext>
            </a:extLst>
          </a:blip>
          <a:srcRect t="13493" r="8338"/>
          <a:stretch/>
        </p:blipFill>
        <p:spPr bwMode="auto">
          <a:xfrm>
            <a:off x="232113" y="866214"/>
            <a:ext cx="7302542" cy="3875314"/>
          </a:xfrm>
          <a:prstGeom prst="rect">
            <a:avLst/>
          </a:prstGeom>
          <a:noFill/>
          <a:ln>
            <a:noFill/>
          </a:ln>
        </p:spPr>
      </p:pic>
      <p:pic>
        <p:nvPicPr>
          <p:cNvPr id="16" name="Picture 15" descr="Macintosh HD:Users:linwoodlaughy:Desktop:new perspectives slides 2:IHRdays_above_68.png">
            <a:extLst>
              <a:ext uri="{FF2B5EF4-FFF2-40B4-BE49-F238E27FC236}">
                <a16:creationId xmlns:a16="http://schemas.microsoft.com/office/drawing/2014/main" id="{B8DB4ABB-3BE5-4E9E-823D-2C2FD40FC2F2}"/>
              </a:ext>
            </a:extLst>
          </p:cNvPr>
          <p:cNvPicPr/>
          <p:nvPr/>
        </p:nvPicPr>
        <p:blipFill rotWithShape="1">
          <a:blip r:embed="rId3">
            <a:extLst>
              <a:ext uri="{28A0092B-C50C-407E-A947-70E740481C1C}">
                <a14:useLocalDpi xmlns:a14="http://schemas.microsoft.com/office/drawing/2010/main" val="0"/>
              </a:ext>
            </a:extLst>
          </a:blip>
          <a:srcRect l="44544" t="8740" r="45255" b="86663"/>
          <a:stretch/>
        </p:blipFill>
        <p:spPr bwMode="auto">
          <a:xfrm>
            <a:off x="2859740" y="717175"/>
            <a:ext cx="1667435" cy="506346"/>
          </a:xfrm>
          <a:prstGeom prst="rect">
            <a:avLst/>
          </a:prstGeom>
          <a:noFill/>
          <a:ln>
            <a:noFill/>
          </a:ln>
        </p:spPr>
      </p:pic>
      <p:pic>
        <p:nvPicPr>
          <p:cNvPr id="17" name="Picture 16" descr="Macintosh HD:Users:linwoodlaughy:Desktop:new perspectives slides 2:IHRdays_above_68.png">
            <a:extLst>
              <a:ext uri="{FF2B5EF4-FFF2-40B4-BE49-F238E27FC236}">
                <a16:creationId xmlns:a16="http://schemas.microsoft.com/office/drawing/2014/main" id="{C47991BD-5DA9-455A-958F-603C8A7F2629}"/>
              </a:ext>
            </a:extLst>
          </p:cNvPr>
          <p:cNvPicPr/>
          <p:nvPr/>
        </p:nvPicPr>
        <p:blipFill rotWithShape="1">
          <a:blip r:embed="rId3">
            <a:extLst>
              <a:ext uri="{28A0092B-C50C-407E-A947-70E740481C1C}">
                <a14:useLocalDpi xmlns:a14="http://schemas.microsoft.com/office/drawing/2010/main" val="0"/>
              </a:ext>
            </a:extLst>
          </a:blip>
          <a:srcRect l="90884" t="39061" r="-1673" b="40207"/>
          <a:stretch/>
        </p:blipFill>
        <p:spPr bwMode="auto">
          <a:xfrm>
            <a:off x="6024284" y="322728"/>
            <a:ext cx="1482175" cy="1243687"/>
          </a:xfrm>
          <a:prstGeom prst="rect">
            <a:avLst/>
          </a:prstGeom>
          <a:noFill/>
          <a:ln>
            <a:noFill/>
          </a:ln>
        </p:spPr>
      </p:pic>
    </p:spTree>
    <p:extLst>
      <p:ext uri="{BB962C8B-B14F-4D97-AF65-F5344CB8AC3E}">
        <p14:creationId xmlns:p14="http://schemas.microsoft.com/office/powerpoint/2010/main" val="1793191824"/>
      </p:ext>
    </p:extLst>
  </p:cSld>
  <p:clrMapOvr>
    <a:masterClrMapping/>
  </p:clrMapOvr>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18227</TotalTime>
  <Words>1196</Words>
  <Application>Microsoft Macintosh PowerPoint</Application>
  <PresentationFormat>Widescreen</PresentationFormat>
  <Paragraphs>90</Paragraphs>
  <Slides>13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New Perspectives </vt:lpstr>
      <vt:lpstr>50+ Years of Contention</vt:lpstr>
      <vt:lpstr>The looming extinction of  Southern Resident Killer Whales  and collapsing Snake River salmon  and steelhead runs have recently brought this simmering issue to a boil. </vt:lpstr>
      <vt:lpstr>Three major elements define the debate:</vt:lpstr>
      <vt:lpstr>PowerPoint Presentation</vt:lpstr>
      <vt:lpstr>PowerPoint Presentation</vt:lpstr>
      <vt:lpstr>PowerPoint Presentation</vt:lpstr>
      <vt:lpstr>PowerPoint Presentation</vt:lpstr>
      <vt:lpstr>Climate change poses a new challenge for salmon and steelhead, which need water temperatures at or below 68 degrees F. </vt:lpstr>
      <vt:lpstr>The Environmental Protection Agency has estimated water temperatures in the Columbia and Snake Rivers with and without dams. </vt:lpstr>
      <vt:lpstr>Over the past 20 years, taxpayers and electricity rate payers have incurred costs of $16.8 Billion implementing a fish and wildlife program declared inadequate  and illegal by three U.S. District judges. </vt:lpstr>
      <vt:lpstr>In 2017 the Fish Passage Center reported removal of the four dams on the lower Snake River and increased spill to the 125% gas cap at four dams in the lower Columbia could lead to a four-fold increase in Snake River salmon and steelhead SARs.</vt:lpstr>
      <vt:lpstr>Returning the lower Snake River to a more normal flow will yield positive economic, cultural and environmental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Perspectives</dc:title>
  <dc:creator>Amy Eberling</dc:creator>
  <cp:lastModifiedBy>Communications Director</cp:lastModifiedBy>
  <cp:revision>130</cp:revision>
  <dcterms:created xsi:type="dcterms:W3CDTF">2019-01-27T18:12:53Z</dcterms:created>
  <dcterms:modified xsi:type="dcterms:W3CDTF">2020-06-08T17:31:46Z</dcterms:modified>
</cp:coreProperties>
</file>