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30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1" r:id="rId17"/>
    <p:sldId id="272" r:id="rId18"/>
    <p:sldId id="27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06" r:id="rId27"/>
    <p:sldId id="280" r:id="rId28"/>
    <p:sldId id="281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30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lley Silbert" initials="SS" lastIdx="21" clrIdx="0">
    <p:extLst>
      <p:ext uri="{19B8F6BF-5375-455C-9EA6-DF929625EA0E}">
        <p15:presenceInfo xmlns:p15="http://schemas.microsoft.com/office/powerpoint/2012/main" userId="Shelley Silbert" providerId="None"/>
      </p:ext>
    </p:extLst>
  </p:cmAuthor>
  <p:cmAuthor id="2" name="Rachel Green" initials="RG" lastIdx="16" clrIdx="1">
    <p:extLst>
      <p:ext uri="{19B8F6BF-5375-455C-9EA6-DF929625EA0E}">
        <p15:presenceInfo xmlns:p15="http://schemas.microsoft.com/office/powerpoint/2012/main" userId="Rachel Green" providerId="None"/>
      </p:ext>
    </p:extLst>
  </p:cmAuthor>
  <p:cmAuthor id="3" name="Microsoft Office User" initials="MOU" lastIdx="20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07"/>
    <p:restoredTop sz="94674"/>
  </p:normalViewPr>
  <p:slideViewPr>
    <p:cSldViewPr snapToObjects="1">
      <p:cViewPr varScale="1">
        <p:scale>
          <a:sx n="204" d="100"/>
          <a:sy n="204" d="100"/>
        </p:scale>
        <p:origin x="174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15T17:39:47.949" idx="13">
    <p:pos x="3444" y="2979"/>
    <p:text>will all be made</p:text>
    <p:extLst>
      <p:ext uri="{C676402C-5697-4E1C-873F-D02D1690AC5C}">
        <p15:threadingInfo xmlns:p15="http://schemas.microsoft.com/office/powerpoint/2012/main" timeZoneBias="360"/>
      </p:ext>
    </p:extLst>
  </p:cm>
  <p:cm authorId="3" dt="2020-07-22T13:45:22.236" idx="11">
    <p:pos x="3444" y="3075"/>
    <p:text>Fixed</p:text>
    <p:extLst>
      <p:ext uri="{C676402C-5697-4E1C-873F-D02D1690AC5C}">
        <p15:threadingInfo xmlns:p15="http://schemas.microsoft.com/office/powerpoint/2012/main" timeZoneBias="360">
          <p15:parentCm authorId="1" idx="13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7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7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1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6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9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40E9-1246-024E-9166-4A3DA2F984B4}" type="datetimeFigureOut">
              <a:rPr lang="en-US" smtClean="0"/>
              <a:t>8/28/20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11C23-50C0-544B-BFFD-CBE0B1585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2A1D-BDC8-1B4D-8F67-20CF0B572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RIVERS AND    CLIMATE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1E97F-B0FC-0040-BB24-BCE20A7733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Education &amp; Stewardship Program</a:t>
            </a:r>
          </a:p>
        </p:txBody>
      </p:sp>
    </p:spTree>
    <p:extLst>
      <p:ext uri="{BB962C8B-B14F-4D97-AF65-F5344CB8AC3E}">
        <p14:creationId xmlns:p14="http://schemas.microsoft.com/office/powerpoint/2010/main" val="422908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23;p41">
            <a:extLst>
              <a:ext uri="{FF2B5EF4-FFF2-40B4-BE49-F238E27FC236}">
                <a16:creationId xmlns:a16="http://schemas.microsoft.com/office/drawing/2014/main" id="{5C2ED0AA-172B-4F49-8158-89C05525E7B4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1295400"/>
            <a:ext cx="5029200" cy="4876800"/>
          </a:xfrm>
          <a:prstGeom prst="rect">
            <a:avLst/>
          </a:prstGeom>
          <a:noFill/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8145E-1745-6F41-AE0A-AE9900F8B9C8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Public Lands Use and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29615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52C410-07A1-F24E-8208-AB1589069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2" y="1769691"/>
            <a:ext cx="8441635" cy="331861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12BFD0-70C9-BA4F-8967-556CF6639D3D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Rivers of the Northwest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BC26FC-72D8-B94B-87E5-A310954FCADE}"/>
              </a:ext>
            </a:extLst>
          </p:cNvPr>
          <p:cNvSpPr txBox="1"/>
          <p:nvPr/>
        </p:nvSpPr>
        <p:spPr>
          <a:xfrm>
            <a:off x="6851374" y="5088309"/>
            <a:ext cx="2425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Columbia River (Photo: American Rivers)</a:t>
            </a:r>
          </a:p>
        </p:txBody>
      </p:sp>
    </p:spTree>
    <p:extLst>
      <p:ext uri="{BB962C8B-B14F-4D97-AF65-F5344CB8AC3E}">
        <p14:creationId xmlns:p14="http://schemas.microsoft.com/office/powerpoint/2010/main" val="2340463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2A1D-BDC8-1B4D-8F67-20CF0B572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74890"/>
            <a:ext cx="9144000" cy="57997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Manages Our Rivers?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4DF779-C4CF-B845-BDF1-5E23C1029321}"/>
              </a:ext>
            </a:extLst>
          </p:cNvPr>
          <p:cNvSpPr txBox="1"/>
          <p:nvPr/>
        </p:nvSpPr>
        <p:spPr>
          <a:xfrm>
            <a:off x="523462" y="1720840"/>
            <a:ext cx="5161721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is a public resource managed for multiple uses to benefit all people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Fish and Wildlife Service, U.S. Army Corp of Engineers, and U.S. Bureau of Reclamation all play major roles in river management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Wild and Scenic Rivers managed by federal land-management agencies (USFS, BLM, USFWS, NPS)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22DA6-57D9-CC41-9A37-4863F8AC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557" y="1524042"/>
            <a:ext cx="2839981" cy="3790122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01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9F831F-21B4-1440-ADDB-6D7CF06D5CE0}"/>
              </a:ext>
            </a:extLst>
          </p:cNvPr>
          <p:cNvSpPr txBox="1">
            <a:spLocks/>
          </p:cNvSpPr>
          <p:nvPr/>
        </p:nvSpPr>
        <p:spPr>
          <a:xfrm>
            <a:off x="685800" y="587340"/>
            <a:ext cx="7772400" cy="4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Watershed?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A3837-0EB9-5244-A656-519408B66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349" y="1142188"/>
            <a:ext cx="6867302" cy="4573623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03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F50883-6AB9-F44A-B909-66DEB0B89DBD}"/>
              </a:ext>
            </a:extLst>
          </p:cNvPr>
          <p:cNvSpPr/>
          <p:nvPr/>
        </p:nvSpPr>
        <p:spPr>
          <a:xfrm>
            <a:off x="0" y="1138136"/>
            <a:ext cx="9144000" cy="435799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D168BD-4F39-2746-A9F9-01B75C8BEBFD}"/>
              </a:ext>
            </a:extLst>
          </p:cNvPr>
          <p:cNvSpPr txBox="1"/>
          <p:nvPr/>
        </p:nvSpPr>
        <p:spPr>
          <a:xfrm>
            <a:off x="5393586" y="2532302"/>
            <a:ext cx="3363686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SzPct val="125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Watersheds drain land areas into a central location, such as a river, lake, or the ocean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4F298-959C-F84C-B1C0-2303E32D8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6" y="1245093"/>
            <a:ext cx="4389153" cy="4123567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0D078E-1E85-2943-BCC9-386955927F57}"/>
              </a:ext>
            </a:extLst>
          </p:cNvPr>
          <p:cNvSpPr txBox="1"/>
          <p:nvPr/>
        </p:nvSpPr>
        <p:spPr>
          <a:xfrm>
            <a:off x="4690710" y="5475617"/>
            <a:ext cx="9338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Graphic: USFS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B480B5-8596-554E-899C-C28A3E8F2301}"/>
              </a:ext>
            </a:extLst>
          </p:cNvPr>
          <p:cNvSpPr txBox="1">
            <a:spLocks/>
          </p:cNvSpPr>
          <p:nvPr/>
        </p:nvSpPr>
        <p:spPr>
          <a:xfrm>
            <a:off x="685800" y="587340"/>
            <a:ext cx="7772400" cy="4778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 of a Watershed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57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327C5D-B7B9-094A-B148-DC23E1041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Ecological Address?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C774D-E68E-3944-8261-C7131C70312E}"/>
              </a:ext>
            </a:extLst>
          </p:cNvPr>
          <p:cNvSpPr txBox="1"/>
          <p:nvPr/>
        </p:nvSpPr>
        <p:spPr>
          <a:xfrm>
            <a:off x="685800" y="2459504"/>
            <a:ext cx="3578087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watershed do you live in?</a:t>
            </a:r>
          </a:p>
          <a:p>
            <a: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water come from?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617CB-FFB6-7649-834E-3F8EC390D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053" y="1180077"/>
            <a:ext cx="3962400" cy="5090583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085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3AE1C82-1782-0540-9D37-64FC3757D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Watersheds of the Northwest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80243-560A-444E-B325-E54B5E1EF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7" t="13971" r="3760"/>
          <a:stretch/>
        </p:blipFill>
        <p:spPr>
          <a:xfrm>
            <a:off x="1500808" y="1274725"/>
            <a:ext cx="6167387" cy="434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243BF-C9C0-1A47-8097-8346FF028DDB}"/>
              </a:ext>
            </a:extLst>
          </p:cNvPr>
          <p:cNvSpPr txBox="1"/>
          <p:nvPr/>
        </p:nvSpPr>
        <p:spPr>
          <a:xfrm>
            <a:off x="6104102" y="5475234"/>
            <a:ext cx="1539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Map: Portland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11430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8A0C6A-E253-E645-A137-762423474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Columbia River Basin: A Cultural Landscape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36F04-026B-334C-8E17-6AD00AC8D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86" y="1278139"/>
            <a:ext cx="5788152" cy="4341115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357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D8BC50-C6E5-FB4F-95A6-D60DB47DD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Riparian Corridors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E406D-F6F3-2746-B24A-E7E9F78858DE}"/>
              </a:ext>
            </a:extLst>
          </p:cNvPr>
          <p:cNvSpPr txBox="1"/>
          <p:nvPr/>
        </p:nvSpPr>
        <p:spPr>
          <a:xfrm>
            <a:off x="5122219" y="2413337"/>
            <a:ext cx="3558208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but vital ecosystem tying the river to the land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Lush vegetation adapted to and dependent on waterways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3E81C-FB0E-AB49-B67A-D059B6E49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73" y="1732270"/>
            <a:ext cx="4398594" cy="3393459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0189A-C379-784D-8D98-436BF13FD2F7}"/>
              </a:ext>
            </a:extLst>
          </p:cNvPr>
          <p:cNvSpPr txBox="1"/>
          <p:nvPr/>
        </p:nvSpPr>
        <p:spPr>
          <a:xfrm>
            <a:off x="4191000" y="5125729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NOAA</a:t>
            </a:r>
          </a:p>
        </p:txBody>
      </p:sp>
    </p:spTree>
    <p:extLst>
      <p:ext uri="{BB962C8B-B14F-4D97-AF65-F5344CB8AC3E}">
        <p14:creationId xmlns:p14="http://schemas.microsoft.com/office/powerpoint/2010/main" val="26702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6D6638D-DCCD-FC4E-836A-3438FB6B0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Climate Change Impacts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342489-6271-9045-9062-708BB43CA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37" y="1169782"/>
            <a:ext cx="3391265" cy="225180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567336-7950-FD48-A921-2527207ED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636" y="3602935"/>
            <a:ext cx="3391265" cy="2693673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53A762-1B27-654A-918A-F8B9D9C86E47}"/>
              </a:ext>
            </a:extLst>
          </p:cNvPr>
          <p:cNvSpPr/>
          <p:nvPr/>
        </p:nvSpPr>
        <p:spPr>
          <a:xfrm>
            <a:off x="7893892" y="3429000"/>
            <a:ext cx="63350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USFS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CBFE4D-649D-0C42-9D97-6B884523E086}"/>
              </a:ext>
            </a:extLst>
          </p:cNvPr>
          <p:cNvSpPr/>
          <p:nvPr/>
        </p:nvSpPr>
        <p:spPr>
          <a:xfrm>
            <a:off x="7388946" y="6429940"/>
            <a:ext cx="113845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Wikipedia Commons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79195-ACBD-1747-BF21-F25E7CBC8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60" y="1166192"/>
            <a:ext cx="3134139" cy="470120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E8740F-1D1E-7048-AD78-DC5F9E9EEF3D}"/>
              </a:ext>
            </a:extLst>
          </p:cNvPr>
          <p:cNvSpPr txBox="1"/>
          <p:nvPr/>
        </p:nvSpPr>
        <p:spPr>
          <a:xfrm>
            <a:off x="2895600" y="5883965"/>
            <a:ext cx="1219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Forterra/George White</a:t>
            </a:r>
          </a:p>
        </p:txBody>
      </p:sp>
    </p:spTree>
    <p:extLst>
      <p:ext uri="{BB962C8B-B14F-4D97-AF65-F5344CB8AC3E}">
        <p14:creationId xmlns:p14="http://schemas.microsoft.com/office/powerpoint/2010/main" val="236162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EE5C31-7121-254B-AF49-D4C0D50C9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08" y="1066800"/>
            <a:ext cx="5321382" cy="2733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255BFD-DA2D-F345-A3C4-BD31C85C6B3D}"/>
              </a:ext>
            </a:extLst>
          </p:cNvPr>
          <p:cNvSpPr txBox="1"/>
          <p:nvPr/>
        </p:nvSpPr>
        <p:spPr>
          <a:xfrm>
            <a:off x="481519" y="4343400"/>
            <a:ext cx="8180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Old Broads for Wilderness is a national grassroots organization, led by women, that engages and inspires activism to preserve and protect wilderness and wild lands.</a:t>
            </a:r>
          </a:p>
        </p:txBody>
      </p:sp>
    </p:spTree>
    <p:extLst>
      <p:ext uri="{BB962C8B-B14F-4D97-AF65-F5344CB8AC3E}">
        <p14:creationId xmlns:p14="http://schemas.microsoft.com/office/powerpoint/2010/main" val="519905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FA9DAC-A11E-D248-8CA1-94EFC3110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Snowpack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6784A-D0EF-7F48-BFD7-23B19647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8" y="1195636"/>
            <a:ext cx="6903043" cy="2732454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8F79A-A246-7045-882A-C96EBD8BE06B}"/>
              </a:ext>
            </a:extLst>
          </p:cNvPr>
          <p:cNvSpPr txBox="1"/>
          <p:nvPr/>
        </p:nvSpPr>
        <p:spPr>
          <a:xfrm>
            <a:off x="685800" y="4058549"/>
            <a:ext cx="7696200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as “savings account,” provides water during dry summers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of streams in Columbia River Basin come from snowpack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Warmer, wetter winters mean snow shifting to rain</a:t>
            </a:r>
          </a:p>
        </p:txBody>
      </p:sp>
    </p:spTree>
    <p:extLst>
      <p:ext uri="{BB962C8B-B14F-4D97-AF65-F5344CB8AC3E}">
        <p14:creationId xmlns:p14="http://schemas.microsoft.com/office/powerpoint/2010/main" val="933964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61A37D-EFE5-AF4E-958D-5F63E55FD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Streamflow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DBA4A-8DED-814F-A8CC-8F418146D366}"/>
              </a:ext>
            </a:extLst>
          </p:cNvPr>
          <p:cNvSpPr txBox="1"/>
          <p:nvPr/>
        </p:nvSpPr>
        <p:spPr>
          <a:xfrm>
            <a:off x="1104900" y="4495800"/>
            <a:ext cx="6934200" cy="1292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snowpack leads to lower summer stream flows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streamflow decreases, water temperature rises</a:t>
            </a:r>
          </a:p>
          <a:p>
            <a:pPr>
              <a:buClr>
                <a:schemeClr val="bg1"/>
              </a:buClr>
              <a:buSzPct val="125000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DBC86-B6BF-1E46-8CFD-9298F7306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0"/>
            <a:ext cx="4267200" cy="283768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41614-BBA3-E04A-A35F-0D0BA467DC59}"/>
              </a:ext>
            </a:extLst>
          </p:cNvPr>
          <p:cNvSpPr txBox="1"/>
          <p:nvPr/>
        </p:nvSpPr>
        <p:spPr>
          <a:xfrm>
            <a:off x="5029200" y="4036568"/>
            <a:ext cx="2057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Oregon Dept.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1213500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AECC95-302E-B54F-8A82-E9D592A04AD4}"/>
              </a:ext>
            </a:extLst>
          </p:cNvPr>
          <p:cNvSpPr/>
          <p:nvPr/>
        </p:nvSpPr>
        <p:spPr>
          <a:xfrm>
            <a:off x="0" y="1371600"/>
            <a:ext cx="9144000" cy="41148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43190C-8AE8-2744-B284-F3A0580B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and Iconic Species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823CD-A069-4543-9A1B-B3B725E2E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86" y="1614236"/>
            <a:ext cx="5836427" cy="362952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544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6EF4E3-11A2-8D4C-9100-AFBE5ABAD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Impacts: Water &amp; Salmon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52E4F5-AD7F-9C45-8B98-F23D0E992E8E}"/>
              </a:ext>
            </a:extLst>
          </p:cNvPr>
          <p:cNvSpPr txBox="1"/>
          <p:nvPr/>
        </p:nvSpPr>
        <p:spPr>
          <a:xfrm>
            <a:off x="304800" y="2413337"/>
            <a:ext cx="4377287" cy="2031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9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 years ago, the Columbia River was too warm for salmon for only a week or two during peak of summer</a:t>
            </a:r>
          </a:p>
          <a:p>
            <a:pPr>
              <a:buClr>
                <a:schemeClr val="bg1">
                  <a:lumMod val="95000"/>
                </a:schemeClr>
              </a:buClr>
              <a:buSzPct val="125000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>
                  <a:lumMod val="9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Today, the Columbia River is too warm for salmon for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months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mid-July through mid-September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AC60B-78D8-FA40-A16A-94CC8AB9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3137738" cy="3461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F53B8-D6EC-794F-8B6E-B6A7447DC056}"/>
              </a:ext>
            </a:extLst>
          </p:cNvPr>
          <p:cNvSpPr txBox="1"/>
          <p:nvPr/>
        </p:nvSpPr>
        <p:spPr>
          <a:xfrm>
            <a:off x="5024873" y="4793332"/>
            <a:ext cx="3442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water temperatures could eliminate 1/3 of current cold water fish habitat in the Pacific Northwest by 2100.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71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1CA108-B097-CC4A-BDE1-89904BDD1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Uneven Climate Change Impacts Salmon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9DD17-29DC-1242-967C-03EB472E432A}"/>
              </a:ext>
            </a:extLst>
          </p:cNvPr>
          <p:cNvSpPr txBox="1"/>
          <p:nvPr/>
        </p:nvSpPr>
        <p:spPr>
          <a:xfrm>
            <a:off x="5943600" y="1997839"/>
            <a:ext cx="2632673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areas will be harder hit than others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2080, 98% of the Chehalis Basin in SW Washington will be too warm for salmon or steelhead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5FBC1-D1F0-4540-835E-3B80762D0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488" y="1219200"/>
            <a:ext cx="4639826" cy="4639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DF214-69F8-724F-BD31-C9809628841E}"/>
              </a:ext>
            </a:extLst>
          </p:cNvPr>
          <p:cNvSpPr txBox="1"/>
          <p:nvPr/>
        </p:nvSpPr>
        <p:spPr>
          <a:xfrm>
            <a:off x="4817557" y="586405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Source: NOAA</a:t>
            </a:r>
          </a:p>
        </p:txBody>
      </p:sp>
    </p:spTree>
    <p:extLst>
      <p:ext uri="{BB962C8B-B14F-4D97-AF65-F5344CB8AC3E}">
        <p14:creationId xmlns:p14="http://schemas.microsoft.com/office/powerpoint/2010/main" val="778937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6A216C-D00B-9C40-A406-54467FECB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Impacts: Frontline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B5459-3A2B-5A4A-A872-08CBD5E14CD7}"/>
              </a:ext>
            </a:extLst>
          </p:cNvPr>
          <p:cNvSpPr txBox="1"/>
          <p:nvPr/>
        </p:nvSpPr>
        <p:spPr>
          <a:xfrm>
            <a:off x="685801" y="2136338"/>
            <a:ext cx="3497854" cy="2585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adults 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income communities 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 communities 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of color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E2181-C9CC-8B4E-AF49-9575437B7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346" y="1295400"/>
            <a:ext cx="3497854" cy="464820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83FFDC-7A0D-4B48-A0E6-A1861FB7D859}"/>
              </a:ext>
            </a:extLst>
          </p:cNvPr>
          <p:cNvSpPr txBox="1"/>
          <p:nvPr/>
        </p:nvSpPr>
        <p:spPr>
          <a:xfrm>
            <a:off x="6096000" y="5965078"/>
            <a:ext cx="3200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Columbia River Inter-Tribal Fishing Commission</a:t>
            </a:r>
          </a:p>
        </p:txBody>
      </p:sp>
    </p:spTree>
    <p:extLst>
      <p:ext uri="{BB962C8B-B14F-4D97-AF65-F5344CB8AC3E}">
        <p14:creationId xmlns:p14="http://schemas.microsoft.com/office/powerpoint/2010/main" val="2764741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1AD17A-41CF-414E-A6B7-C7004A5686A1}"/>
              </a:ext>
            </a:extLst>
          </p:cNvPr>
          <p:cNvSpPr/>
          <p:nvPr/>
        </p:nvSpPr>
        <p:spPr>
          <a:xfrm>
            <a:off x="0" y="1638299"/>
            <a:ext cx="9144000" cy="3581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216C-D00B-9C40-A406-54467FECB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Climate Defense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29661-6BFC-DA41-8144-B348B0FF2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972971"/>
            <a:ext cx="8610600" cy="2912057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7A5097-93B8-9742-996C-B7D485168F59}"/>
              </a:ext>
            </a:extLst>
          </p:cNvPr>
          <p:cNvSpPr txBox="1"/>
          <p:nvPr/>
        </p:nvSpPr>
        <p:spPr>
          <a:xfrm>
            <a:off x="7454900" y="4864708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City of Bellingham, WA</a:t>
            </a:r>
          </a:p>
        </p:txBody>
      </p:sp>
    </p:spTree>
    <p:extLst>
      <p:ext uri="{BB962C8B-B14F-4D97-AF65-F5344CB8AC3E}">
        <p14:creationId xmlns:p14="http://schemas.microsoft.com/office/powerpoint/2010/main" val="224738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2A4C4A-E62E-054E-9D8E-BC5C39150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Climate Defense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DE7CE-79BF-E943-9C1E-8A2ADD447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09562"/>
            <a:ext cx="4678234" cy="4038875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7A34F6-508C-EE4D-B4AE-96FC94769D64}"/>
              </a:ext>
            </a:extLst>
          </p:cNvPr>
          <p:cNvSpPr txBox="1"/>
          <p:nvPr/>
        </p:nvSpPr>
        <p:spPr>
          <a:xfrm>
            <a:off x="4252968" y="5448435"/>
            <a:ext cx="10182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RGSgeogy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D90B0-667F-9840-B747-AEB53A3B48EE}"/>
              </a:ext>
            </a:extLst>
          </p:cNvPr>
          <p:cNvSpPr txBox="1"/>
          <p:nvPr/>
        </p:nvSpPr>
        <p:spPr>
          <a:xfrm>
            <a:off x="5334000" y="1219200"/>
            <a:ext cx="3394954" cy="4524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pulled out of atmosphere by trees during photosynthesis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half of a tree’s total mass is carbon extracted from atmosphere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 tree dies, carbon is locked away and buried deep underground 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forests in the Pacific Northwest absorb more carbon per acre than the Amazon rainforest</a:t>
            </a:r>
          </a:p>
        </p:txBody>
      </p:sp>
    </p:spTree>
    <p:extLst>
      <p:ext uri="{BB962C8B-B14F-4D97-AF65-F5344CB8AC3E}">
        <p14:creationId xmlns:p14="http://schemas.microsoft.com/office/powerpoint/2010/main" val="4139839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8AB7DF-C0C4-6C43-AB23-6F55178AB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Intact Ecosystems &amp; Climate Resilience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F97D6-32AE-4E4B-B12C-144B107BDDD7}"/>
              </a:ext>
            </a:extLst>
          </p:cNvPr>
          <p:cNvSpPr txBox="1"/>
          <p:nvPr/>
        </p:nvSpPr>
        <p:spPr>
          <a:xfrm>
            <a:off x="689113" y="4249108"/>
            <a:ext cx="7502387" cy="12372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Riparian areas absorb moisture like a sponge, preventing flooding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rain to recharge groundwater aquifers, keeping streams flowing during dry season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71431-C46D-394F-BC8D-8D43E039A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71600"/>
            <a:ext cx="7239000" cy="2669969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9FB46-8CD8-5F44-8F38-59B8D0836889}"/>
              </a:ext>
            </a:extLst>
          </p:cNvPr>
          <p:cNvSpPr txBox="1"/>
          <p:nvPr/>
        </p:nvSpPr>
        <p:spPr>
          <a:xfrm>
            <a:off x="5714581" y="4036977"/>
            <a:ext cx="2628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Washington Department of 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4159806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02C8FD-F435-5B43-9573-B1B60292DB69}"/>
              </a:ext>
            </a:extLst>
          </p:cNvPr>
          <p:cNvSpPr/>
          <p:nvPr/>
        </p:nvSpPr>
        <p:spPr>
          <a:xfrm>
            <a:off x="0" y="1524000"/>
            <a:ext cx="9144000" cy="365376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C5EB36-6A9C-E24E-81E8-DCD41C60C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87340"/>
            <a:ext cx="77724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Nature’s Water Treatment Plants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6294E-CC1E-8245-BCDE-6989A601DC76}"/>
              </a:ext>
            </a:extLst>
          </p:cNvPr>
          <p:cNvSpPr txBox="1"/>
          <p:nvPr/>
        </p:nvSpPr>
        <p:spPr>
          <a:xfrm>
            <a:off x="278112" y="1828800"/>
            <a:ext cx="3458184" cy="2585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Intact ecosystems trap sediment, prevent erosion, and keep water cool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microbes break down chemical pollutants</a:t>
            </a:r>
          </a:p>
          <a:p>
            <a:pPr>
              <a:buClr>
                <a:schemeClr val="bg1"/>
              </a:buClr>
              <a:buSzPct val="125000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 filter massive amounts of nitrate runoff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DCFAC6-B2A5-F84C-87E2-07CDBFFF9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07" y="1680240"/>
            <a:ext cx="4443793" cy="3302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3051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41EA91-1EE0-314C-8ACA-AF7D295E5EC9}"/>
              </a:ext>
            </a:extLst>
          </p:cNvPr>
          <p:cNvSpPr/>
          <p:nvPr/>
        </p:nvSpPr>
        <p:spPr>
          <a:xfrm>
            <a:off x="-20934" y="1828800"/>
            <a:ext cx="9144000" cy="32004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C304D-FFD1-B444-ACF2-FD0413D39C82}"/>
              </a:ext>
            </a:extLst>
          </p:cNvPr>
          <p:cNvSpPr txBox="1"/>
          <p:nvPr/>
        </p:nvSpPr>
        <p:spPr>
          <a:xfrm>
            <a:off x="762000" y="2305614"/>
            <a:ext cx="2590800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Stewardship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25161-E841-DF47-B58F-39F69232A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479" y="1936304"/>
            <a:ext cx="3980521" cy="2985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44CBD-0C3A-B544-8AA9-58C5B4A4FB77}"/>
              </a:ext>
            </a:extLst>
          </p:cNvPr>
          <p:cNvSpPr txBox="1"/>
          <p:nvPr/>
        </p:nvSpPr>
        <p:spPr>
          <a:xfrm>
            <a:off x="0" y="1157591"/>
            <a:ext cx="907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Old Broads for Wilderness Mission</a:t>
            </a:r>
          </a:p>
        </p:txBody>
      </p:sp>
    </p:spTree>
    <p:extLst>
      <p:ext uri="{BB962C8B-B14F-4D97-AF65-F5344CB8AC3E}">
        <p14:creationId xmlns:p14="http://schemas.microsoft.com/office/powerpoint/2010/main" val="1894364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686F9B-E379-614D-BACE-C80CCA9B6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Wildlife Corridors: Headwaters to Ocean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6DB9A-A8D2-9040-A89B-9ECF52C42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1" y="1068944"/>
            <a:ext cx="3148711" cy="2360056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15C81-E634-9940-8B1C-D94903D35848}"/>
              </a:ext>
            </a:extLst>
          </p:cNvPr>
          <p:cNvSpPr txBox="1"/>
          <p:nvPr/>
        </p:nvSpPr>
        <p:spPr>
          <a:xfrm>
            <a:off x="2624067" y="3429000"/>
            <a:ext cx="19295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Blue Grouse, Photo: </a:t>
            </a:r>
            <a:r>
              <a:rPr lang="en-US" sz="800" dirty="0" err="1">
                <a:solidFill>
                  <a:schemeClr val="bg1"/>
                </a:solidFill>
              </a:rPr>
              <a:t>Llyn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DeDanaan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AE11A7-E3A8-DC4D-B6F9-446D74869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0" y="3720687"/>
            <a:ext cx="3733800" cy="253490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F2D31-4C84-9C47-96C9-7C0686A65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580" y="1069848"/>
            <a:ext cx="3147506" cy="2359152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4C43D0-0649-0F46-82E4-9595E20CED74}"/>
              </a:ext>
            </a:extLst>
          </p:cNvPr>
          <p:cNvSpPr txBox="1"/>
          <p:nvPr/>
        </p:nvSpPr>
        <p:spPr>
          <a:xfrm>
            <a:off x="6934200" y="3396486"/>
            <a:ext cx="213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American Rivers</a:t>
            </a:r>
          </a:p>
        </p:txBody>
      </p:sp>
    </p:spTree>
    <p:extLst>
      <p:ext uri="{BB962C8B-B14F-4D97-AF65-F5344CB8AC3E}">
        <p14:creationId xmlns:p14="http://schemas.microsoft.com/office/powerpoint/2010/main" val="3144583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DF43234-A64B-4945-A777-85C7EA525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Salmon Refugia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95C21-81B1-4F4A-90BF-E46099F94CCF}"/>
              </a:ext>
            </a:extLst>
          </p:cNvPr>
          <p:cNvSpPr/>
          <p:nvPr/>
        </p:nvSpPr>
        <p:spPr>
          <a:xfrm>
            <a:off x="0" y="1143000"/>
            <a:ext cx="9144000" cy="49530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32174-EE5F-A643-9729-EBCA8BF53700}"/>
              </a:ext>
            </a:extLst>
          </p:cNvPr>
          <p:cNvSpPr txBox="1"/>
          <p:nvPr/>
        </p:nvSpPr>
        <p:spPr>
          <a:xfrm>
            <a:off x="685800" y="5668214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SzPct val="125000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Refugia are “strongholds” that provide good shelter from climate impacts.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93E71-EE08-B54D-9E42-6411154FB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233671"/>
            <a:ext cx="5562600" cy="4299889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E09B51-E4B9-304A-8F4A-A84B9EAAFF5E}"/>
              </a:ext>
            </a:extLst>
          </p:cNvPr>
          <p:cNvSpPr txBox="1"/>
          <p:nvPr/>
        </p:nvSpPr>
        <p:spPr>
          <a:xfrm>
            <a:off x="5715000" y="5493165"/>
            <a:ext cx="1752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Graphic: The Nature Conservancy</a:t>
            </a:r>
          </a:p>
        </p:txBody>
      </p:sp>
    </p:spTree>
    <p:extLst>
      <p:ext uri="{BB962C8B-B14F-4D97-AF65-F5344CB8AC3E}">
        <p14:creationId xmlns:p14="http://schemas.microsoft.com/office/powerpoint/2010/main" val="2060093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03F76B-2B50-7F4B-B3A2-61F764FFB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or Engineered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85255-C4CF-E041-BC08-E8A704E8B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88" y="2197283"/>
            <a:ext cx="3506578" cy="2470725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394198-0710-9A41-8D71-5DFE5DA261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072" y="2208433"/>
            <a:ext cx="3129585" cy="2470725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E80A8E-8E3A-CA4B-938D-DAE72D40B7D6}"/>
              </a:ext>
            </a:extLst>
          </p:cNvPr>
          <p:cNvSpPr txBox="1"/>
          <p:nvPr/>
        </p:nvSpPr>
        <p:spPr>
          <a:xfrm>
            <a:off x="4353259" y="3243740"/>
            <a:ext cx="78642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VS.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A1840-4275-0D42-8A83-51E752905E56}"/>
              </a:ext>
            </a:extLst>
          </p:cNvPr>
          <p:cNvSpPr txBox="1"/>
          <p:nvPr/>
        </p:nvSpPr>
        <p:spPr>
          <a:xfrm>
            <a:off x="713678" y="4685289"/>
            <a:ext cx="1211788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Photo: U.S</a:t>
            </a:r>
            <a:r>
              <a:rPr lang="en-US" sz="7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. Forest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B1B28-AF14-D44A-A2E1-A98F1F2B1944}"/>
              </a:ext>
            </a:extLst>
          </p:cNvPr>
          <p:cNvSpPr txBox="1"/>
          <p:nvPr/>
        </p:nvSpPr>
        <p:spPr>
          <a:xfrm>
            <a:off x="6908762" y="4707591"/>
            <a:ext cx="1688828" cy="200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Photo: U.S. Bureau of Reclamation</a:t>
            </a:r>
          </a:p>
        </p:txBody>
      </p:sp>
    </p:spTree>
    <p:extLst>
      <p:ext uri="{BB962C8B-B14F-4D97-AF65-F5344CB8AC3E}">
        <p14:creationId xmlns:p14="http://schemas.microsoft.com/office/powerpoint/2010/main" val="1095600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7B927D-40ED-DB4B-AD24-FCBE43CFE069}"/>
              </a:ext>
            </a:extLst>
          </p:cNvPr>
          <p:cNvSpPr txBox="1"/>
          <p:nvPr/>
        </p:nvSpPr>
        <p:spPr>
          <a:xfrm>
            <a:off x="381000" y="2209800"/>
            <a:ext cx="3922593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Engineered alternatives:</a:t>
            </a:r>
          </a:p>
          <a:p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Costly to build and maintain</a:t>
            </a:r>
          </a:p>
          <a:p>
            <a:pPr marL="342900" indent="-342900">
              <a:buClr>
                <a:schemeClr val="bg1"/>
              </a:buClr>
              <a:buSzPct val="125000"/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Depreciate in value</a:t>
            </a:r>
          </a:p>
          <a:p>
            <a:pPr marL="342900" indent="-342900">
              <a:buClr>
                <a:schemeClr val="bg1"/>
              </a:buClr>
              <a:buSzPct val="125000"/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Become quickly outdated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84A8F-94F9-734F-84A2-F8EA9E6A4CB0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Natural or Engineered?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0BDD1-2527-6D41-AA12-F26FAF7D47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593" y="1979341"/>
            <a:ext cx="4348976" cy="2899317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748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475006-5CDA-CB49-AD07-3E610D875B06}"/>
              </a:ext>
            </a:extLst>
          </p:cNvPr>
          <p:cNvSpPr/>
          <p:nvPr/>
        </p:nvSpPr>
        <p:spPr>
          <a:xfrm>
            <a:off x="0" y="1219200"/>
            <a:ext cx="9144000" cy="386427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9DF267-4A5A-0F4D-9D6E-B0DA6C2AE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40"/>
            <a:ext cx="9144000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Resilience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87B6E-6CDE-C742-9953-9C151A8D0729}"/>
              </a:ext>
            </a:extLst>
          </p:cNvPr>
          <p:cNvSpPr txBox="1"/>
          <p:nvPr/>
        </p:nvSpPr>
        <p:spPr>
          <a:xfrm>
            <a:off x="381000" y="1786411"/>
            <a:ext cx="403860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fragmentation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Invasive species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Logging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Overgrazing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development 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diversion from rivers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 management decisions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60A2F-0688-3F40-AFC4-F9817E5DBF52}"/>
              </a:ext>
            </a:extLst>
          </p:cNvPr>
          <p:cNvSpPr txBox="1"/>
          <p:nvPr/>
        </p:nvSpPr>
        <p:spPr>
          <a:xfrm>
            <a:off x="3581400" y="4688746"/>
            <a:ext cx="559107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…will all be made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severe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climate change.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6FB52-5447-1A49-8EE4-7F444F6A1C08}"/>
              </a:ext>
            </a:extLst>
          </p:cNvPr>
          <p:cNvSpPr txBox="1"/>
          <p:nvPr/>
        </p:nvSpPr>
        <p:spPr>
          <a:xfrm>
            <a:off x="381000" y="1295400"/>
            <a:ext cx="1790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impacts of: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F1BE3-9108-1C47-9462-A98EBF10F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666" y="1786411"/>
            <a:ext cx="3938909" cy="2662925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779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4B828C-497F-964F-9BAC-794BF717D9B7}"/>
              </a:ext>
            </a:extLst>
          </p:cNvPr>
          <p:cNvSpPr/>
          <p:nvPr/>
        </p:nvSpPr>
        <p:spPr>
          <a:xfrm>
            <a:off x="0" y="1410511"/>
            <a:ext cx="9144000" cy="4066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109AE8-90CF-444C-BF71-AA6FD8F5A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Dams in the Northwest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43E86-947D-DD4B-A62D-A3414E0D6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89"/>
          <a:stretch/>
        </p:blipFill>
        <p:spPr>
          <a:xfrm>
            <a:off x="1330973" y="1488332"/>
            <a:ext cx="6697208" cy="4513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4D89DB-2760-8444-9BD3-821F4A31B62E}"/>
              </a:ext>
            </a:extLst>
          </p:cNvPr>
          <p:cNvSpPr txBox="1"/>
          <p:nvPr/>
        </p:nvSpPr>
        <p:spPr>
          <a:xfrm>
            <a:off x="7540652" y="5476672"/>
            <a:ext cx="1673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Source: Portland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517937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B398AAB-9C09-144B-B980-5944EA418859}"/>
              </a:ext>
            </a:extLst>
          </p:cNvPr>
          <p:cNvSpPr/>
          <p:nvPr/>
        </p:nvSpPr>
        <p:spPr>
          <a:xfrm>
            <a:off x="0" y="1243705"/>
            <a:ext cx="9144000" cy="3988154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00EE-61CC-5943-8CB7-F6E7D6009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Impacts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1D5B08-0C96-424F-B5B3-0DDE27926A74}"/>
              </a:ext>
            </a:extLst>
          </p:cNvPr>
          <p:cNvSpPr txBox="1"/>
          <p:nvPr/>
        </p:nvSpPr>
        <p:spPr>
          <a:xfrm>
            <a:off x="6293796" y="2235249"/>
            <a:ext cx="2587557" cy="23875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migration and habitat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Warmer, more stagnant water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Deteriorating infrastructure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E54FA-AA09-CB4C-ACB3-26BD06996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03" y="1460770"/>
            <a:ext cx="5408578" cy="3605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4C760-336C-1345-9287-1E6DC7E1C152}"/>
              </a:ext>
            </a:extLst>
          </p:cNvPr>
          <p:cNvSpPr txBox="1"/>
          <p:nvPr/>
        </p:nvSpPr>
        <p:spPr>
          <a:xfrm>
            <a:off x="4902741" y="5026034"/>
            <a:ext cx="1391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Photo: Wikipedia Commons</a:t>
            </a:r>
          </a:p>
        </p:txBody>
      </p:sp>
    </p:spTree>
    <p:extLst>
      <p:ext uri="{BB962C8B-B14F-4D97-AF65-F5344CB8AC3E}">
        <p14:creationId xmlns:p14="http://schemas.microsoft.com/office/powerpoint/2010/main" val="1892320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0E24973-657F-CF40-802C-C1BDF9353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Culverts and Other Fish Barriers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E8669-5D41-E245-8A3C-68E2478F393A}"/>
              </a:ext>
            </a:extLst>
          </p:cNvPr>
          <p:cNvSpPr txBox="1"/>
          <p:nvPr/>
        </p:nvSpPr>
        <p:spPr>
          <a:xfrm>
            <a:off x="457200" y="2644170"/>
            <a:ext cx="24384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SzPct val="125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too high, steep, or fast-flowing for fish to overcome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85CEE-C4F8-044D-8DAF-5260F428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367117"/>
            <a:ext cx="5486400" cy="4123765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678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9DF6B1-BD38-C641-BBFB-B3CCB44AD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Grazing and Riparian Areas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FD785-5548-5F4A-8E64-94BA92026EED}"/>
              </a:ext>
            </a:extLst>
          </p:cNvPr>
          <p:cNvSpPr txBox="1"/>
          <p:nvPr/>
        </p:nvSpPr>
        <p:spPr>
          <a:xfrm>
            <a:off x="4813852" y="2319278"/>
            <a:ext cx="3760794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Damages soils and impacts water quality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native plant and animal species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Destabilizes streambanks, leading to wider, deeper channels and causing riparian areas to dry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910EF-E4C7-5343-949E-BC57A5A5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851324"/>
            <a:ext cx="4191000" cy="314459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725AF-7C07-2C43-A111-87903A249E7C}"/>
              </a:ext>
            </a:extLst>
          </p:cNvPr>
          <p:cNvSpPr txBox="1"/>
          <p:nvPr/>
        </p:nvSpPr>
        <p:spPr>
          <a:xfrm>
            <a:off x="4800600" y="16764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Grazing…</a:t>
            </a:r>
          </a:p>
        </p:txBody>
      </p:sp>
    </p:spTree>
    <p:extLst>
      <p:ext uri="{BB962C8B-B14F-4D97-AF65-F5344CB8AC3E}">
        <p14:creationId xmlns:p14="http://schemas.microsoft.com/office/powerpoint/2010/main" val="2257303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2F3C8F-A7F5-D84C-AE06-31DD27D72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Rivers and Healthy Trees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F9F01B-FD5B-D34B-90D1-0A93EE4D1A0A}"/>
              </a:ext>
            </a:extLst>
          </p:cNvPr>
          <p:cNvSpPr/>
          <p:nvPr/>
        </p:nvSpPr>
        <p:spPr>
          <a:xfrm>
            <a:off x="457200" y="1257300"/>
            <a:ext cx="8229600" cy="4152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38866-4A48-AB44-A0E8-F646045D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145309"/>
            <a:ext cx="6350000" cy="4537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8D81E0-6DBD-1344-B54E-0F8E9075DF2D}"/>
              </a:ext>
            </a:extLst>
          </p:cNvPr>
          <p:cNvSpPr txBox="1"/>
          <p:nvPr/>
        </p:nvSpPr>
        <p:spPr>
          <a:xfrm>
            <a:off x="6858000" y="5428069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Graphic: adapted from The COMET Project</a:t>
            </a:r>
          </a:p>
        </p:txBody>
      </p:sp>
    </p:spTree>
    <p:extLst>
      <p:ext uri="{BB962C8B-B14F-4D97-AF65-F5344CB8AC3E}">
        <p14:creationId xmlns:p14="http://schemas.microsoft.com/office/powerpoint/2010/main" val="199552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04F27E-590E-FC48-A2FF-C64FE5A22584}"/>
              </a:ext>
            </a:extLst>
          </p:cNvPr>
          <p:cNvSpPr txBox="1"/>
          <p:nvPr/>
        </p:nvSpPr>
        <p:spPr>
          <a:xfrm>
            <a:off x="0" y="1157591"/>
            <a:ext cx="907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We’ll Learn About: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8BB0D-D144-C44D-8B67-AFCD0CE26397}"/>
              </a:ext>
            </a:extLst>
          </p:cNvPr>
          <p:cNvSpPr txBox="1"/>
          <p:nvPr/>
        </p:nvSpPr>
        <p:spPr>
          <a:xfrm>
            <a:off x="5183618" y="1997839"/>
            <a:ext cx="34274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lands and their role in climate change</a:t>
            </a:r>
          </a:p>
          <a:p>
            <a:pPr>
              <a:buClr>
                <a:schemeClr val="bg1"/>
              </a:buClr>
              <a:buSzPct val="125000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climate change on water, landscapes, and communities</a:t>
            </a:r>
          </a:p>
          <a:p>
            <a:pPr>
              <a:buClr>
                <a:schemeClr val="bg1"/>
              </a:buClr>
              <a:buSzPct val="125000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 to build climate resilience on public lands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852A6-3CB9-DE48-9D1B-A293834A2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03" y="1892571"/>
            <a:ext cx="4632219" cy="307285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889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B3FEE6-AF42-A24F-A5E7-E5C817B3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Logging Roads and Erosion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1D3C4-53ED-654F-A98A-C0D91AC29CCD}"/>
              </a:ext>
            </a:extLst>
          </p:cNvPr>
          <p:cNvSpPr txBox="1"/>
          <p:nvPr/>
        </p:nvSpPr>
        <p:spPr>
          <a:xfrm>
            <a:off x="533400" y="1859339"/>
            <a:ext cx="3169596" cy="3139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Roughly 110,500 miles of logging roads across the Northwest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USFS only budgets for maintenance on 15% of logging roads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Logging roads send large amounts of sediments to streams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B4C3A-5EEF-BC4D-9C5A-A316E2DF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43000"/>
            <a:ext cx="3598333" cy="2428875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DB690-C2AD-F742-8D6C-F0B69DA8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939" y="3810000"/>
            <a:ext cx="3609653" cy="270724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6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37F31A-362F-BA41-843B-4184C74AB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Amnesia: Salmon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03ECA-572F-CC42-89B2-A84DF620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219200"/>
            <a:ext cx="6838950" cy="4930873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BAB6F-362A-014B-9D1F-10AE0D863147}"/>
              </a:ext>
            </a:extLst>
          </p:cNvPr>
          <p:cNvSpPr txBox="1"/>
          <p:nvPr/>
        </p:nvSpPr>
        <p:spPr>
          <a:xfrm>
            <a:off x="5486400" y="6150073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Graphic: Washington Department of Fish and Wildlife</a:t>
            </a:r>
          </a:p>
        </p:txBody>
      </p:sp>
    </p:spTree>
    <p:extLst>
      <p:ext uri="{BB962C8B-B14F-4D97-AF65-F5344CB8AC3E}">
        <p14:creationId xmlns:p14="http://schemas.microsoft.com/office/powerpoint/2010/main" val="1321039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2F170D-7B76-B947-9B36-D18ECAD6A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Amnesia: Beavers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93B6D-F88D-F148-B430-047B0226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42872"/>
            <a:ext cx="7924800" cy="3372255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006E53-27BE-D44C-88C0-5E22AACDF80C}"/>
              </a:ext>
            </a:extLst>
          </p:cNvPr>
          <p:cNvSpPr txBox="1"/>
          <p:nvPr/>
        </p:nvSpPr>
        <p:spPr>
          <a:xfrm>
            <a:off x="7010400" y="5115127"/>
            <a:ext cx="1600200" cy="21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The Wilderness Society</a:t>
            </a:r>
          </a:p>
        </p:txBody>
      </p:sp>
    </p:spTree>
    <p:extLst>
      <p:ext uri="{BB962C8B-B14F-4D97-AF65-F5344CB8AC3E}">
        <p14:creationId xmlns:p14="http://schemas.microsoft.com/office/powerpoint/2010/main" val="1844748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AE985B2-D6F1-C349-A26A-287CFB9E4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Rebuilding Watershed Resiliency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B58109-9D0F-1241-AA1D-33FC118A86E7}"/>
              </a:ext>
            </a:extLst>
          </p:cNvPr>
          <p:cNvSpPr txBox="1"/>
          <p:nvPr/>
        </p:nvSpPr>
        <p:spPr>
          <a:xfrm>
            <a:off x="738159" y="2263676"/>
            <a:ext cx="2822084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potential for enhancement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Trees and mature forests give shade and stabilize the waterway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economic return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590AC-D332-1144-8786-4FB5CAA37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587" y="1786920"/>
            <a:ext cx="4378880" cy="328416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28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AE985B2-D6F1-C349-A26A-287CFB9E4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375"/>
            <a:ext cx="9144000" cy="47783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Restoration: Opportunities Abound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5326FD-4B25-D44B-B927-52E3C031FF0F}"/>
              </a:ext>
            </a:extLst>
          </p:cNvPr>
          <p:cNvSpPr txBox="1"/>
          <p:nvPr/>
        </p:nvSpPr>
        <p:spPr>
          <a:xfrm>
            <a:off x="519941" y="1905000"/>
            <a:ext cx="2855626" cy="3139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Logging road removal</a:t>
            </a:r>
          </a:p>
          <a:p>
            <a:pPr>
              <a:buClr>
                <a:schemeClr val="bg1"/>
              </a:buClr>
              <a:buSzPct val="125000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 removal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Beaver reintroduction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restoration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Create, enhance, and protect “cold spots” for salmon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32A77-0A42-F842-9DC8-F1652CB9F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327" y="1827868"/>
            <a:ext cx="4622732" cy="3202263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3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DF2544-6101-1943-81BA-D5A9FC16BD99}"/>
              </a:ext>
            </a:extLst>
          </p:cNvPr>
          <p:cNvSpPr/>
          <p:nvPr/>
        </p:nvSpPr>
        <p:spPr>
          <a:xfrm>
            <a:off x="0" y="1676400"/>
            <a:ext cx="9144000" cy="350520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39BA8-44BC-DE43-8A06-45C920EC7002}"/>
              </a:ext>
            </a:extLst>
          </p:cNvPr>
          <p:cNvSpPr txBox="1"/>
          <p:nvPr/>
        </p:nvSpPr>
        <p:spPr>
          <a:xfrm>
            <a:off x="1518420" y="1905506"/>
            <a:ext cx="6109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“There can be no purpose more inspiring than to begin the age of restoration, reweaving the wondrous diversity of life that still surrounds us.”  </a:t>
            </a:r>
          </a:p>
          <a:p>
            <a:endParaRPr lang="en-US" sz="2800" b="1" i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Edward O. Wilson, The Diversity of Life</a:t>
            </a:r>
          </a:p>
        </p:txBody>
      </p:sp>
    </p:spTree>
    <p:extLst>
      <p:ext uri="{BB962C8B-B14F-4D97-AF65-F5344CB8AC3E}">
        <p14:creationId xmlns:p14="http://schemas.microsoft.com/office/powerpoint/2010/main" val="1658389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FEBE9D-96C4-5748-9EEE-91240C4C41F3}"/>
              </a:ext>
            </a:extLst>
          </p:cNvPr>
          <p:cNvGrpSpPr/>
          <p:nvPr/>
        </p:nvGrpSpPr>
        <p:grpSpPr>
          <a:xfrm>
            <a:off x="285010" y="1353732"/>
            <a:ext cx="2904501" cy="3395944"/>
            <a:chOff x="2919027" y="1376778"/>
            <a:chExt cx="2904501" cy="33959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6CAC8-F09A-8A47-A88E-971444348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68029" y="2278676"/>
              <a:ext cx="1806498" cy="2494046"/>
            </a:xfrm>
            <a:prstGeom prst="rect">
              <a:avLst/>
            </a:prstGeom>
            <a:ln w="127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Google Shape;490;p62">
              <a:extLst>
                <a:ext uri="{FF2B5EF4-FFF2-40B4-BE49-F238E27FC236}">
                  <a16:creationId xmlns:a16="http://schemas.microsoft.com/office/drawing/2014/main" id="{78596A91-46B0-C94E-8033-F71EB1EE35C3}"/>
                </a:ext>
              </a:extLst>
            </p:cNvPr>
            <p:cNvSpPr txBox="1"/>
            <p:nvPr/>
          </p:nvSpPr>
          <p:spPr>
            <a:xfrm>
              <a:off x="2919027" y="1376778"/>
              <a:ext cx="2904501" cy="6314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 Bold" charset="0"/>
                  <a:ea typeface="Arial Bold" charset="0"/>
                  <a:cs typeface="Arial Bold" charset="0"/>
                  <a:sym typeface="Georgia"/>
                </a:rPr>
                <a:t>Restoring native vegetation</a:t>
              </a:r>
              <a:endParaRPr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endParaRPr>
            </a:p>
          </p:txBody>
        </p:sp>
      </p:grpSp>
      <p:sp>
        <p:nvSpPr>
          <p:cNvPr id="11" name="Google Shape;489;p62">
            <a:extLst>
              <a:ext uri="{FF2B5EF4-FFF2-40B4-BE49-F238E27FC236}">
                <a16:creationId xmlns:a16="http://schemas.microsoft.com/office/drawing/2014/main" id="{138CE6B1-3C93-A248-8905-8D9B7D937575}"/>
              </a:ext>
            </a:extLst>
          </p:cNvPr>
          <p:cNvSpPr txBox="1"/>
          <p:nvPr/>
        </p:nvSpPr>
        <p:spPr>
          <a:xfrm>
            <a:off x="5236632" y="1355878"/>
            <a:ext cx="3952460" cy="7559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Removing</a:t>
            </a:r>
            <a:b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</a:b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invasive species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8875-5DBE-4346-9BAA-2384BAF2D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1" y="2264841"/>
            <a:ext cx="1860700" cy="248135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B7E2FC-CA5F-ED48-A048-B5BFFF41FD19}"/>
              </a:ext>
            </a:extLst>
          </p:cNvPr>
          <p:cNvGrpSpPr/>
          <p:nvPr/>
        </p:nvGrpSpPr>
        <p:grpSpPr>
          <a:xfrm>
            <a:off x="3369417" y="1353732"/>
            <a:ext cx="2526481" cy="3012154"/>
            <a:chOff x="822463" y="1376778"/>
            <a:chExt cx="2526481" cy="3012154"/>
          </a:xfrm>
        </p:grpSpPr>
        <p:sp>
          <p:nvSpPr>
            <p:cNvPr id="14" name="Google Shape;488;p62">
              <a:extLst>
                <a:ext uri="{FF2B5EF4-FFF2-40B4-BE49-F238E27FC236}">
                  <a16:creationId xmlns:a16="http://schemas.microsoft.com/office/drawing/2014/main" id="{151CE5C8-1DB3-A44A-8F1D-C18C9586A567}"/>
                </a:ext>
              </a:extLst>
            </p:cNvPr>
            <p:cNvSpPr txBox="1"/>
            <p:nvPr/>
          </p:nvSpPr>
          <p:spPr>
            <a:xfrm>
              <a:off x="822463" y="1376778"/>
              <a:ext cx="2526481" cy="104866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 Bold" charset="0"/>
                  <a:ea typeface="Arial Bold" charset="0"/>
                  <a:cs typeface="Arial Bold" charset="0"/>
                  <a:sym typeface="Georgia"/>
                </a:rPr>
                <a:t>Water quality monitoring</a:t>
              </a:r>
              <a:endParaRPr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8F58ED-187B-FE43-84DF-B8F7A7B64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657" y="2287887"/>
              <a:ext cx="2316778" cy="2101045"/>
            </a:xfrm>
            <a:prstGeom prst="rect">
              <a:avLst/>
            </a:prstGeom>
            <a:ln w="12700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D5DCD15-B62B-FF43-98C9-8488609134C2}"/>
              </a:ext>
            </a:extLst>
          </p:cNvPr>
          <p:cNvSpPr txBox="1"/>
          <p:nvPr/>
        </p:nvSpPr>
        <p:spPr>
          <a:xfrm>
            <a:off x="-9895" y="4858528"/>
            <a:ext cx="9163790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Georgia"/>
              </a:rPr>
              <a:t>Restoration work heals the land and makes it more resilient to climate impacts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3116D-A0D5-EC4F-8AEA-D0F1EAB47F7E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Public Lands Stewardship</a:t>
            </a:r>
          </a:p>
        </p:txBody>
      </p:sp>
    </p:spTree>
    <p:extLst>
      <p:ext uri="{BB962C8B-B14F-4D97-AF65-F5344CB8AC3E}">
        <p14:creationId xmlns:p14="http://schemas.microsoft.com/office/powerpoint/2010/main" val="331005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87;p62">
            <a:extLst>
              <a:ext uri="{FF2B5EF4-FFF2-40B4-BE49-F238E27FC236}">
                <a16:creationId xmlns:a16="http://schemas.microsoft.com/office/drawing/2014/main" id="{8FD23497-814F-2D41-BFCC-7B22B3CF703E}"/>
              </a:ext>
            </a:extLst>
          </p:cNvPr>
          <p:cNvSpPr txBox="1"/>
          <p:nvPr/>
        </p:nvSpPr>
        <p:spPr>
          <a:xfrm>
            <a:off x="927450" y="548640"/>
            <a:ext cx="7289100" cy="70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Keep the Conversation Going</a:t>
            </a:r>
            <a:endParaRPr sz="32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DC6564-7548-1145-92B1-519E84431D08}"/>
              </a:ext>
            </a:extLst>
          </p:cNvPr>
          <p:cNvSpPr txBox="1"/>
          <p:nvPr/>
        </p:nvSpPr>
        <p:spPr>
          <a:xfrm>
            <a:off x="4953000" y="1690062"/>
            <a:ext cx="3982456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Know your local public land management agencies </a:t>
            </a:r>
          </a:p>
          <a:p>
            <a:pPr marL="342900" indent="-342900">
              <a:spcAft>
                <a:spcPts val="160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Participate in public land and waterway planning processes</a:t>
            </a:r>
          </a:p>
          <a:p>
            <a:pPr marL="342900" indent="-342900">
              <a:spcAft>
                <a:spcPts val="160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Learn more about the policies in place for local public lands and streams</a:t>
            </a:r>
          </a:p>
          <a:p>
            <a:pPr marL="342900" indent="-342900">
              <a:spcAft>
                <a:spcPts val="1600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Join Great Old Broads for Wilderness!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3D280-A601-9F46-9324-AD991C3D5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209031"/>
            <a:ext cx="4337668" cy="2439938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495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87;p62">
            <a:extLst>
              <a:ext uri="{FF2B5EF4-FFF2-40B4-BE49-F238E27FC236}">
                <a16:creationId xmlns:a16="http://schemas.microsoft.com/office/drawing/2014/main" id="{35E2F3AB-3FCB-2746-9D2C-31F55C080BEB}"/>
              </a:ext>
            </a:extLst>
          </p:cNvPr>
          <p:cNvSpPr txBox="1"/>
          <p:nvPr/>
        </p:nvSpPr>
        <p:spPr>
          <a:xfrm>
            <a:off x="0" y="548640"/>
            <a:ext cx="9144000" cy="7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200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Upcoming Broads Events in Your Area</a:t>
            </a:r>
            <a:endParaRPr sz="3200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D1FBA3-F132-174A-AB8B-0AFDE310AF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242" y="1330495"/>
            <a:ext cx="6295516" cy="4197010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DCBBD7-9451-6A4C-A20F-A9BC78557FC4}"/>
              </a:ext>
            </a:extLst>
          </p:cNvPr>
          <p:cNvSpPr txBox="1"/>
          <p:nvPr/>
        </p:nvSpPr>
        <p:spPr>
          <a:xfrm>
            <a:off x="0" y="5638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www.greatoldbroads.org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15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EE5C31-7121-254B-AF49-D4C0D50C9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08" y="638874"/>
            <a:ext cx="5321382" cy="2733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EACEEA-9D3F-FC47-B9E4-A6BAE2CDBBBD}"/>
              </a:ext>
            </a:extLst>
          </p:cNvPr>
          <p:cNvSpPr/>
          <p:nvPr/>
        </p:nvSpPr>
        <p:spPr>
          <a:xfrm>
            <a:off x="0" y="3543382"/>
            <a:ext cx="9144000" cy="196977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255BFD-DA2D-F345-A3C4-BD31C85C6B3D}"/>
              </a:ext>
            </a:extLst>
          </p:cNvPr>
          <p:cNvSpPr txBox="1"/>
          <p:nvPr/>
        </p:nvSpPr>
        <p:spPr>
          <a:xfrm>
            <a:off x="457199" y="3543382"/>
            <a:ext cx="8229600" cy="1969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consider making a tax-deductible donation to Great Old Broads for Wilderness, a 501(c)3 organization, to help continue and expand this program.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thank you for your support! 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www.greatoldbroads.org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6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4904CA9-F945-4B42-B43D-0E17BFE8D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39383"/>
            <a:ext cx="9144000" cy="4446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What are Public Lands?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785D7B-C164-1641-993D-8F682C651C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284051"/>
            <a:ext cx="3352800" cy="218256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C76E8-A88A-6F4C-9CB0-FD1D602E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251" y="3625269"/>
            <a:ext cx="2286000" cy="2822644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F064B-64BF-094E-B00C-6CADAAE79F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911" y="1266021"/>
            <a:ext cx="2014693" cy="2684690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F92FEE-1445-0D43-9AE6-0B0DED6999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796" y="4171151"/>
            <a:ext cx="3831240" cy="2276762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78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3;p29">
            <a:extLst>
              <a:ext uri="{FF2B5EF4-FFF2-40B4-BE49-F238E27FC236}">
                <a16:creationId xmlns:a16="http://schemas.microsoft.com/office/drawing/2014/main" id="{28EC7E0D-7CE7-6445-9E3C-658513E43E0F}"/>
              </a:ext>
            </a:extLst>
          </p:cNvPr>
          <p:cNvSpPr txBox="1">
            <a:spLocks/>
          </p:cNvSpPr>
          <p:nvPr/>
        </p:nvSpPr>
        <p:spPr>
          <a:xfrm>
            <a:off x="0" y="548640"/>
            <a:ext cx="9144000" cy="64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Federal, State, and Local Public Lands </a:t>
            </a:r>
          </a:p>
        </p:txBody>
      </p:sp>
      <p:sp>
        <p:nvSpPr>
          <p:cNvPr id="9" name="Google Shape;194;p29">
            <a:extLst>
              <a:ext uri="{FF2B5EF4-FFF2-40B4-BE49-F238E27FC236}">
                <a16:creationId xmlns:a16="http://schemas.microsoft.com/office/drawing/2014/main" id="{47971D6B-A167-6842-BA1F-B96ED8AE6D9E}"/>
              </a:ext>
            </a:extLst>
          </p:cNvPr>
          <p:cNvSpPr txBox="1"/>
          <p:nvPr/>
        </p:nvSpPr>
        <p:spPr>
          <a:xfrm>
            <a:off x="432213" y="1549029"/>
            <a:ext cx="4284427" cy="260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Parks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Forests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Conservation Lands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State Parks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City Parks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Wild and Scenic Rivers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</p:txBody>
      </p:sp>
      <p:sp>
        <p:nvSpPr>
          <p:cNvPr id="10" name="Google Shape;195;p29">
            <a:extLst>
              <a:ext uri="{FF2B5EF4-FFF2-40B4-BE49-F238E27FC236}">
                <a16:creationId xmlns:a16="http://schemas.microsoft.com/office/drawing/2014/main" id="{BD8C3B39-DD47-0D49-AAF8-A7D98A80DB26}"/>
              </a:ext>
            </a:extLst>
          </p:cNvPr>
          <p:cNvSpPr txBox="1"/>
          <p:nvPr/>
        </p:nvSpPr>
        <p:spPr>
          <a:xfrm>
            <a:off x="4811285" y="1532974"/>
            <a:ext cx="4101600" cy="260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Monuments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National Recreation Areas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Wilderness Areas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  <a:sym typeface="Georgia"/>
              </a:rPr>
              <a:t>Wilderness Study Areas</a:t>
            </a:r>
            <a:endParaRPr sz="2000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bg1"/>
              </a:solidFill>
              <a:latin typeface="Arial" panose="020B0604020202020204" pitchFamily="34" charset="0"/>
              <a:ea typeface="Georgia"/>
              <a:cs typeface="Arial" panose="020B0604020202020204" pitchFamily="34" charset="0"/>
              <a:sym typeface="Georgi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97D88D-5F42-924E-966D-C4B315E400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720">
            <a:off x="4406481" y="3585726"/>
            <a:ext cx="3496965" cy="2623567"/>
          </a:xfrm>
          <a:prstGeom prst="rect">
            <a:avLst/>
          </a:prstGeom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65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CB28AE-B0F4-1A4A-B1E1-94D69417DF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857" y="1219200"/>
            <a:ext cx="5433223" cy="446845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36F197-ACD8-F54A-93EF-2962CCA1509B}"/>
              </a:ext>
            </a:extLst>
          </p:cNvPr>
          <p:cNvSpPr/>
          <p:nvPr/>
        </p:nvSpPr>
        <p:spPr>
          <a:xfrm>
            <a:off x="722662" y="3203450"/>
            <a:ext cx="2569641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A7B19B-12CF-504F-B636-7A2D7B32203A}"/>
              </a:ext>
            </a:extLst>
          </p:cNvPr>
          <p:cNvSpPr/>
          <p:nvPr/>
        </p:nvSpPr>
        <p:spPr>
          <a:xfrm>
            <a:off x="737985" y="1716726"/>
            <a:ext cx="2569641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BC9073-84D3-B644-9443-CA56AAC8EC68}"/>
              </a:ext>
            </a:extLst>
          </p:cNvPr>
          <p:cNvSpPr/>
          <p:nvPr/>
        </p:nvSpPr>
        <p:spPr>
          <a:xfrm>
            <a:off x="737985" y="2200987"/>
            <a:ext cx="2569641" cy="338554"/>
          </a:xfrm>
          <a:prstGeom prst="rect">
            <a:avLst/>
          </a:prstGeom>
          <a:solidFill>
            <a:srgbClr val="2EBA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4F471-AE6B-9A4E-A91F-2296E23102C2}"/>
              </a:ext>
            </a:extLst>
          </p:cNvPr>
          <p:cNvSpPr/>
          <p:nvPr/>
        </p:nvSpPr>
        <p:spPr>
          <a:xfrm>
            <a:off x="737154" y="2691554"/>
            <a:ext cx="2569641" cy="338554"/>
          </a:xfrm>
          <a:prstGeom prst="rect">
            <a:avLst/>
          </a:prstGeom>
          <a:solidFill>
            <a:srgbClr val="9EFC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07B16-DE16-694B-A03E-FB70133DC910}"/>
              </a:ext>
            </a:extLst>
          </p:cNvPr>
          <p:cNvSpPr/>
          <p:nvPr/>
        </p:nvSpPr>
        <p:spPr>
          <a:xfrm>
            <a:off x="4529796" y="6038846"/>
            <a:ext cx="3665881" cy="215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Map of U.S. public lands by Kara </a:t>
            </a:r>
            <a:r>
              <a:rPr lang="en-US" sz="800" dirty="0" err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Clauser</a:t>
            </a:r>
            <a:r>
              <a:rPr lang="en-US" sz="800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, Center for Biological Diversity.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A866D-D168-5746-8EF3-BCA3B56171B1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Federal Public Lands in the Northwest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535805-38A3-A744-BECD-FEA1DE18A8AC}"/>
              </a:ext>
            </a:extLst>
          </p:cNvPr>
          <p:cNvSpPr txBox="1"/>
          <p:nvPr/>
        </p:nvSpPr>
        <p:spPr>
          <a:xfrm>
            <a:off x="766952" y="1716726"/>
            <a:ext cx="2890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Bureau of Land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0B55D-E404-3149-A7EA-7465785373EC}"/>
              </a:ext>
            </a:extLst>
          </p:cNvPr>
          <p:cNvSpPr txBox="1"/>
          <p:nvPr/>
        </p:nvSpPr>
        <p:spPr>
          <a:xfrm>
            <a:off x="766952" y="2200987"/>
            <a:ext cx="2722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Fish &amp; Wildlife 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D65E1-AC84-2747-A7B6-A26F37F342AE}"/>
              </a:ext>
            </a:extLst>
          </p:cNvPr>
          <p:cNvSpPr txBox="1"/>
          <p:nvPr/>
        </p:nvSpPr>
        <p:spPr>
          <a:xfrm>
            <a:off x="766121" y="2691554"/>
            <a:ext cx="2342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Forest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489DA-9CF7-9444-B035-809ACE0FD1DB}"/>
              </a:ext>
            </a:extLst>
          </p:cNvPr>
          <p:cNvSpPr txBox="1"/>
          <p:nvPr/>
        </p:nvSpPr>
        <p:spPr>
          <a:xfrm>
            <a:off x="751630" y="3203450"/>
            <a:ext cx="235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Park Service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36F22C-0F46-054B-8EEA-F4F5A29EA7D9}"/>
              </a:ext>
            </a:extLst>
          </p:cNvPr>
          <p:cNvSpPr/>
          <p:nvPr/>
        </p:nvSpPr>
        <p:spPr>
          <a:xfrm>
            <a:off x="687860" y="4985123"/>
            <a:ext cx="7768279" cy="108281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7974F-6F31-5045-AD08-57DE94D53B9F}"/>
              </a:ext>
            </a:extLst>
          </p:cNvPr>
          <p:cNvSpPr txBox="1"/>
          <p:nvPr/>
        </p:nvSpPr>
        <p:spPr>
          <a:xfrm>
            <a:off x="838200" y="5064256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federal government manages almost half of the land base in the Pacific Northwest (60% of the land in Idaho, 48% in Oregon, and nearly 30% in Washington).</a:t>
            </a:r>
          </a:p>
        </p:txBody>
      </p:sp>
    </p:spTree>
    <p:extLst>
      <p:ext uri="{BB962C8B-B14F-4D97-AF65-F5344CB8AC3E}">
        <p14:creationId xmlns:p14="http://schemas.microsoft.com/office/powerpoint/2010/main" val="90822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85FEE0-A4FD-1E4D-9DDB-79D9F4A72D5D}"/>
              </a:ext>
            </a:extLst>
          </p:cNvPr>
          <p:cNvSpPr txBox="1"/>
          <p:nvPr/>
        </p:nvSpPr>
        <p:spPr>
          <a:xfrm>
            <a:off x="1371600" y="2899316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How Do Public Lands Contribute to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321067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42;p34">
            <a:extLst>
              <a:ext uri="{FF2B5EF4-FFF2-40B4-BE49-F238E27FC236}">
                <a16:creationId xmlns:a16="http://schemas.microsoft.com/office/drawing/2014/main" id="{237B837D-EDC1-9844-B93E-DB037DA6F1F3}"/>
              </a:ext>
            </a:extLst>
          </p:cNvPr>
          <p:cNvSpPr/>
          <p:nvPr/>
        </p:nvSpPr>
        <p:spPr>
          <a:xfrm>
            <a:off x="0" y="1377831"/>
            <a:ext cx="9144000" cy="3855600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DDEAF6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Google Shape;243;p34">
            <a:extLst>
              <a:ext uri="{FF2B5EF4-FFF2-40B4-BE49-F238E27FC236}">
                <a16:creationId xmlns:a16="http://schemas.microsoft.com/office/drawing/2014/main" id="{B55E7A71-9D12-3948-BDBF-B8D253B92AB2}"/>
              </a:ext>
            </a:extLst>
          </p:cNvPr>
          <p:cNvSpPr txBox="1">
            <a:spLocks/>
          </p:cNvSpPr>
          <p:nvPr/>
        </p:nvSpPr>
        <p:spPr>
          <a:xfrm>
            <a:off x="0" y="1335270"/>
            <a:ext cx="9144000" cy="1325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lt1"/>
              </a:buClr>
              <a:buFont typeface="Calibri"/>
              <a:buNone/>
            </a:pPr>
            <a:r>
              <a:rPr lang="en-US" sz="28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Public lands emit </a:t>
            </a:r>
            <a:r>
              <a:rPr lang="en-US" sz="6200" dirty="0">
                <a:solidFill>
                  <a:srgbClr val="FF0000"/>
                </a:solidFill>
                <a:latin typeface="Arial Black" panose="020B0A04020102020204" pitchFamily="34" charset="0"/>
                <a:ea typeface="Arial" charset="0"/>
                <a:cs typeface="Arial" charset="0"/>
                <a:sym typeface="Calibri"/>
              </a:rPr>
              <a:t>4.5</a:t>
            </a:r>
            <a:r>
              <a:rPr lang="en-US" sz="30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</a:t>
            </a:r>
            <a:r>
              <a:rPr lang="en-US" sz="28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times</a:t>
            </a:r>
            <a:br>
              <a:rPr lang="en-US" sz="30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</a:br>
            <a:r>
              <a:rPr lang="en-US" sz="2800" dirty="0">
                <a:solidFill>
                  <a:schemeClr val="lt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the amount carbon they absorb</a:t>
            </a:r>
          </a:p>
        </p:txBody>
      </p:sp>
      <p:grpSp>
        <p:nvGrpSpPr>
          <p:cNvPr id="9" name="Google Shape;244;p34">
            <a:extLst>
              <a:ext uri="{FF2B5EF4-FFF2-40B4-BE49-F238E27FC236}">
                <a16:creationId xmlns:a16="http://schemas.microsoft.com/office/drawing/2014/main" id="{44E940B5-062A-8A4C-9648-21E3353E849D}"/>
              </a:ext>
            </a:extLst>
          </p:cNvPr>
          <p:cNvGrpSpPr/>
          <p:nvPr/>
        </p:nvGrpSpPr>
        <p:grpSpPr>
          <a:xfrm>
            <a:off x="138464" y="2534798"/>
            <a:ext cx="8867071" cy="2211000"/>
            <a:chOff x="113273" y="2352773"/>
            <a:chExt cx="11822761" cy="2211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Google Shape;245;p34" descr="http://cliparts.co/cliparts/Bcg/Kxg/BcgKxgBKi.png">
              <a:extLst>
                <a:ext uri="{FF2B5EF4-FFF2-40B4-BE49-F238E27FC236}">
                  <a16:creationId xmlns:a16="http://schemas.microsoft.com/office/drawing/2014/main" id="{ECC868E5-DE15-CB4D-BC9A-338D59191FAA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73" y="2352773"/>
              <a:ext cx="2567400" cy="221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46;p34" descr="Oil, Rig, Drill, Tools, Drilling, Industry, Energy">
              <a:extLst>
                <a:ext uri="{FF2B5EF4-FFF2-40B4-BE49-F238E27FC236}">
                  <a16:creationId xmlns:a16="http://schemas.microsoft.com/office/drawing/2014/main" id="{0D9CECDE-C89E-9040-AC93-F16A6C5CCC85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3174" y="2545324"/>
              <a:ext cx="2047200" cy="20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47;p34" descr="Oil, Rig, Drill, Tools, Drilling, Industry, Energy">
              <a:extLst>
                <a:ext uri="{FF2B5EF4-FFF2-40B4-BE49-F238E27FC236}">
                  <a16:creationId xmlns:a16="http://schemas.microsoft.com/office/drawing/2014/main" id="{17BDFB1B-2ADC-FC49-AE38-AC69B342DAA4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260" y="2545324"/>
              <a:ext cx="2047200" cy="20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48;p34" descr="Oil, Rig, Drill, Tools, Drilling, Industry, Energy">
              <a:extLst>
                <a:ext uri="{FF2B5EF4-FFF2-40B4-BE49-F238E27FC236}">
                  <a16:creationId xmlns:a16="http://schemas.microsoft.com/office/drawing/2014/main" id="{52A0529B-3546-7F49-B5E8-893FC59EBA7A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51346" y="2545324"/>
              <a:ext cx="2047200" cy="20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49;p34" descr="Oil, Rig, Drill, Tools, Drilling, Industry, Energy">
              <a:extLst>
                <a:ext uri="{FF2B5EF4-FFF2-40B4-BE49-F238E27FC236}">
                  <a16:creationId xmlns:a16="http://schemas.microsoft.com/office/drawing/2014/main" id="{2CE6BAC9-BAD4-3E45-8A03-242E556AA072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70434" y="2545324"/>
              <a:ext cx="1065600" cy="201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50;p34" descr="Oil, Rig, Drill, Tools, Drilling, Industry, Energy">
              <a:extLst>
                <a:ext uri="{FF2B5EF4-FFF2-40B4-BE49-F238E27FC236}">
                  <a16:creationId xmlns:a16="http://schemas.microsoft.com/office/drawing/2014/main" id="{83C14927-1641-EF45-AD6E-2E41DFDB0492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4088" y="2545324"/>
              <a:ext cx="2047200" cy="2018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254;p34">
            <a:extLst>
              <a:ext uri="{FF2B5EF4-FFF2-40B4-BE49-F238E27FC236}">
                <a16:creationId xmlns:a16="http://schemas.microsoft.com/office/drawing/2014/main" id="{5DA819C1-1B9A-254F-AC52-61D8746BABD0}"/>
              </a:ext>
            </a:extLst>
          </p:cNvPr>
          <p:cNvSpPr/>
          <p:nvPr/>
        </p:nvSpPr>
        <p:spPr>
          <a:xfrm>
            <a:off x="2970359" y="5233431"/>
            <a:ext cx="6173641" cy="59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Center for American Progress, 2013; in Millions of Metric Tons of Carbon-Equivalent (mmCO</a:t>
            </a:r>
            <a:r>
              <a:rPr lang="en-US" sz="11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e); in 2012, the U.S. gross emissions were 6545 mmCO</a:t>
            </a:r>
            <a:r>
              <a:rPr lang="en-US" sz="11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e with gross offset of 881 mmCO</a:t>
            </a:r>
            <a:r>
              <a:rPr lang="en-US" sz="11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e</a:t>
            </a:r>
            <a:br>
              <a:rPr lang="en-US" sz="1100" dirty="0">
                <a:solidFill>
                  <a:srgbClr val="757070"/>
                </a:solidFill>
                <a:latin typeface="Arial" charset="0"/>
                <a:ea typeface="Arial" charset="0"/>
                <a:cs typeface="Arial" charset="0"/>
                <a:sym typeface="Calibri"/>
              </a:rPr>
            </a:br>
            <a:endParaRPr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F146CE-462C-E745-8D53-9F0462D9D4E2}"/>
              </a:ext>
            </a:extLst>
          </p:cNvPr>
          <p:cNvSpPr txBox="1"/>
          <p:nvPr/>
        </p:nvSpPr>
        <p:spPr>
          <a:xfrm>
            <a:off x="0" y="548640"/>
            <a:ext cx="91440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Public Lands Use and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261335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9957</TotalTime>
  <Words>1214</Words>
  <Application>Microsoft Macintosh PowerPoint</Application>
  <PresentationFormat>On-screen Show (4:3)</PresentationFormat>
  <Paragraphs>219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Arial Black</vt:lpstr>
      <vt:lpstr>Arial Bold</vt:lpstr>
      <vt:lpstr>Avenir Heavy</vt:lpstr>
      <vt:lpstr>Avenir Light</vt:lpstr>
      <vt:lpstr>Calibri</vt:lpstr>
      <vt:lpstr>Calibri Light</vt:lpstr>
      <vt:lpstr>Office Theme</vt:lpstr>
      <vt:lpstr>RIVERS AND    CLIMATE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Manages Our Rivers?</vt:lpstr>
      <vt:lpstr>PowerPoint Presentation</vt:lpstr>
      <vt:lpstr>PowerPoint Presentation</vt:lpstr>
      <vt:lpstr>What’s Your Ecological Address?</vt:lpstr>
      <vt:lpstr>Watersheds of the Northwest</vt:lpstr>
      <vt:lpstr>Columbia River Basin: A Cultural Landscape</vt:lpstr>
      <vt:lpstr>Riparian Corridors</vt:lpstr>
      <vt:lpstr>Regional Climate Change Impacts</vt:lpstr>
      <vt:lpstr>Winter Snowpack</vt:lpstr>
      <vt:lpstr>Summer Streamflow</vt:lpstr>
      <vt:lpstr>Climate Change and Iconic Species</vt:lpstr>
      <vt:lpstr>Climate Impacts: Water &amp; Salmon</vt:lpstr>
      <vt:lpstr>Uneven Climate Change Impacts Salmon</vt:lpstr>
      <vt:lpstr>Climate Impacts: Frontline Communities</vt:lpstr>
      <vt:lpstr>Natural Climate Defense</vt:lpstr>
      <vt:lpstr>Natural Climate Defense</vt:lpstr>
      <vt:lpstr>Intact Ecosystems &amp; Climate Resilience</vt:lpstr>
      <vt:lpstr>Nature’s Water Treatment Plants</vt:lpstr>
      <vt:lpstr>Wildlife Corridors: Headwaters to Ocean</vt:lpstr>
      <vt:lpstr>Salmon Refugia</vt:lpstr>
      <vt:lpstr>Natural or Engineered</vt:lpstr>
      <vt:lpstr>PowerPoint Presentation</vt:lpstr>
      <vt:lpstr>Watershed Resilience</vt:lpstr>
      <vt:lpstr>Dams in the Northwest</vt:lpstr>
      <vt:lpstr>Dam Impacts</vt:lpstr>
      <vt:lpstr>Culverts and Other Fish Barriers</vt:lpstr>
      <vt:lpstr>Grazing and Riparian Areas</vt:lpstr>
      <vt:lpstr>Healthy Rivers and Healthy Trees</vt:lpstr>
      <vt:lpstr>Logging Roads and Erosion</vt:lpstr>
      <vt:lpstr>Baseline Amnesia: Salmon</vt:lpstr>
      <vt:lpstr>Baseline Amnesia: Beavers</vt:lpstr>
      <vt:lpstr>Rebuilding Watershed Resiliency</vt:lpstr>
      <vt:lpstr>Watershed Restoration: Opportunities Abound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133</cp:revision>
  <dcterms:created xsi:type="dcterms:W3CDTF">2020-06-25T20:13:08Z</dcterms:created>
  <dcterms:modified xsi:type="dcterms:W3CDTF">2020-08-28T16:40:50Z</dcterms:modified>
</cp:coreProperties>
</file>