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305" r:id="rId4"/>
    <p:sldId id="319" r:id="rId5"/>
    <p:sldId id="311" r:id="rId6"/>
    <p:sldId id="313" r:id="rId7"/>
    <p:sldId id="308" r:id="rId8"/>
    <p:sldId id="322" r:id="rId9"/>
    <p:sldId id="328" r:id="rId10"/>
    <p:sldId id="310" r:id="rId11"/>
    <p:sldId id="309" r:id="rId12"/>
    <p:sldId id="323" r:id="rId13"/>
    <p:sldId id="324" r:id="rId14"/>
    <p:sldId id="325" r:id="rId15"/>
    <p:sldId id="326" r:id="rId16"/>
    <p:sldId id="315" r:id="rId17"/>
    <p:sldId id="316" r:id="rId18"/>
    <p:sldId id="318" r:id="rId19"/>
    <p:sldId id="320" r:id="rId20"/>
    <p:sldId id="30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lley Silbert" initials="SS" lastIdx="21" clrIdx="0"/>
  <p:cmAuthor id="2" name="Rachel Green" initials="RG" lastIdx="37" clrIdx="1"/>
  <p:cmAuthor id="3" name="Microsoft Office User" initials="MOU" lastIdx="22" clrIdx="2"/>
  <p:cmAuthor id="4" name="Lauren" initials="L" lastIdx="14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/>
    <p:restoredTop sz="94674"/>
  </p:normalViewPr>
  <p:slideViewPr>
    <p:cSldViewPr snapToObjects="1">
      <p:cViewPr varScale="1">
        <p:scale>
          <a:sx n="127" d="100"/>
          <a:sy n="127" d="100"/>
        </p:scale>
        <p:origin x="200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7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7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1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6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9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40E9-1246-024E-9166-4A3DA2F984B4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2A1D-BDC8-1B4D-8F67-20CF0B572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613598"/>
            <a:ext cx="8229600" cy="1376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 Species Monitoring Volunteer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1E97F-B0FC-0040-BB24-BCE20A773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82296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 cannot get through a single day without having an impact on the world around you. What you do makes a difference and you have to decide what kind of a difference you want to make.”</a:t>
            </a:r>
          </a:p>
          <a:p>
            <a:pPr algn="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—Jane Goodall</a:t>
            </a:r>
          </a:p>
        </p:txBody>
      </p:sp>
    </p:spTree>
    <p:extLst>
      <p:ext uri="{BB962C8B-B14F-4D97-AF65-F5344CB8AC3E}">
        <p14:creationId xmlns:p14="http://schemas.microsoft.com/office/powerpoint/2010/main" val="422908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3668D2-1FDD-3E4E-BE07-EB5AD1946981}"/>
              </a:ext>
            </a:extLst>
          </p:cNvPr>
          <p:cNvSpPr/>
          <p:nvPr/>
        </p:nvSpPr>
        <p:spPr>
          <a:xfrm>
            <a:off x="0" y="914400"/>
            <a:ext cx="9144000" cy="4419599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Invasive Species in a Changing Climate: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Species Spotlights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6941006" y="4966156"/>
            <a:ext cx="2157605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Cheatgrass (Photo: Purdue University)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D59BB-660D-1347-945C-043090B94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611" y="1971019"/>
            <a:ext cx="1961452" cy="298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D6710E-28FF-BC45-9C21-99B1F0E6B2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392" y="1959396"/>
            <a:ext cx="1958285" cy="2993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F635FD-D098-E14F-9BD7-79372BDAA8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29" y="1971020"/>
            <a:ext cx="2043953" cy="2981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76314E-8EBC-6E46-A227-76E316C84B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824" y="1959396"/>
            <a:ext cx="1941847" cy="2993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C1F42F-58F1-ED43-9915-6C808C1BD9A8}"/>
              </a:ext>
            </a:extLst>
          </p:cNvPr>
          <p:cNvSpPr txBox="1"/>
          <p:nvPr/>
        </p:nvSpPr>
        <p:spPr>
          <a:xfrm>
            <a:off x="5188407" y="4966156"/>
            <a:ext cx="1752599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Ivy (Photo: WSNWCB)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F23974-0F6F-364B-8D53-372014B90677}"/>
              </a:ext>
            </a:extLst>
          </p:cNvPr>
          <p:cNvSpPr txBox="1"/>
          <p:nvPr/>
        </p:nvSpPr>
        <p:spPr>
          <a:xfrm>
            <a:off x="2710738" y="4966156"/>
            <a:ext cx="1901747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Loosestrife (Photo: NISIC)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3B4A20-35FC-0D48-AE32-94A4265103AA}"/>
              </a:ext>
            </a:extLst>
          </p:cNvPr>
          <p:cNvSpPr txBox="1"/>
          <p:nvPr/>
        </p:nvSpPr>
        <p:spPr>
          <a:xfrm>
            <a:off x="349346" y="4966156"/>
            <a:ext cx="1998147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Tamarisk (Photo: Oregon State Univ.)</a:t>
            </a:r>
          </a:p>
        </p:txBody>
      </p:sp>
    </p:spTree>
    <p:extLst>
      <p:ext uri="{BB962C8B-B14F-4D97-AF65-F5344CB8AC3E}">
        <p14:creationId xmlns:p14="http://schemas.microsoft.com/office/powerpoint/2010/main" val="3280187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Invasive Spotlight: Spotted Knapweed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5943600" y="5527000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Spotted Knapweed (Photo: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WikiCommons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59683-A21D-1746-92D6-A5598F9B76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776" y="1524000"/>
            <a:ext cx="3001198" cy="4008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6FA80-0282-4446-894C-527547966EB9}"/>
              </a:ext>
            </a:extLst>
          </p:cNvPr>
          <p:cNvSpPr txBox="1"/>
          <p:nvPr/>
        </p:nvSpPr>
        <p:spPr>
          <a:xfrm>
            <a:off x="522656" y="1828800"/>
            <a:ext cx="4576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Doubled rate of soil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recharge decline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Harms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endangered fish</a:t>
            </a:r>
          </a:p>
        </p:txBody>
      </p:sp>
    </p:spTree>
    <p:extLst>
      <p:ext uri="{BB962C8B-B14F-4D97-AF65-F5344CB8AC3E}">
        <p14:creationId xmlns:p14="http://schemas.microsoft.com/office/powerpoint/2010/main" val="5401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Invasive Spotlight: Tamarisk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6467119" y="4809286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Tamarisk (Photo: Oregon State University)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6FA80-0282-4446-894C-527547966EB9}"/>
              </a:ext>
            </a:extLst>
          </p:cNvPr>
          <p:cNvSpPr txBox="1"/>
          <p:nvPr/>
        </p:nvSpPr>
        <p:spPr>
          <a:xfrm>
            <a:off x="522656" y="2076033"/>
            <a:ext cx="3668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Choke out native plants and wildlife along rivers</a:t>
            </a:r>
          </a:p>
          <a:p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deep tap roots can drain groundwater during worsening droughts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F163B-B79E-3141-8777-B338B050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233" y="2028616"/>
            <a:ext cx="4238111" cy="2800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152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Invasive Spotlight: Purple Loosestrife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5334000" y="4876800"/>
            <a:ext cx="3429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Loosestrife (Photo: Invasive Species Information Council)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6FA80-0282-4446-894C-527547966EB9}"/>
              </a:ext>
            </a:extLst>
          </p:cNvPr>
          <p:cNvSpPr txBox="1"/>
          <p:nvPr/>
        </p:nvSpPr>
        <p:spPr>
          <a:xfrm>
            <a:off x="457200" y="2438400"/>
            <a:ext cx="32873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fill in wetlands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flood retention during extreme weather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FE883-9D6E-B240-875C-E6B28F31D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4" t="9524" r="6251"/>
          <a:stretch/>
        </p:blipFill>
        <p:spPr>
          <a:xfrm>
            <a:off x="3973144" y="1981200"/>
            <a:ext cx="4648200" cy="289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68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Invasive Spotlight: English Ivy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502418" y="4710737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Ivy (Photo: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Noxious Weed Control Board)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6FA80-0282-4446-894C-527547966EB9}"/>
              </a:ext>
            </a:extLst>
          </p:cNvPr>
          <p:cNvSpPr txBox="1"/>
          <p:nvPr/>
        </p:nvSpPr>
        <p:spPr>
          <a:xfrm>
            <a:off x="4545271" y="1530830"/>
            <a:ext cx="4576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root systems that can fail during intense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stream bank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Overtake and kill native trees, compromising forests’ carbon storage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955B8-3BA9-9143-9D48-21C0157F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3842583" cy="2881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59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Invasive Spotlight: Cheatgrass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6934200" y="4953000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Cheatgrass (Photo: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farmers.gov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6FA80-0282-4446-894C-527547966EB9}"/>
              </a:ext>
            </a:extLst>
          </p:cNvPr>
          <p:cNvSpPr txBox="1"/>
          <p:nvPr/>
        </p:nvSpPr>
        <p:spPr>
          <a:xfrm>
            <a:off x="508740" y="1182231"/>
            <a:ext cx="382074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Abnormal, increased fire frequency that feeds their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threat of financially and ecologically damaging prairie fires across the Northwest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Monoculture – a danger to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DEBB0-8FF3-5A47-A782-2F8C7F505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05000"/>
            <a:ext cx="4063260" cy="304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513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F0C9E5-3613-2747-B6DE-5DB1A8BE1DE3}"/>
              </a:ext>
            </a:extLst>
          </p:cNvPr>
          <p:cNvSpPr/>
          <p:nvPr/>
        </p:nvSpPr>
        <p:spPr>
          <a:xfrm>
            <a:off x="0" y="807795"/>
            <a:ext cx="9144000" cy="4602405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1543050" y="807795"/>
            <a:ext cx="6057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High Cost of Invasive Species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EEECF5-442D-8243-9BE5-6033A67E4143}"/>
              </a:ext>
            </a:extLst>
          </p:cNvPr>
          <p:cNvSpPr txBox="1"/>
          <p:nvPr/>
        </p:nvSpPr>
        <p:spPr>
          <a:xfrm>
            <a:off x="1905000" y="5089525"/>
            <a:ext cx="2438400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Spartina (Photo: University of California)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B8AA2-DF60-4F47-99D0-BD732BED4FC0}"/>
              </a:ext>
            </a:extLst>
          </p:cNvPr>
          <p:cNvSpPr txBox="1"/>
          <p:nvPr/>
        </p:nvSpPr>
        <p:spPr>
          <a:xfrm>
            <a:off x="4554415" y="2508832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 species cost the U.S. more than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$120 Billion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damages each year.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368E1-0E35-5D42-B238-053B61B9C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447800"/>
            <a:ext cx="2570629" cy="3641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860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F0C9E5-3613-2747-B6DE-5DB1A8BE1DE3}"/>
              </a:ext>
            </a:extLst>
          </p:cNvPr>
          <p:cNvSpPr/>
          <p:nvPr/>
        </p:nvSpPr>
        <p:spPr>
          <a:xfrm>
            <a:off x="0" y="807795"/>
            <a:ext cx="9144000" cy="4602405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1543050" y="848380"/>
            <a:ext cx="6057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Pricey Problem of Spartina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EEECF5-442D-8243-9BE5-6033A67E4143}"/>
              </a:ext>
            </a:extLst>
          </p:cNvPr>
          <p:cNvSpPr txBox="1"/>
          <p:nvPr/>
        </p:nvSpPr>
        <p:spPr>
          <a:xfrm>
            <a:off x="6629400" y="4876800"/>
            <a:ext cx="2362200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Spartina (Photo: Ducks Unlimited Canada)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AC147-FFA2-4C4E-BCF3-59F349AE0C1A}"/>
              </a:ext>
            </a:extLst>
          </p:cNvPr>
          <p:cNvSpPr txBox="1"/>
          <p:nvPr/>
        </p:nvSpPr>
        <p:spPr>
          <a:xfrm>
            <a:off x="241012" y="1534387"/>
            <a:ext cx="3467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Invades intertidal areas and estuaries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Disrupts complex food webs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Alters movement of water, causing coastal flooding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Oregon, and California spend millions annually on Spartina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D0302-9B98-8B41-BFC6-97C31E2A3D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851" y="1632101"/>
            <a:ext cx="4831338" cy="3220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388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Getting Ahead of the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EEECF5-442D-8243-9BE5-6033A67E4143}"/>
              </a:ext>
            </a:extLst>
          </p:cNvPr>
          <p:cNvSpPr txBox="1"/>
          <p:nvPr/>
        </p:nvSpPr>
        <p:spPr>
          <a:xfrm>
            <a:off x="1600200" y="4984980"/>
            <a:ext cx="3352800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Broads removing invasive species along Utah’s Escalante River.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4C63D-64A0-D746-BAED-D33A82D3A51E}"/>
              </a:ext>
            </a:extLst>
          </p:cNvPr>
          <p:cNvSpPr txBox="1"/>
          <p:nvPr/>
        </p:nvSpPr>
        <p:spPr>
          <a:xfrm>
            <a:off x="5105400" y="1691771"/>
            <a:ext cx="3657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is cheaper, more effective than eradication.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response monitoring helps land managers act quickly.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Detection Rapid Response (EDRR)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Volunteers like you are vital!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243055-D4D3-AB4D-BF3B-4FDDEBFA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" y="1784580"/>
            <a:ext cx="4267200" cy="320040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17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AE0849-4E2C-084B-97EB-3CE0C14D6AF1}"/>
              </a:ext>
            </a:extLst>
          </p:cNvPr>
          <p:cNvSpPr/>
          <p:nvPr/>
        </p:nvSpPr>
        <p:spPr>
          <a:xfrm>
            <a:off x="0" y="838199"/>
            <a:ext cx="9144000" cy="4641473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EDDMapS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Invasive Species App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994D1-F898-C241-B3B1-F64734331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57010"/>
            <a:ext cx="1645308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178BE-675D-3742-BE3B-5CCE4E814C70}"/>
              </a:ext>
            </a:extLst>
          </p:cNvPr>
          <p:cNvSpPr txBox="1"/>
          <p:nvPr/>
        </p:nvSpPr>
        <p:spPr>
          <a:xfrm>
            <a:off x="4572000" y="1378327"/>
            <a:ext cx="434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Field Guide/ID info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Quickly and accurately identify invasive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from your phone.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My Species List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Create a custom list of the invasive species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find for easy access.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From the species page, you can create a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report.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Queue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You don’t need to have a wi-fi connection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cell signal to operate the app. You can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simply upload your reports when you return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and have access to a computer.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25F5DF-35C7-DC41-9F9F-CC7C55C16D1B}"/>
              </a:ext>
            </a:extLst>
          </p:cNvPr>
          <p:cNvCxnSpPr>
            <a:cxnSpLocks/>
          </p:cNvCxnSpPr>
          <p:nvPr/>
        </p:nvCxnSpPr>
        <p:spPr>
          <a:xfrm flipH="1">
            <a:off x="3550308" y="1828800"/>
            <a:ext cx="1021692" cy="2286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178D43-21C2-F04E-A2AB-3F11FACB3EE6}"/>
              </a:ext>
            </a:extLst>
          </p:cNvPr>
          <p:cNvCxnSpPr/>
          <p:nvPr/>
        </p:nvCxnSpPr>
        <p:spPr>
          <a:xfrm flipH="1">
            <a:off x="3550308" y="1828800"/>
            <a:ext cx="1021692" cy="5334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D3F259-9CB4-7E49-A73A-4F0CDB477F3F}"/>
              </a:ext>
            </a:extLst>
          </p:cNvPr>
          <p:cNvCxnSpPr>
            <a:cxnSpLocks/>
          </p:cNvCxnSpPr>
          <p:nvPr/>
        </p:nvCxnSpPr>
        <p:spPr>
          <a:xfrm flipH="1" flipV="1">
            <a:off x="3550308" y="2667000"/>
            <a:ext cx="1021692" cy="14567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3B0655-DA73-C340-9588-F8ACDDBD0B63}"/>
              </a:ext>
            </a:extLst>
          </p:cNvPr>
          <p:cNvCxnSpPr>
            <a:cxnSpLocks/>
          </p:cNvCxnSpPr>
          <p:nvPr/>
        </p:nvCxnSpPr>
        <p:spPr>
          <a:xfrm flipH="1" flipV="1">
            <a:off x="3550308" y="3886200"/>
            <a:ext cx="1021692" cy="5334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74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55BFD-DA2D-F345-A3C4-BD31C85C6B3D}"/>
              </a:ext>
            </a:extLst>
          </p:cNvPr>
          <p:cNvSpPr txBox="1"/>
          <p:nvPr/>
        </p:nvSpPr>
        <p:spPr>
          <a:xfrm>
            <a:off x="481519" y="2057400"/>
            <a:ext cx="8180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Old Broads for Wilderness is a national grassroots organization, led by women, that engages and inspires activism to preserve and protect wilderness and wild lands.</a:t>
            </a:r>
          </a:p>
        </p:txBody>
      </p:sp>
    </p:spTree>
    <p:extLst>
      <p:ext uri="{BB962C8B-B14F-4D97-AF65-F5344CB8AC3E}">
        <p14:creationId xmlns:p14="http://schemas.microsoft.com/office/powerpoint/2010/main" val="519905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EACEEA-9D3F-FC47-B9E4-A6BAE2CDBBBD}"/>
              </a:ext>
            </a:extLst>
          </p:cNvPr>
          <p:cNvSpPr/>
          <p:nvPr/>
        </p:nvSpPr>
        <p:spPr>
          <a:xfrm>
            <a:off x="0" y="1676400"/>
            <a:ext cx="9144000" cy="3074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55BFD-DA2D-F345-A3C4-BD31C85C6B3D}"/>
              </a:ext>
            </a:extLst>
          </p:cNvPr>
          <p:cNvSpPr txBox="1"/>
          <p:nvPr/>
        </p:nvSpPr>
        <p:spPr>
          <a:xfrm>
            <a:off x="457200" y="2013447"/>
            <a:ext cx="8229600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consider making a tax-deductible donation to Great Old Broads for Wilderness, a 501(c)3 organization, to help continue and expand this program.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thank you for your support! 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www.greatoldbroads.org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6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41EA91-1EE0-314C-8ACA-AF7D295E5EC9}"/>
              </a:ext>
            </a:extLst>
          </p:cNvPr>
          <p:cNvSpPr/>
          <p:nvPr/>
        </p:nvSpPr>
        <p:spPr>
          <a:xfrm>
            <a:off x="-20934" y="1157591"/>
            <a:ext cx="9144000" cy="3871609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C304D-FFD1-B444-ACF2-FD0413D39C82}"/>
              </a:ext>
            </a:extLst>
          </p:cNvPr>
          <p:cNvSpPr txBox="1"/>
          <p:nvPr/>
        </p:nvSpPr>
        <p:spPr>
          <a:xfrm>
            <a:off x="762000" y="2184519"/>
            <a:ext cx="2590800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25161-E841-DF47-B58F-39F69232A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79" y="1815209"/>
            <a:ext cx="3980521" cy="2985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44CBD-0C3A-B544-8AA9-58C5B4A4FB77}"/>
              </a:ext>
            </a:extLst>
          </p:cNvPr>
          <p:cNvSpPr txBox="1"/>
          <p:nvPr/>
        </p:nvSpPr>
        <p:spPr>
          <a:xfrm>
            <a:off x="-20934" y="1189828"/>
            <a:ext cx="907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Broads Show Up!</a:t>
            </a:r>
          </a:p>
        </p:txBody>
      </p:sp>
    </p:spTree>
    <p:extLst>
      <p:ext uri="{BB962C8B-B14F-4D97-AF65-F5344CB8AC3E}">
        <p14:creationId xmlns:p14="http://schemas.microsoft.com/office/powerpoint/2010/main" val="189436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an Invasive Species?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8E7F7F-C23C-DD46-8787-669B44B0578B}"/>
              </a:ext>
            </a:extLst>
          </p:cNvPr>
          <p:cNvSpPr txBox="1"/>
          <p:nvPr/>
        </p:nvSpPr>
        <p:spPr>
          <a:xfrm>
            <a:off x="609600" y="1997839"/>
            <a:ext cx="419100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naturally found in a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Capable of causing environmental, economic, or human harm.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 to spread rapidly.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Outcompete native species.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A4907E-22F3-A247-ACC5-7D1A2AB2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524000"/>
            <a:ext cx="3192003" cy="4253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EEECF5-442D-8243-9BE5-6033A67E4143}"/>
              </a:ext>
            </a:extLst>
          </p:cNvPr>
          <p:cNvSpPr txBox="1"/>
          <p:nvPr/>
        </p:nvSpPr>
        <p:spPr>
          <a:xfrm>
            <a:off x="6096000" y="5777344"/>
            <a:ext cx="25207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Scotch Thistle (Photo: City of Portland, Ore.)</a:t>
            </a:r>
          </a:p>
        </p:txBody>
      </p:sp>
    </p:spTree>
    <p:extLst>
      <p:ext uri="{BB962C8B-B14F-4D97-AF65-F5344CB8AC3E}">
        <p14:creationId xmlns:p14="http://schemas.microsoft.com/office/powerpoint/2010/main" val="221013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Native Species?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8E7F7F-C23C-DD46-8787-669B44B0578B}"/>
              </a:ext>
            </a:extLst>
          </p:cNvPr>
          <p:cNvSpPr txBox="1"/>
          <p:nvPr/>
        </p:nvSpPr>
        <p:spPr>
          <a:xfrm>
            <a:off x="609600" y="2105561"/>
            <a:ext cx="3753051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plant species have evolved to thrive in harmony with other parts of the ecosystem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“Non-native” is foreign but not necessarily “invasive”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EEECF5-442D-8243-9BE5-6033A67E4143}"/>
              </a:ext>
            </a:extLst>
          </p:cNvPr>
          <p:cNvSpPr txBox="1"/>
          <p:nvPr/>
        </p:nvSpPr>
        <p:spPr>
          <a:xfrm>
            <a:off x="6096001" y="4800600"/>
            <a:ext cx="2960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Strawberry (Photo: Oregon State University)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EF8AF-CCAE-EC43-8A3F-EF0D0E5C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448" y="1676400"/>
            <a:ext cx="4165600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00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D736D1-B953-204D-A82C-6B1F32F03A0F}"/>
              </a:ext>
            </a:extLst>
          </p:cNvPr>
          <p:cNvSpPr/>
          <p:nvPr/>
        </p:nvSpPr>
        <p:spPr>
          <a:xfrm>
            <a:off x="0" y="1409700"/>
            <a:ext cx="9144000" cy="40386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1447800"/>
            <a:ext cx="9144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Invasive Species vs. Weeds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EEECF5-442D-8243-9BE5-6033A67E4143}"/>
              </a:ext>
            </a:extLst>
          </p:cNvPr>
          <p:cNvSpPr txBox="1"/>
          <p:nvPr/>
        </p:nvSpPr>
        <p:spPr>
          <a:xfrm>
            <a:off x="5715000" y="4931766"/>
            <a:ext cx="2667000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Dandelion (Photo: Wasco County Public Library)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AE6E5-F1BA-434C-82EB-5BC51062B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505" y="2255451"/>
            <a:ext cx="2007979" cy="2676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564A85-4BB6-BB46-BC5F-14DF5D56C6E7}"/>
              </a:ext>
            </a:extLst>
          </p:cNvPr>
          <p:cNvSpPr txBox="1"/>
          <p:nvPr/>
        </p:nvSpPr>
        <p:spPr>
          <a:xfrm>
            <a:off x="914400" y="2613392"/>
            <a:ext cx="4502495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Weeds are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unwanted in a particular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Weeds can be native, non-native or invasive.</a:t>
            </a:r>
          </a:p>
        </p:txBody>
      </p:sp>
    </p:spTree>
    <p:extLst>
      <p:ext uri="{BB962C8B-B14F-4D97-AF65-F5344CB8AC3E}">
        <p14:creationId xmlns:p14="http://schemas.microsoft.com/office/powerpoint/2010/main" val="376688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CD3081-8B32-1341-829F-A44E0B429091}"/>
              </a:ext>
            </a:extLst>
          </p:cNvPr>
          <p:cNvSpPr/>
          <p:nvPr/>
        </p:nvSpPr>
        <p:spPr>
          <a:xfrm>
            <a:off x="0" y="1143000"/>
            <a:ext cx="9144000" cy="42672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Address Invasive Species?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5090537" y="5093288"/>
            <a:ext cx="1905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Cheatgrass (Photo: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Farmers.gov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6FC59-C194-6D4F-AFE0-8387FFE32F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358" y="1761829"/>
            <a:ext cx="4457284" cy="3343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512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CD3081-8B32-1341-829F-A44E0B429091}"/>
              </a:ext>
            </a:extLst>
          </p:cNvPr>
          <p:cNvSpPr/>
          <p:nvPr/>
        </p:nvSpPr>
        <p:spPr>
          <a:xfrm>
            <a:off x="0" y="1143000"/>
            <a:ext cx="9144000" cy="40386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Layered Threats to Public 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2330590" y="4742285"/>
            <a:ext cx="1081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(Photo: USFS)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ED1B5-F7BD-2342-BECD-90B3C5C10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3" r="47519" b="7523"/>
          <a:stretch/>
        </p:blipFill>
        <p:spPr>
          <a:xfrm>
            <a:off x="685800" y="1752600"/>
            <a:ext cx="2438400" cy="2989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F38738-F288-634F-A604-164722296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09" t="24093" r="36125" b="12887"/>
          <a:stretch/>
        </p:blipFill>
        <p:spPr>
          <a:xfrm>
            <a:off x="6019800" y="1752599"/>
            <a:ext cx="2438401" cy="2989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8C3099-5CAF-C74E-8806-1ABB9B916EE7}"/>
              </a:ext>
            </a:extLst>
          </p:cNvPr>
          <p:cNvSpPr txBox="1"/>
          <p:nvPr/>
        </p:nvSpPr>
        <p:spPr>
          <a:xfrm>
            <a:off x="3616359" y="4742285"/>
            <a:ext cx="2438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(Photo: National Parks Conservation Assoc.)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12FD3-A3A0-AF45-A6B3-417CF24AE693}"/>
              </a:ext>
            </a:extLst>
          </p:cNvPr>
          <p:cNvSpPr txBox="1"/>
          <p:nvPr/>
        </p:nvSpPr>
        <p:spPr>
          <a:xfrm>
            <a:off x="7696200" y="4742285"/>
            <a:ext cx="11492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(Photo: BLM)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FEDAB5-E652-6343-8CFE-8910DB61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48" t="7945" r="27416" b="17055"/>
          <a:stretch/>
        </p:blipFill>
        <p:spPr>
          <a:xfrm>
            <a:off x="3238500" y="1752599"/>
            <a:ext cx="2667000" cy="2989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515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CD3081-8B32-1341-829F-A44E0B429091}"/>
              </a:ext>
            </a:extLst>
          </p:cNvPr>
          <p:cNvSpPr/>
          <p:nvPr/>
        </p:nvSpPr>
        <p:spPr>
          <a:xfrm>
            <a:off x="0" y="914400"/>
            <a:ext cx="9144000" cy="45720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C70B5-74E7-A649-9B82-1621133D5416}"/>
              </a:ext>
            </a:extLst>
          </p:cNvPr>
          <p:cNvSpPr txBox="1"/>
          <p:nvPr/>
        </p:nvSpPr>
        <p:spPr>
          <a:xfrm>
            <a:off x="0" y="93666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Biggest Threat to Public Lands: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2AE2F-04DB-6647-868D-6E6DD63C8241}"/>
              </a:ext>
            </a:extLst>
          </p:cNvPr>
          <p:cNvSpPr txBox="1"/>
          <p:nvPr/>
        </p:nvSpPr>
        <p:spPr>
          <a:xfrm>
            <a:off x="4782876" y="5170179"/>
            <a:ext cx="23710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Emigrant Lake, OR (Photo: Ashland Daily)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AE561-5646-DB4F-94C3-66C14AB2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62" y="1883240"/>
            <a:ext cx="5003800" cy="328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217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11515</TotalTime>
  <Words>707</Words>
  <Application>Microsoft Macintosh PowerPoint</Application>
  <PresentationFormat>On-screen Show (4:3)</PresentationFormat>
  <Paragraphs>124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Invasive Species Monitoring Volunteer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203</cp:revision>
  <dcterms:created xsi:type="dcterms:W3CDTF">2020-06-25T20:13:08Z</dcterms:created>
  <dcterms:modified xsi:type="dcterms:W3CDTF">2020-09-14T09:04:29Z</dcterms:modified>
</cp:coreProperties>
</file>