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30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313" r:id="rId13"/>
    <p:sldId id="308" r:id="rId14"/>
    <p:sldId id="309" r:id="rId15"/>
    <p:sldId id="266" r:id="rId16"/>
    <p:sldId id="267" r:id="rId17"/>
    <p:sldId id="268" r:id="rId18"/>
    <p:sldId id="272" r:id="rId19"/>
    <p:sldId id="310" r:id="rId20"/>
    <p:sldId id="273" r:id="rId21"/>
    <p:sldId id="270" r:id="rId22"/>
    <p:sldId id="275" r:id="rId23"/>
    <p:sldId id="311" r:id="rId24"/>
    <p:sldId id="274" r:id="rId25"/>
    <p:sldId id="276" r:id="rId26"/>
    <p:sldId id="277" r:id="rId27"/>
    <p:sldId id="314" r:id="rId28"/>
    <p:sldId id="312" r:id="rId29"/>
    <p:sldId id="278" r:id="rId30"/>
    <p:sldId id="279" r:id="rId31"/>
    <p:sldId id="280" r:id="rId32"/>
    <p:sldId id="281" r:id="rId33"/>
    <p:sldId id="284" r:id="rId34"/>
    <p:sldId id="285" r:id="rId35"/>
    <p:sldId id="287" r:id="rId36"/>
    <p:sldId id="289" r:id="rId37"/>
    <p:sldId id="290" r:id="rId38"/>
    <p:sldId id="294" r:id="rId39"/>
    <p:sldId id="301" r:id="rId40"/>
    <p:sldId id="302" r:id="rId41"/>
    <p:sldId id="303" r:id="rId42"/>
    <p:sldId id="304" r:id="rId43"/>
    <p:sldId id="307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elley Silbert" initials="SS" lastIdx="21" clrIdx="0">
    <p:extLst>
      <p:ext uri="{19B8F6BF-5375-455C-9EA6-DF929625EA0E}">
        <p15:presenceInfo xmlns:p15="http://schemas.microsoft.com/office/powerpoint/2012/main" userId="Shelley Silbert" providerId="None"/>
      </p:ext>
    </p:extLst>
  </p:cmAuthor>
  <p:cmAuthor id="2" name="Rachel Green" initials="RG" lastIdx="25" clrIdx="1">
    <p:extLst>
      <p:ext uri="{19B8F6BF-5375-455C-9EA6-DF929625EA0E}">
        <p15:presenceInfo xmlns:p15="http://schemas.microsoft.com/office/powerpoint/2012/main" userId="Rachel Green" providerId="None"/>
      </p:ext>
    </p:extLst>
  </p:cmAuthor>
  <p:cmAuthor id="3" name="Microsoft Office User" initials="MOU" lastIdx="20" clrIdx="2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/>
    <p:restoredTop sz="94674"/>
  </p:normalViewPr>
  <p:slideViewPr>
    <p:cSldViewPr snapToObjects="1">
      <p:cViewPr varScale="1">
        <p:scale>
          <a:sx n="127" d="100"/>
          <a:sy n="127" d="100"/>
        </p:scale>
        <p:origin x="176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10-14T14:26:48.802" idx="17">
    <p:pos x="1905" y="2156"/>
    <p:text>Relate may go over better than contribute</p:text>
    <p:extLst>
      <p:ext uri="{C676402C-5697-4E1C-873F-D02D1690AC5C}">
        <p15:threadingInfo xmlns:p15="http://schemas.microsoft.com/office/powerpoint/2012/main" timeZoneBias="3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7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0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78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93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1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6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8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64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7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97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140E9-1246-024E-9166-4A3DA2F984B4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49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52A1D-BDC8-1B4D-8F67-20CF0B572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514599"/>
            <a:ext cx="7772400" cy="995363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Coasts and Climate Protection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D1E97F-B0FC-0040-BB24-BCE20A7733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Education &amp; Stewardship Program</a:t>
            </a:r>
          </a:p>
        </p:txBody>
      </p:sp>
    </p:spTree>
    <p:extLst>
      <p:ext uri="{BB962C8B-B14F-4D97-AF65-F5344CB8AC3E}">
        <p14:creationId xmlns:p14="http://schemas.microsoft.com/office/powerpoint/2010/main" val="4229086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23;p41">
            <a:extLst>
              <a:ext uri="{FF2B5EF4-FFF2-40B4-BE49-F238E27FC236}">
                <a16:creationId xmlns:a16="http://schemas.microsoft.com/office/drawing/2014/main" id="{5C2ED0AA-172B-4F49-8158-89C05525E7B4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400" y="1295400"/>
            <a:ext cx="5029200" cy="4876800"/>
          </a:xfrm>
          <a:prstGeom prst="rect">
            <a:avLst/>
          </a:prstGeom>
          <a:noFill/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68145E-1745-6F41-AE0A-AE9900F8B9C8}"/>
              </a:ext>
            </a:extLst>
          </p:cNvPr>
          <p:cNvSpPr txBox="1"/>
          <p:nvPr/>
        </p:nvSpPr>
        <p:spPr>
          <a:xfrm>
            <a:off x="0" y="548640"/>
            <a:ext cx="9144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rPr>
              <a:t>Public Lands Use and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3296155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1038D5-A640-7340-A82F-7AD3C0F4864F}"/>
              </a:ext>
            </a:extLst>
          </p:cNvPr>
          <p:cNvSpPr/>
          <p:nvPr/>
        </p:nvSpPr>
        <p:spPr>
          <a:xfrm>
            <a:off x="0" y="1447800"/>
            <a:ext cx="9144000" cy="381949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12BFD0-70C9-BA4F-8967-556CF6639D3D}"/>
              </a:ext>
            </a:extLst>
          </p:cNvPr>
          <p:cNvSpPr txBox="1"/>
          <p:nvPr/>
        </p:nvSpPr>
        <p:spPr>
          <a:xfrm>
            <a:off x="0" y="548640"/>
            <a:ext cx="9144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rPr>
              <a:t>Oceans and Coasts Taking the Heat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539780-0D50-B24C-8B9B-0A8082382819}"/>
              </a:ext>
            </a:extLst>
          </p:cNvPr>
          <p:cNvSpPr txBox="1"/>
          <p:nvPr/>
        </p:nvSpPr>
        <p:spPr>
          <a:xfrm>
            <a:off x="2921000" y="3688571"/>
            <a:ext cx="330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result, today’s ocean is…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acidic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 deprived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productive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01A605-B01B-AA47-A498-1739709EC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60" y="1780000"/>
            <a:ext cx="1130300" cy="329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D0DCBE-DDC7-744C-A735-76A107CC9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837486"/>
            <a:ext cx="3302000" cy="1536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3CF42F-CD92-3345-BB13-0FC919776C72}"/>
              </a:ext>
            </a:extLst>
          </p:cNvPr>
          <p:cNvSpPr txBox="1"/>
          <p:nvPr/>
        </p:nvSpPr>
        <p:spPr>
          <a:xfrm>
            <a:off x="1701800" y="27813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 of the Heat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B1799F-88CA-A642-A66E-8BA6A0F017B1}"/>
              </a:ext>
            </a:extLst>
          </p:cNvPr>
          <p:cNvCxnSpPr>
            <a:cxnSpLocks/>
          </p:cNvCxnSpPr>
          <p:nvPr/>
        </p:nvCxnSpPr>
        <p:spPr>
          <a:xfrm flipV="1">
            <a:off x="7239000" y="2781300"/>
            <a:ext cx="203200" cy="114300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5CD5E7-75E6-934D-8B1C-7C94A977A5C0}"/>
              </a:ext>
            </a:extLst>
          </p:cNvPr>
          <p:cNvCxnSpPr/>
          <p:nvPr/>
        </p:nvCxnSpPr>
        <p:spPr>
          <a:xfrm>
            <a:off x="6324600" y="2667000"/>
            <a:ext cx="152400" cy="171450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3D5EDE4-9EF3-1748-B10B-8FF341734D7D}"/>
              </a:ext>
            </a:extLst>
          </p:cNvPr>
          <p:cNvSpPr txBox="1"/>
          <p:nvPr/>
        </p:nvSpPr>
        <p:spPr>
          <a:xfrm>
            <a:off x="6629400" y="344832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 of the CO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463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285FEE0-A4FD-1E4D-9DDB-79D9F4A72D5D}"/>
              </a:ext>
            </a:extLst>
          </p:cNvPr>
          <p:cNvSpPr txBox="1"/>
          <p:nvPr/>
        </p:nvSpPr>
        <p:spPr>
          <a:xfrm>
            <a:off x="1371600" y="2899316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Northwest Coastal Public Lands</a:t>
            </a:r>
          </a:p>
        </p:txBody>
      </p:sp>
    </p:spTree>
    <p:extLst>
      <p:ext uri="{BB962C8B-B14F-4D97-AF65-F5344CB8AC3E}">
        <p14:creationId xmlns:p14="http://schemas.microsoft.com/office/powerpoint/2010/main" val="2715902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19FA69-17D8-BB46-A874-BFF7B3F47FE4}"/>
              </a:ext>
            </a:extLst>
          </p:cNvPr>
          <p:cNvSpPr/>
          <p:nvPr/>
        </p:nvSpPr>
        <p:spPr>
          <a:xfrm>
            <a:off x="0" y="1219200"/>
            <a:ext cx="9144000" cy="411480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12BFD0-70C9-BA4F-8967-556CF6639D3D}"/>
              </a:ext>
            </a:extLst>
          </p:cNvPr>
          <p:cNvSpPr txBox="1"/>
          <p:nvPr/>
        </p:nvSpPr>
        <p:spPr>
          <a:xfrm>
            <a:off x="0" y="548640"/>
            <a:ext cx="9144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rPr>
              <a:t>Marine Protected Areas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BC26FC-72D8-B94B-87E5-A310954FCADE}"/>
              </a:ext>
            </a:extLst>
          </p:cNvPr>
          <p:cNvSpPr txBox="1"/>
          <p:nvPr/>
        </p:nvSpPr>
        <p:spPr>
          <a:xfrm>
            <a:off x="6934200" y="4920763"/>
            <a:ext cx="13782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(Photo: Oregon State University)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D9D3CA-F3F0-814B-8F87-61F41BE5C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54247"/>
            <a:ext cx="7162800" cy="3366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4811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FFA44C-DF5C-7E4E-A9DF-2C23326EC92E}"/>
              </a:ext>
            </a:extLst>
          </p:cNvPr>
          <p:cNvSpPr/>
          <p:nvPr/>
        </p:nvSpPr>
        <p:spPr>
          <a:xfrm>
            <a:off x="0" y="1254867"/>
            <a:ext cx="9144000" cy="4460133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152A1D-BDC8-1B4D-8F67-20CF0B572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74890"/>
            <a:ext cx="9144000" cy="57997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Marine Protected Areas?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C26F2B-FA30-D248-8D22-5F631130D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57960"/>
            <a:ext cx="4683660" cy="3942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E8F56F-3AC3-E644-90C1-4694FEDF7221}"/>
              </a:ext>
            </a:extLst>
          </p:cNvPr>
          <p:cNvSpPr txBox="1"/>
          <p:nvPr/>
        </p:nvSpPr>
        <p:spPr>
          <a:xfrm>
            <a:off x="5410200" y="2362200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1,700 designated Marine Protected Areas in the United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3% of U.S. oceans are “fully” protected, another 20% are “highly” protected (some fishing allowed)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FF2FD-C7A3-2342-A34F-71B32537F6F0}"/>
              </a:ext>
            </a:extLst>
          </p:cNvPr>
          <p:cNvSpPr txBox="1"/>
          <p:nvPr/>
        </p:nvSpPr>
        <p:spPr>
          <a:xfrm>
            <a:off x="4453895" y="5400040"/>
            <a:ext cx="17526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(Map: NOAA)</a:t>
            </a:r>
          </a:p>
        </p:txBody>
      </p:sp>
    </p:spTree>
    <p:extLst>
      <p:ext uri="{BB962C8B-B14F-4D97-AF65-F5344CB8AC3E}">
        <p14:creationId xmlns:p14="http://schemas.microsoft.com/office/powerpoint/2010/main" val="2382161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52A1D-BDC8-1B4D-8F67-20CF0B572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74890"/>
            <a:ext cx="9144000" cy="57997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Manages Our Marine Public Areas?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4DF779-C4CF-B845-BDF1-5E23C1029321}"/>
              </a:ext>
            </a:extLst>
          </p:cNvPr>
          <p:cNvSpPr txBox="1"/>
          <p:nvPr/>
        </p:nvSpPr>
        <p:spPr>
          <a:xfrm>
            <a:off x="533401" y="2286000"/>
            <a:ext cx="3962400" cy="25853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77% are managed by coastal states and territories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 are managed by the federal government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8% are managed by federal/state partnerships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855A2-F525-6E41-8947-937FA053A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9" y="1749861"/>
            <a:ext cx="3657600" cy="365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28BFF8-2859-A842-BC44-E2C834533756}"/>
              </a:ext>
            </a:extLst>
          </p:cNvPr>
          <p:cNvSpPr txBox="1"/>
          <p:nvPr/>
        </p:nvSpPr>
        <p:spPr>
          <a:xfrm>
            <a:off x="7086600" y="5407461"/>
            <a:ext cx="17526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Orca (Photo: Marine Mammal Commission)</a:t>
            </a:r>
          </a:p>
        </p:txBody>
      </p:sp>
    </p:spTree>
    <p:extLst>
      <p:ext uri="{BB962C8B-B14F-4D97-AF65-F5344CB8AC3E}">
        <p14:creationId xmlns:p14="http://schemas.microsoft.com/office/powerpoint/2010/main" val="1107012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F50883-6AB9-F44A-B909-66DEB0B89DBD}"/>
              </a:ext>
            </a:extLst>
          </p:cNvPr>
          <p:cNvSpPr/>
          <p:nvPr/>
        </p:nvSpPr>
        <p:spPr>
          <a:xfrm>
            <a:off x="0" y="1121782"/>
            <a:ext cx="9144000" cy="4357992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D078E-1E85-2943-BCC9-386955927F57}"/>
              </a:ext>
            </a:extLst>
          </p:cNvPr>
          <p:cNvSpPr txBox="1"/>
          <p:nvPr/>
        </p:nvSpPr>
        <p:spPr>
          <a:xfrm>
            <a:off x="4323945" y="5220310"/>
            <a:ext cx="93385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(Graphic: NOAA)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B480B5-8596-554E-899C-C28A3E8F2301}"/>
              </a:ext>
            </a:extLst>
          </p:cNvPr>
          <p:cNvSpPr txBox="1">
            <a:spLocks/>
          </p:cNvSpPr>
          <p:nvPr/>
        </p:nvSpPr>
        <p:spPr>
          <a:xfrm>
            <a:off x="685800" y="587340"/>
            <a:ext cx="7772400" cy="4778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Territories and the United States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B23682-D18E-CD4E-B70F-A89E908DD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61872"/>
            <a:ext cx="4519119" cy="3877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984DD-6A25-2240-AB23-E6459C05305A}"/>
              </a:ext>
            </a:extLst>
          </p:cNvPr>
          <p:cNvSpPr txBox="1"/>
          <p:nvPr/>
        </p:nvSpPr>
        <p:spPr>
          <a:xfrm>
            <a:off x="5257800" y="2634643"/>
            <a:ext cx="37338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United States has more ocean territory than land!</a:t>
            </a:r>
          </a:p>
        </p:txBody>
      </p:sp>
    </p:spTree>
    <p:extLst>
      <p:ext uri="{BB962C8B-B14F-4D97-AF65-F5344CB8AC3E}">
        <p14:creationId xmlns:p14="http://schemas.microsoft.com/office/powerpoint/2010/main" val="4195957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19F831F-21B4-1440-ADDB-6D7CF06D5CE0}"/>
              </a:ext>
            </a:extLst>
          </p:cNvPr>
          <p:cNvSpPr txBox="1">
            <a:spLocks/>
          </p:cNvSpPr>
          <p:nvPr/>
        </p:nvSpPr>
        <p:spPr>
          <a:xfrm>
            <a:off x="685800" y="587340"/>
            <a:ext cx="7772400" cy="4778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Ecosystems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678713-1A95-EF48-9AA1-CD54FF120A40}"/>
              </a:ext>
            </a:extLst>
          </p:cNvPr>
          <p:cNvSpPr txBox="1"/>
          <p:nvPr/>
        </p:nvSpPr>
        <p:spPr>
          <a:xfrm>
            <a:off x="304800" y="3501681"/>
            <a:ext cx="23622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Ebey’s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Landing, WA (Photo: The Nature Conservancy)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553352-1651-3A4D-B53A-6E4D92B50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23" y="1146404"/>
            <a:ext cx="3659978" cy="2385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99E49A-2D62-2B4F-9A63-EE617E9D3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800" y="1092890"/>
            <a:ext cx="3660577" cy="24389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3EC593-0BCC-C24B-A8B8-D1B7B55E0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198" y="3613053"/>
            <a:ext cx="3415603" cy="27115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E2B795-9788-6643-B625-540EB877E668}"/>
              </a:ext>
            </a:extLst>
          </p:cNvPr>
          <p:cNvSpPr txBox="1"/>
          <p:nvPr/>
        </p:nvSpPr>
        <p:spPr>
          <a:xfrm>
            <a:off x="7773288" y="3501681"/>
            <a:ext cx="10659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(Photo: Judy Todd)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F7B765-6A89-9C4E-A252-D7567F0442BA}"/>
              </a:ext>
            </a:extLst>
          </p:cNvPr>
          <p:cNvSpPr txBox="1"/>
          <p:nvPr/>
        </p:nvSpPr>
        <p:spPr>
          <a:xfrm>
            <a:off x="4040276" y="6270660"/>
            <a:ext cx="266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 Dunes (Photo: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SaveOregonDunes.org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039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F8A0C6A-E253-E645-A137-762423474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7340"/>
            <a:ext cx="91440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Climate Change Impacts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CD95EA-73B6-9F43-9395-08CF3A03BBCA}"/>
              </a:ext>
            </a:extLst>
          </p:cNvPr>
          <p:cNvSpPr txBox="1"/>
          <p:nvPr/>
        </p:nvSpPr>
        <p:spPr>
          <a:xfrm>
            <a:off x="6858000" y="5690712"/>
            <a:ext cx="9906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(Photo: </a:t>
            </a:r>
            <a:r>
              <a:rPr lang="en-US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Phys.org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C5ED95-8D96-0C42-9E1C-9208AEA06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118712"/>
            <a:ext cx="6096000" cy="457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1357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3649DA-8801-934F-9EF7-EA536AB39027}"/>
              </a:ext>
            </a:extLst>
          </p:cNvPr>
          <p:cNvSpPr/>
          <p:nvPr/>
        </p:nvSpPr>
        <p:spPr>
          <a:xfrm>
            <a:off x="0" y="1219200"/>
            <a:ext cx="9144000" cy="396240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8A0C6A-E253-E645-A137-762423474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7340"/>
            <a:ext cx="91440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Climate Change Impacts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B08847-E08F-A644-82B3-EEDCB0D4A4E7}"/>
              </a:ext>
            </a:extLst>
          </p:cNvPr>
          <p:cNvSpPr txBox="1"/>
          <p:nvPr/>
        </p:nvSpPr>
        <p:spPr>
          <a:xfrm>
            <a:off x="309515" y="2133600"/>
            <a:ext cx="342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 weather events like flooding and hurricanes  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erosion and sea level rise  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acidification and temperature rise  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Disproportionate impacts to frontline communities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B74C67-4124-BC45-B382-09986F134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566" y="1466850"/>
            <a:ext cx="4622800" cy="3467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7B233-9439-4243-9C53-7F67F325FCFD}"/>
              </a:ext>
            </a:extLst>
          </p:cNvPr>
          <p:cNvSpPr txBox="1"/>
          <p:nvPr/>
        </p:nvSpPr>
        <p:spPr>
          <a:xfrm>
            <a:off x="7924800" y="4917396"/>
            <a:ext cx="83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Photo: </a:t>
            </a:r>
            <a:r>
              <a:rPr lang="en-US" sz="800" dirty="0" err="1">
                <a:solidFill>
                  <a:schemeClr val="bg1"/>
                </a:solidFill>
              </a:rPr>
              <a:t>Phys.org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70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071E1A-5319-AA42-9CE4-51FF77E0B91D}"/>
              </a:ext>
            </a:extLst>
          </p:cNvPr>
          <p:cNvSpPr/>
          <p:nvPr/>
        </p:nvSpPr>
        <p:spPr>
          <a:xfrm>
            <a:off x="0" y="1680811"/>
            <a:ext cx="9144000" cy="3881789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255BFD-DA2D-F345-A3C4-BD31C85C6B3D}"/>
              </a:ext>
            </a:extLst>
          </p:cNvPr>
          <p:cNvSpPr txBox="1"/>
          <p:nvPr/>
        </p:nvSpPr>
        <p:spPr>
          <a:xfrm>
            <a:off x="381000" y="4495800"/>
            <a:ext cx="8180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Old Broads for Wilderness is a national grassroots organization, led by women, that engages and inspires activism to preserve and protect wilderness and wild lands.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C49ADE-6FE1-EC4B-9D18-37BBF333D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293" y="1813525"/>
            <a:ext cx="3399413" cy="2549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81E93F-3122-9845-93D7-29EEBA0DFCF4}"/>
              </a:ext>
            </a:extLst>
          </p:cNvPr>
          <p:cNvSpPr txBox="1"/>
          <p:nvPr/>
        </p:nvSpPr>
        <p:spPr>
          <a:xfrm>
            <a:off x="0" y="1157591"/>
            <a:ext cx="9075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Great Old Broads for Wilderness?</a:t>
            </a:r>
          </a:p>
        </p:txBody>
      </p:sp>
    </p:spTree>
    <p:extLst>
      <p:ext uri="{BB962C8B-B14F-4D97-AF65-F5344CB8AC3E}">
        <p14:creationId xmlns:p14="http://schemas.microsoft.com/office/powerpoint/2010/main" val="519905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6D6638D-DCCD-FC4E-836A-3438FB6B0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Coasts and Climate Change Impacts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53A762-1B27-654A-918A-F8B9D9C86E47}"/>
              </a:ext>
            </a:extLst>
          </p:cNvPr>
          <p:cNvSpPr/>
          <p:nvPr/>
        </p:nvSpPr>
        <p:spPr>
          <a:xfrm>
            <a:off x="8001000" y="3214518"/>
            <a:ext cx="64312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(Photo: NPR)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CBFE4D-649D-0C42-9D97-6B884523E086}"/>
              </a:ext>
            </a:extLst>
          </p:cNvPr>
          <p:cNvSpPr/>
          <p:nvPr/>
        </p:nvSpPr>
        <p:spPr>
          <a:xfrm>
            <a:off x="5677680" y="5792163"/>
            <a:ext cx="6286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(Photo: AFP)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E8740F-1D1E-7048-AD78-DC5F9E9EEF3D}"/>
              </a:ext>
            </a:extLst>
          </p:cNvPr>
          <p:cNvSpPr txBox="1"/>
          <p:nvPr/>
        </p:nvSpPr>
        <p:spPr>
          <a:xfrm>
            <a:off x="2659957" y="2986672"/>
            <a:ext cx="16573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Coho Salmon (Photo: Wild Salmon Center)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3BB2A7-3563-A348-8878-5A0BDF7C6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6" y="1155159"/>
            <a:ext cx="3831155" cy="1838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D6C1E5-E009-F54F-81DF-99CC63ED4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65"/>
          <a:stretch/>
        </p:blipFill>
        <p:spPr>
          <a:xfrm>
            <a:off x="2857500" y="3505200"/>
            <a:ext cx="3429000" cy="2286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E63E39-D94E-604F-B218-4DEAC9031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336" y="1155159"/>
            <a:ext cx="3684758" cy="206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23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9D8BC50-C6E5-FB4F-95A6-D60DB47DD2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Climate-driven Sea Level Rise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0189A-C379-784D-8D98-436BF13FD2F7}"/>
              </a:ext>
            </a:extLst>
          </p:cNvPr>
          <p:cNvSpPr txBox="1"/>
          <p:nvPr/>
        </p:nvSpPr>
        <p:spPr>
          <a:xfrm>
            <a:off x="6019800" y="5499652"/>
            <a:ext cx="259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Photo: Oregon Dept. of Geology and Mineral Studies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05324D-A38F-7A4B-A5C3-0AD992E684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1" t="3899" r="-1655" b="-3899"/>
          <a:stretch/>
        </p:blipFill>
        <p:spPr>
          <a:xfrm>
            <a:off x="1447800" y="1303731"/>
            <a:ext cx="6311351" cy="426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022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3CF404-2ACF-5740-8C26-99894D0CD6D7}"/>
              </a:ext>
            </a:extLst>
          </p:cNvPr>
          <p:cNvSpPr/>
          <p:nvPr/>
        </p:nvSpPr>
        <p:spPr>
          <a:xfrm>
            <a:off x="0" y="1447800"/>
            <a:ext cx="9144000" cy="403860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61A37D-EFE5-AF4E-958D-5F63E55FD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Sea Level Rise on People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941614-BBA3-E04A-A35F-0D0BA467DC59}"/>
              </a:ext>
            </a:extLst>
          </p:cNvPr>
          <p:cNvSpPr txBox="1"/>
          <p:nvPr/>
        </p:nvSpPr>
        <p:spPr>
          <a:xfrm>
            <a:off x="7620000" y="5035550"/>
            <a:ext cx="106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Photo: City of Seattle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5BD967-E705-1B47-B062-DBC46BFA178A}"/>
              </a:ext>
            </a:extLst>
          </p:cNvPr>
          <p:cNvSpPr txBox="1"/>
          <p:nvPr/>
        </p:nvSpPr>
        <p:spPr>
          <a:xfrm>
            <a:off x="402108" y="2057400"/>
            <a:ext cx="3200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year 2100…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Sea-level rise of 3 feet places 4.2 million people at risk of inundation.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Sea-level rise of 6 feet could affect 13.1 million people.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950132-D4C2-CD4C-8516-258096ECF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630" y="1822450"/>
            <a:ext cx="5051162" cy="321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3500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961A37D-EFE5-AF4E-958D-5F63E55FD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" y="609600"/>
            <a:ext cx="90678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Frontline Communities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941614-BBA3-E04A-A35F-0D0BA467DC59}"/>
              </a:ext>
            </a:extLst>
          </p:cNvPr>
          <p:cNvSpPr txBox="1"/>
          <p:nvPr/>
        </p:nvSpPr>
        <p:spPr>
          <a:xfrm>
            <a:off x="5791200" y="5552281"/>
            <a:ext cx="2286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Taholah, WA (Photo: Quinault Indian Nation)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361829-17A8-884B-B6E1-430B1C822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077" y="1305718"/>
            <a:ext cx="6369845" cy="4246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0481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8FA9DAC-A11E-D248-8CA1-94EFC3110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Level Rise Impacts to Ecosystems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77F7F3-2CB1-1147-852F-DACDA264E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143000"/>
            <a:ext cx="6362700" cy="424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4FD193-22F3-E44D-90EA-72B40550E0E1}"/>
              </a:ext>
            </a:extLst>
          </p:cNvPr>
          <p:cNvSpPr/>
          <p:nvPr/>
        </p:nvSpPr>
        <p:spPr>
          <a:xfrm>
            <a:off x="6553200" y="5384800"/>
            <a:ext cx="12954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Chinook Salmon (Photo: NOAA)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933964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BE0FEC-A439-CC41-935E-B7673DBB063C}"/>
              </a:ext>
            </a:extLst>
          </p:cNvPr>
          <p:cNvSpPr/>
          <p:nvPr/>
        </p:nvSpPr>
        <p:spPr>
          <a:xfrm>
            <a:off x="0" y="1371600"/>
            <a:ext cx="9144000" cy="388620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443190C-8AE8-2744-B284-F3A0580BD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Impacts: Storm Surges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367A5-161B-964A-AD2D-EEF0578B9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09" y="1828800"/>
            <a:ext cx="5287291" cy="29287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A726A5-62DC-F948-B1A8-3AF9EE1317EB}"/>
              </a:ext>
            </a:extLst>
          </p:cNvPr>
          <p:cNvSpPr txBox="1"/>
          <p:nvPr/>
        </p:nvSpPr>
        <p:spPr>
          <a:xfrm>
            <a:off x="5334000" y="4745037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Photo: USGS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54E10A-3C27-F947-B180-0369EA538848}"/>
              </a:ext>
            </a:extLst>
          </p:cNvPr>
          <p:cNvSpPr txBox="1"/>
          <p:nvPr/>
        </p:nvSpPr>
        <p:spPr>
          <a:xfrm>
            <a:off x="6194900" y="2714535"/>
            <a:ext cx="2438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 surges magnify sea level rise by 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</a:p>
        </p:txBody>
      </p:sp>
    </p:spTree>
    <p:extLst>
      <p:ext uri="{BB962C8B-B14F-4D97-AF65-F5344CB8AC3E}">
        <p14:creationId xmlns:p14="http://schemas.microsoft.com/office/powerpoint/2010/main" val="2049544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96EF4E3-11A2-8D4C-9100-AFBE5ABAD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Impacts: Ocean Acidification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EA4438-27CC-9649-A25E-0C5F6AD75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34" y="1373981"/>
            <a:ext cx="7306732" cy="4110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52DB62-05AD-8F41-9ACF-F92911B2F8B8}"/>
              </a:ext>
            </a:extLst>
          </p:cNvPr>
          <p:cNvSpPr txBox="1"/>
          <p:nvPr/>
        </p:nvSpPr>
        <p:spPr>
          <a:xfrm>
            <a:off x="7315200" y="5484018"/>
            <a:ext cx="106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Graphics: EPA, NEEF</a:t>
            </a:r>
          </a:p>
        </p:txBody>
      </p:sp>
    </p:spTree>
    <p:extLst>
      <p:ext uri="{BB962C8B-B14F-4D97-AF65-F5344CB8AC3E}">
        <p14:creationId xmlns:p14="http://schemas.microsoft.com/office/powerpoint/2010/main" val="3916871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96EF4E3-11A2-8D4C-9100-AFBE5ABAD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Impacts: Ocean Acidification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2F4A62-DDD5-AF44-9FBF-573A7EEC2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080" y="1339357"/>
            <a:ext cx="7429839" cy="4179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52DB62-05AD-8F41-9ACF-F92911B2F8B8}"/>
              </a:ext>
            </a:extLst>
          </p:cNvPr>
          <p:cNvSpPr txBox="1"/>
          <p:nvPr/>
        </p:nvSpPr>
        <p:spPr>
          <a:xfrm>
            <a:off x="7315200" y="5518642"/>
            <a:ext cx="106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Graphics: EPA, NEEF</a:t>
            </a:r>
          </a:p>
        </p:txBody>
      </p:sp>
    </p:spTree>
    <p:extLst>
      <p:ext uri="{BB962C8B-B14F-4D97-AF65-F5344CB8AC3E}">
        <p14:creationId xmlns:p14="http://schemas.microsoft.com/office/powerpoint/2010/main" val="4039600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96EF4E3-11A2-8D4C-9100-AFBE5ABAD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Impacts: Ocean Acidification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52DB62-05AD-8F41-9ACF-F92911B2F8B8}"/>
              </a:ext>
            </a:extLst>
          </p:cNvPr>
          <p:cNvSpPr txBox="1"/>
          <p:nvPr/>
        </p:nvSpPr>
        <p:spPr>
          <a:xfrm>
            <a:off x="5715000" y="4810221"/>
            <a:ext cx="3048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Oyster harvest along the Washington coast. (Photo: Pacific Coast Shellfish Growers Assoc.)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B76CD3-4457-934A-9E81-A7CD9739A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304" y="1557433"/>
            <a:ext cx="4876800" cy="3252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3D1E2E-6F75-574B-9FBF-5470F65D16CA}"/>
              </a:ext>
            </a:extLst>
          </p:cNvPr>
          <p:cNvSpPr txBox="1"/>
          <p:nvPr/>
        </p:nvSpPr>
        <p:spPr>
          <a:xfrm>
            <a:off x="457200" y="2438400"/>
            <a:ext cx="2819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Shellfish farmers and coastal Indigenous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Wildlife that depends on shellfish as food source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4995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61CA108-B097-CC4A-BDE1-89904BDD1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Impacts: Ocean Temperatures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61189E-C7DC-3348-B7F2-F2C56EB7C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755"/>
          <a:stretch/>
        </p:blipFill>
        <p:spPr>
          <a:xfrm>
            <a:off x="1447800" y="1150317"/>
            <a:ext cx="6248400" cy="47173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20327C-924A-D34B-8A05-07B4E3D01343}"/>
              </a:ext>
            </a:extLst>
          </p:cNvPr>
          <p:cNvSpPr txBox="1"/>
          <p:nvPr/>
        </p:nvSpPr>
        <p:spPr>
          <a:xfrm>
            <a:off x="7086600" y="5858459"/>
            <a:ext cx="8382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(Graphic: EPA)</a:t>
            </a:r>
          </a:p>
        </p:txBody>
      </p:sp>
    </p:spTree>
    <p:extLst>
      <p:ext uri="{BB962C8B-B14F-4D97-AF65-F5344CB8AC3E}">
        <p14:creationId xmlns:p14="http://schemas.microsoft.com/office/powerpoint/2010/main" val="778937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241EA91-1EE0-314C-8ACA-AF7D295E5EC9}"/>
              </a:ext>
            </a:extLst>
          </p:cNvPr>
          <p:cNvSpPr/>
          <p:nvPr/>
        </p:nvSpPr>
        <p:spPr>
          <a:xfrm>
            <a:off x="-20934" y="1828800"/>
            <a:ext cx="9144000" cy="320040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BC304D-FFD1-B444-ACF2-FD0413D39C82}"/>
              </a:ext>
            </a:extLst>
          </p:cNvPr>
          <p:cNvSpPr txBox="1"/>
          <p:nvPr/>
        </p:nvSpPr>
        <p:spPr>
          <a:xfrm>
            <a:off x="762000" y="2305614"/>
            <a:ext cx="2590800" cy="22467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Stewardship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Advocacy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125161-E841-DF47-B58F-39F69232A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479" y="1936304"/>
            <a:ext cx="3980521" cy="2985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D44CBD-0C3A-B544-8AA9-58C5B4A4FB77}"/>
              </a:ext>
            </a:extLst>
          </p:cNvPr>
          <p:cNvSpPr txBox="1"/>
          <p:nvPr/>
        </p:nvSpPr>
        <p:spPr>
          <a:xfrm>
            <a:off x="0" y="1157591"/>
            <a:ext cx="9075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Old Broads for Wilderness Mission</a:t>
            </a:r>
          </a:p>
        </p:txBody>
      </p:sp>
    </p:spTree>
    <p:extLst>
      <p:ext uri="{BB962C8B-B14F-4D97-AF65-F5344CB8AC3E}">
        <p14:creationId xmlns:p14="http://schemas.microsoft.com/office/powerpoint/2010/main" val="1894364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66A216C-D00B-9C40-A406-54467FECB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Impacts: Wildlife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83FFDC-7A0D-4B48-A0E6-A1861FB7D859}"/>
              </a:ext>
            </a:extLst>
          </p:cNvPr>
          <p:cNvSpPr txBox="1"/>
          <p:nvPr/>
        </p:nvSpPr>
        <p:spPr>
          <a:xfrm>
            <a:off x="381000" y="5325841"/>
            <a:ext cx="32004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Oystercatcher (Photo: Wikipedia)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B6D1DE-E690-2D4C-915C-CD5033DF2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18907"/>
            <a:ext cx="5105400" cy="38201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7CDB8D-1D0C-AC4E-A03C-D4702F419BFB}"/>
              </a:ext>
            </a:extLst>
          </p:cNvPr>
          <p:cNvSpPr txBox="1"/>
          <p:nvPr/>
        </p:nvSpPr>
        <p:spPr>
          <a:xfrm>
            <a:off x="5867400" y="2151727"/>
            <a:ext cx="2667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temperature changes decrease food sources and suitable habitats.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Chances for species recovery decrease the longer and more severe the climate-related disruption.</a:t>
            </a:r>
          </a:p>
        </p:txBody>
      </p:sp>
    </p:spTree>
    <p:extLst>
      <p:ext uri="{BB962C8B-B14F-4D97-AF65-F5344CB8AC3E}">
        <p14:creationId xmlns:p14="http://schemas.microsoft.com/office/powerpoint/2010/main" val="2764741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CA855A-8989-9345-82FC-2F511A2DAC2F}"/>
              </a:ext>
            </a:extLst>
          </p:cNvPr>
          <p:cNvSpPr/>
          <p:nvPr/>
        </p:nvSpPr>
        <p:spPr>
          <a:xfrm>
            <a:off x="0" y="1371600"/>
            <a:ext cx="9144000" cy="403860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2A4C4A-E62E-054E-9D8E-BC5C39150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Climate Defense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7A34F6-508C-EE4D-B4AE-96FC94769D64}"/>
              </a:ext>
            </a:extLst>
          </p:cNvPr>
          <p:cNvSpPr txBox="1"/>
          <p:nvPr/>
        </p:nvSpPr>
        <p:spPr>
          <a:xfrm>
            <a:off x="5200928" y="5138530"/>
            <a:ext cx="186781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Heceta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State Beach, Oregon (Photo: Judy Todd)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1D91B1-5CBC-EE44-A444-F18F9C2F3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00200"/>
            <a:ext cx="4724400" cy="3543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9839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48AB7DF-C0C4-6C43-AB23-6F55178AB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584205"/>
            <a:ext cx="8153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Ecosystems &amp; “Blue” Carbon Sinks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3F97D6-32AE-4E4B-B12C-144B107BDDD7}"/>
              </a:ext>
            </a:extLst>
          </p:cNvPr>
          <p:cNvSpPr txBox="1"/>
          <p:nvPr/>
        </p:nvSpPr>
        <p:spPr>
          <a:xfrm>
            <a:off x="980558" y="4038600"/>
            <a:ext cx="7182883" cy="18158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Tidal marshes, seagrass beds, and tidal forests are very efficient at storing “blue” carbon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wetlands store 10X the carbon per acre compared to forests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ecosystems in the PNW hold more carbon on average than other U.S. ecosystems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71431-C46D-394F-BC8D-8D43E039A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10" y="1354463"/>
            <a:ext cx="6863379" cy="2531428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D9FB46-8CD8-5F44-8F38-59B8D0836889}"/>
              </a:ext>
            </a:extLst>
          </p:cNvPr>
          <p:cNvSpPr txBox="1"/>
          <p:nvPr/>
        </p:nvSpPr>
        <p:spPr>
          <a:xfrm>
            <a:off x="5946289" y="3869913"/>
            <a:ext cx="20574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(Photo: Washington Department of Natural Resources)</a:t>
            </a:r>
          </a:p>
        </p:txBody>
      </p:sp>
    </p:spTree>
    <p:extLst>
      <p:ext uri="{BB962C8B-B14F-4D97-AF65-F5344CB8AC3E}">
        <p14:creationId xmlns:p14="http://schemas.microsoft.com/office/powerpoint/2010/main" val="41598064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F02C8FD-F435-5B43-9573-B1B60292DB69}"/>
              </a:ext>
            </a:extLst>
          </p:cNvPr>
          <p:cNvSpPr/>
          <p:nvPr/>
        </p:nvSpPr>
        <p:spPr>
          <a:xfrm>
            <a:off x="0" y="1447800"/>
            <a:ext cx="9144000" cy="381000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C5EB36-6A9C-E24E-81E8-DCD41C60C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529065"/>
            <a:ext cx="8458200" cy="555660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Ecosystems: Benefits Beyond Carbon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E83DB9-7B25-4D41-BB6C-7AEF94537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432" y="1618290"/>
            <a:ext cx="4541081" cy="3459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B59BBE-1024-0545-B450-FD8EFB84B4FE}"/>
              </a:ext>
            </a:extLst>
          </p:cNvPr>
          <p:cNvSpPr txBox="1"/>
          <p:nvPr/>
        </p:nvSpPr>
        <p:spPr>
          <a:xfrm>
            <a:off x="342900" y="2748060"/>
            <a:ext cx="3826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 protection from storm surges and flooding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Shoreline stabilization</a:t>
            </a:r>
          </a:p>
        </p:txBody>
      </p:sp>
    </p:spTree>
    <p:extLst>
      <p:ext uri="{BB962C8B-B14F-4D97-AF65-F5344CB8AC3E}">
        <p14:creationId xmlns:p14="http://schemas.microsoft.com/office/powerpoint/2010/main" val="2633051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8686F9B-E379-614D-BACE-C80CCA9B6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7340"/>
            <a:ext cx="91440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Nature’s Benefits vs. Engineered Alternatives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4C43D0-0649-0F46-82E4-9595E20CED74}"/>
              </a:ext>
            </a:extLst>
          </p:cNvPr>
          <p:cNvSpPr txBox="1"/>
          <p:nvPr/>
        </p:nvSpPr>
        <p:spPr>
          <a:xfrm>
            <a:off x="7467600" y="4495800"/>
            <a:ext cx="152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(Photo: Puget Sound Institute)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448A4C-99CB-BB40-8C1E-EE53D2BCC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57"/>
          <a:stretch/>
        </p:blipFill>
        <p:spPr>
          <a:xfrm>
            <a:off x="530087" y="1989193"/>
            <a:ext cx="3352800" cy="2514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758F4D-E657-E444-95CC-D6E9FEF58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989193"/>
            <a:ext cx="3339548" cy="25066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FE87F9-EAD8-784F-BA61-6F0B12FD3828}"/>
              </a:ext>
            </a:extLst>
          </p:cNvPr>
          <p:cNvSpPr txBox="1"/>
          <p:nvPr/>
        </p:nvSpPr>
        <p:spPr>
          <a:xfrm>
            <a:off x="3352800" y="4495800"/>
            <a:ext cx="6858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(Photo: PBS)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71929-FD8F-F247-BDC7-6314318DA620}"/>
              </a:ext>
            </a:extLst>
          </p:cNvPr>
          <p:cNvSpPr txBox="1"/>
          <p:nvPr/>
        </p:nvSpPr>
        <p:spPr>
          <a:xfrm>
            <a:off x="4297846" y="3042441"/>
            <a:ext cx="65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31445834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D03F76B-2B50-7F4B-B3A2-61F764FFB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7340"/>
            <a:ext cx="9144000" cy="477837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Amnesia: Coastal Ecosystems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1A1840-4275-0D42-8A83-51E752905E56}"/>
              </a:ext>
            </a:extLst>
          </p:cNvPr>
          <p:cNvSpPr txBox="1"/>
          <p:nvPr/>
        </p:nvSpPr>
        <p:spPr>
          <a:xfrm>
            <a:off x="4302614" y="4640145"/>
            <a:ext cx="1496122" cy="1846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ea typeface="Avenir Light" charset="0"/>
                <a:cs typeface="Arial" panose="020B0604020202020204" pitchFamily="34" charset="0"/>
              </a:rPr>
              <a:t>(Photo: The Nature Conservancy)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74CCD4-4F16-C444-8D52-4FA577A4C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19805"/>
            <a:ext cx="5181600" cy="2720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11C1A8-3CC4-0E46-812E-3A7223F59F10}"/>
              </a:ext>
            </a:extLst>
          </p:cNvPr>
          <p:cNvSpPr txBox="1"/>
          <p:nvPr/>
        </p:nvSpPr>
        <p:spPr>
          <a:xfrm>
            <a:off x="5798736" y="1848814"/>
            <a:ext cx="2971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know…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 of all freshwater and saltwater wetlands in the U.S. have disappeared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 of Oregon’s coastal forest swamps are now gone</a:t>
            </a:r>
          </a:p>
        </p:txBody>
      </p:sp>
    </p:spTree>
    <p:extLst>
      <p:ext uri="{BB962C8B-B14F-4D97-AF65-F5344CB8AC3E}">
        <p14:creationId xmlns:p14="http://schemas.microsoft.com/office/powerpoint/2010/main" val="1095600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9DF267-4A5A-0F4D-9D6E-B0DA6C2AE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7340"/>
            <a:ext cx="91440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Coastal Resilience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5C9469-0603-DA43-A5E8-D651DEC68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76400"/>
            <a:ext cx="4953000" cy="330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0BD3ED-C498-7A42-91D2-D15D41B56E17}"/>
              </a:ext>
            </a:extLst>
          </p:cNvPr>
          <p:cNvSpPr txBox="1"/>
          <p:nvPr/>
        </p:nvSpPr>
        <p:spPr>
          <a:xfrm>
            <a:off x="5715000" y="2865735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Restoration and protection benefits outweigh the costs by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to 1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margin.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0031BE-860F-3547-889C-4B0E2525423B}"/>
              </a:ext>
            </a:extLst>
          </p:cNvPr>
          <p:cNvSpPr txBox="1"/>
          <p:nvPr/>
        </p:nvSpPr>
        <p:spPr>
          <a:xfrm>
            <a:off x="3657600" y="4975087"/>
            <a:ext cx="17907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 Coastal Habitat Project (Photo: NOAA)</a:t>
            </a:r>
          </a:p>
        </p:txBody>
      </p:sp>
    </p:spTree>
    <p:extLst>
      <p:ext uri="{BB962C8B-B14F-4D97-AF65-F5344CB8AC3E}">
        <p14:creationId xmlns:p14="http://schemas.microsoft.com/office/powerpoint/2010/main" val="21977793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E109AE8-90CF-444C-BF71-AA6FD8F5A0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7375"/>
            <a:ext cx="9144000" cy="477838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Abundance of Coastal Restoration Projects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4D89DB-2760-8444-9BD3-821F4A31B62E}"/>
              </a:ext>
            </a:extLst>
          </p:cNvPr>
          <p:cNvSpPr txBox="1"/>
          <p:nvPr/>
        </p:nvSpPr>
        <p:spPr>
          <a:xfrm>
            <a:off x="6629400" y="4615934"/>
            <a:ext cx="2286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Oyster bed restoration. (Photo: The Nature Conservancy)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C3131D-B2A0-194D-BECC-CDA98CC4A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2031249"/>
            <a:ext cx="4752213" cy="2613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DE1792-3D9D-C342-A74F-3A5432F45E6B}"/>
              </a:ext>
            </a:extLst>
          </p:cNvPr>
          <p:cNvSpPr txBox="1"/>
          <p:nvPr/>
        </p:nvSpPr>
        <p:spPr>
          <a:xfrm>
            <a:off x="373065" y="2045447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marsh replanting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Eelgrass bed restoration 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Oyster reef restoration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Dike removal and wetland connectivity enhancements</a:t>
            </a:r>
          </a:p>
        </p:txBody>
      </p:sp>
    </p:spTree>
    <p:extLst>
      <p:ext uri="{BB962C8B-B14F-4D97-AF65-F5344CB8AC3E}">
        <p14:creationId xmlns:p14="http://schemas.microsoft.com/office/powerpoint/2010/main" val="3517937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82F3C8F-A7F5-D84C-AE06-31DD27D72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7375"/>
            <a:ext cx="9144000" cy="4778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New Marine Protected Areas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8D81E0-6DBD-1344-B54E-0F8E9075DF2D}"/>
              </a:ext>
            </a:extLst>
          </p:cNvPr>
          <p:cNvSpPr txBox="1"/>
          <p:nvPr/>
        </p:nvSpPr>
        <p:spPr>
          <a:xfrm>
            <a:off x="5943600" y="4996934"/>
            <a:ext cx="16236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Leatherback sea turtle (Photo: NOAA)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A4B02-7456-3248-A0CD-39420C9A9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298" y="1425332"/>
            <a:ext cx="5357403" cy="357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241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DF2544-6101-1943-81BA-D5A9FC16BD99}"/>
              </a:ext>
            </a:extLst>
          </p:cNvPr>
          <p:cNvSpPr/>
          <p:nvPr/>
        </p:nvSpPr>
        <p:spPr>
          <a:xfrm>
            <a:off x="0" y="1676400"/>
            <a:ext cx="9144000" cy="350520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B39BA8-44BC-DE43-8A06-45C920EC7002}"/>
              </a:ext>
            </a:extLst>
          </p:cNvPr>
          <p:cNvSpPr txBox="1"/>
          <p:nvPr/>
        </p:nvSpPr>
        <p:spPr>
          <a:xfrm>
            <a:off x="1518420" y="1905506"/>
            <a:ext cx="61090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“There can be no purpose more inspiring than to begin the age of restoration, reweaving the wondrous diversity of life that still surrounds us.”  </a:t>
            </a:r>
          </a:p>
          <a:p>
            <a:endParaRPr lang="en-US" sz="2800" b="1" i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– Edward O. Wilson, The Diversity of Life</a:t>
            </a:r>
          </a:p>
        </p:txBody>
      </p:sp>
    </p:spTree>
    <p:extLst>
      <p:ext uri="{BB962C8B-B14F-4D97-AF65-F5344CB8AC3E}">
        <p14:creationId xmlns:p14="http://schemas.microsoft.com/office/powerpoint/2010/main" val="165838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904F27E-590E-FC48-A2FF-C64FE5A22584}"/>
              </a:ext>
            </a:extLst>
          </p:cNvPr>
          <p:cNvSpPr txBox="1"/>
          <p:nvPr/>
        </p:nvSpPr>
        <p:spPr>
          <a:xfrm>
            <a:off x="0" y="1157591"/>
            <a:ext cx="9075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 We’ll Learn About: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98BB0D-D144-C44D-8B67-AFCD0CE26397}"/>
              </a:ext>
            </a:extLst>
          </p:cNvPr>
          <p:cNvSpPr txBox="1"/>
          <p:nvPr/>
        </p:nvSpPr>
        <p:spPr>
          <a:xfrm>
            <a:off x="5166366" y="1926294"/>
            <a:ext cx="34274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lands and their role in climate change</a:t>
            </a:r>
          </a:p>
          <a:p>
            <a:pPr>
              <a:buClr>
                <a:schemeClr val="bg1"/>
              </a:buClr>
              <a:buSzPct val="125000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climate change on oceans and coastal ecosystems</a:t>
            </a:r>
          </a:p>
          <a:p>
            <a:pPr>
              <a:buClr>
                <a:schemeClr val="bg1"/>
              </a:buClr>
              <a:buSzPct val="125000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Ways to build climate resilience in our oceans and coastlines.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7BF36-0247-784A-A246-D602543D4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854751"/>
            <a:ext cx="4417582" cy="3313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38895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DFEBE9D-96C4-5748-9EEE-91240C4C41F3}"/>
              </a:ext>
            </a:extLst>
          </p:cNvPr>
          <p:cNvGrpSpPr/>
          <p:nvPr/>
        </p:nvGrpSpPr>
        <p:grpSpPr>
          <a:xfrm>
            <a:off x="285010" y="1353732"/>
            <a:ext cx="2904501" cy="3395944"/>
            <a:chOff x="2919027" y="1376778"/>
            <a:chExt cx="2904501" cy="33959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06CAC8-F09A-8A47-A88E-9714443488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68029" y="2278676"/>
              <a:ext cx="1806498" cy="2494046"/>
            </a:xfrm>
            <a:prstGeom prst="rect">
              <a:avLst/>
            </a:prstGeom>
            <a:ln w="12700"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Google Shape;490;p62">
              <a:extLst>
                <a:ext uri="{FF2B5EF4-FFF2-40B4-BE49-F238E27FC236}">
                  <a16:creationId xmlns:a16="http://schemas.microsoft.com/office/drawing/2014/main" id="{78596A91-46B0-C94E-8033-F71EB1EE35C3}"/>
                </a:ext>
              </a:extLst>
            </p:cNvPr>
            <p:cNvSpPr txBox="1"/>
            <p:nvPr/>
          </p:nvSpPr>
          <p:spPr>
            <a:xfrm>
              <a:off x="2919027" y="1376778"/>
              <a:ext cx="2904501" cy="63147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chemeClr val="bg1"/>
                  </a:solidFill>
                  <a:latin typeface="Arial Bold" charset="0"/>
                  <a:ea typeface="Arial Bold" charset="0"/>
                  <a:cs typeface="Arial Bold" charset="0"/>
                  <a:sym typeface="Georgia"/>
                </a:rPr>
                <a:t>Restoring native vegetation</a:t>
              </a:r>
              <a:endParaRPr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endParaRPr>
            </a:p>
          </p:txBody>
        </p:sp>
      </p:grpSp>
      <p:sp>
        <p:nvSpPr>
          <p:cNvPr id="11" name="Google Shape;489;p62">
            <a:extLst>
              <a:ext uri="{FF2B5EF4-FFF2-40B4-BE49-F238E27FC236}">
                <a16:creationId xmlns:a16="http://schemas.microsoft.com/office/drawing/2014/main" id="{138CE6B1-3C93-A248-8905-8D9B7D937575}"/>
              </a:ext>
            </a:extLst>
          </p:cNvPr>
          <p:cNvSpPr txBox="1"/>
          <p:nvPr/>
        </p:nvSpPr>
        <p:spPr>
          <a:xfrm>
            <a:off x="5236632" y="1355878"/>
            <a:ext cx="3952460" cy="7559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  <a:t>Removing</a:t>
            </a:r>
            <a:b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</a:br>
            <a: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  <a:t>invasive species</a:t>
            </a:r>
            <a:endParaRPr sz="20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68875-5DBE-4346-9BAA-2384BAF2DD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1" y="2264841"/>
            <a:ext cx="1860700" cy="2481350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FB7E2FC-CA5F-ED48-A048-B5BFFF41FD19}"/>
              </a:ext>
            </a:extLst>
          </p:cNvPr>
          <p:cNvGrpSpPr/>
          <p:nvPr/>
        </p:nvGrpSpPr>
        <p:grpSpPr>
          <a:xfrm>
            <a:off x="3369417" y="1353732"/>
            <a:ext cx="2526481" cy="3012154"/>
            <a:chOff x="822463" y="1376778"/>
            <a:chExt cx="2526481" cy="3012154"/>
          </a:xfrm>
        </p:grpSpPr>
        <p:sp>
          <p:nvSpPr>
            <p:cNvPr id="14" name="Google Shape;488;p62">
              <a:extLst>
                <a:ext uri="{FF2B5EF4-FFF2-40B4-BE49-F238E27FC236}">
                  <a16:creationId xmlns:a16="http://schemas.microsoft.com/office/drawing/2014/main" id="{151CE5C8-1DB3-A44A-8F1D-C18C9586A567}"/>
                </a:ext>
              </a:extLst>
            </p:cNvPr>
            <p:cNvSpPr txBox="1"/>
            <p:nvPr/>
          </p:nvSpPr>
          <p:spPr>
            <a:xfrm>
              <a:off x="822463" y="1376778"/>
              <a:ext cx="2526481" cy="104866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chemeClr val="bg1"/>
                  </a:solidFill>
                  <a:latin typeface="Arial Bold" charset="0"/>
                  <a:ea typeface="Arial Bold" charset="0"/>
                  <a:cs typeface="Arial Bold" charset="0"/>
                  <a:sym typeface="Georgia"/>
                </a:rPr>
                <a:t>Water quality monitoring</a:t>
              </a:r>
              <a:endParaRPr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F8F58ED-187B-FE43-84DF-B8F7A7B64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6657" y="2287887"/>
              <a:ext cx="2316778" cy="2101045"/>
            </a:xfrm>
            <a:prstGeom prst="rect">
              <a:avLst/>
            </a:prstGeom>
            <a:ln w="12700"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D5DCD15-B62B-FF43-98C9-8488609134C2}"/>
              </a:ext>
            </a:extLst>
          </p:cNvPr>
          <p:cNvSpPr txBox="1"/>
          <p:nvPr/>
        </p:nvSpPr>
        <p:spPr>
          <a:xfrm>
            <a:off x="-9895" y="4858528"/>
            <a:ext cx="9163790" cy="6771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Georgia"/>
              </a:rPr>
              <a:t>Restoration work heals the land and makes it more resilient to climate impacts.</a:t>
            </a:r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E3116D-A0D5-EC4F-8AEA-D0F1EAB47F7E}"/>
              </a:ext>
            </a:extLst>
          </p:cNvPr>
          <p:cNvSpPr txBox="1"/>
          <p:nvPr/>
        </p:nvSpPr>
        <p:spPr>
          <a:xfrm>
            <a:off x="0" y="548640"/>
            <a:ext cx="9144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rPr>
              <a:t>Public Lands Stewardship</a:t>
            </a:r>
          </a:p>
        </p:txBody>
      </p:sp>
    </p:spTree>
    <p:extLst>
      <p:ext uri="{BB962C8B-B14F-4D97-AF65-F5344CB8AC3E}">
        <p14:creationId xmlns:p14="http://schemas.microsoft.com/office/powerpoint/2010/main" val="3310055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487;p62">
            <a:extLst>
              <a:ext uri="{FF2B5EF4-FFF2-40B4-BE49-F238E27FC236}">
                <a16:creationId xmlns:a16="http://schemas.microsoft.com/office/drawing/2014/main" id="{8FD23497-814F-2D41-BFCC-7B22B3CF703E}"/>
              </a:ext>
            </a:extLst>
          </p:cNvPr>
          <p:cNvSpPr txBox="1"/>
          <p:nvPr/>
        </p:nvSpPr>
        <p:spPr>
          <a:xfrm>
            <a:off x="927450" y="548640"/>
            <a:ext cx="7289100" cy="70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32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rPr>
              <a:t>Keep the Conversation Going</a:t>
            </a:r>
            <a:endParaRPr sz="32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DC6564-7548-1145-92B1-519E84431D08}"/>
              </a:ext>
            </a:extLst>
          </p:cNvPr>
          <p:cNvSpPr txBox="1"/>
          <p:nvPr/>
        </p:nvSpPr>
        <p:spPr>
          <a:xfrm>
            <a:off x="4953000" y="1690062"/>
            <a:ext cx="3982456" cy="3477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600"/>
              </a:spcAft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Know your local public land management agencies </a:t>
            </a:r>
          </a:p>
          <a:p>
            <a:pPr marL="342900" indent="-342900">
              <a:spcAft>
                <a:spcPts val="1600"/>
              </a:spcAft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Participate in public land and waterway planning processes</a:t>
            </a:r>
          </a:p>
          <a:p>
            <a:pPr marL="342900" indent="-342900">
              <a:spcAft>
                <a:spcPts val="1600"/>
              </a:spcAft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Learn more about the policies in place for local public lands and streams</a:t>
            </a:r>
          </a:p>
          <a:p>
            <a:pPr marL="342900" indent="-342900">
              <a:spcAft>
                <a:spcPts val="1600"/>
              </a:spcAft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Join Great Old Broads for Wilderness!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53D280-A601-9F46-9324-AD991C3D5A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209031"/>
            <a:ext cx="4337668" cy="2439938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44952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487;p62">
            <a:extLst>
              <a:ext uri="{FF2B5EF4-FFF2-40B4-BE49-F238E27FC236}">
                <a16:creationId xmlns:a16="http://schemas.microsoft.com/office/drawing/2014/main" id="{35E2F3AB-3FCB-2746-9D2C-31F55C080BEB}"/>
              </a:ext>
            </a:extLst>
          </p:cNvPr>
          <p:cNvSpPr txBox="1"/>
          <p:nvPr/>
        </p:nvSpPr>
        <p:spPr>
          <a:xfrm>
            <a:off x="0" y="548640"/>
            <a:ext cx="9144000" cy="70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3200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rPr>
              <a:t>Upcoming Broads Events in Your Area</a:t>
            </a:r>
            <a:endParaRPr sz="3200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CD1FBA3-F132-174A-AB8B-0AFDE310AF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242" y="1330495"/>
            <a:ext cx="6295516" cy="4197010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DCBBD7-9451-6A4C-A20F-A9BC78557FC4}"/>
              </a:ext>
            </a:extLst>
          </p:cNvPr>
          <p:cNvSpPr txBox="1"/>
          <p:nvPr/>
        </p:nvSpPr>
        <p:spPr>
          <a:xfrm>
            <a:off x="0" y="5638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www.greatoldbroads.org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3157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EE5C31-7121-254B-AF49-D4C0D50C9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308" y="638874"/>
            <a:ext cx="5321382" cy="2733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EACEEA-9D3F-FC47-B9E4-A6BAE2CDBBBD}"/>
              </a:ext>
            </a:extLst>
          </p:cNvPr>
          <p:cNvSpPr/>
          <p:nvPr/>
        </p:nvSpPr>
        <p:spPr>
          <a:xfrm>
            <a:off x="0" y="3543382"/>
            <a:ext cx="9144000" cy="196977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255BFD-DA2D-F345-A3C4-BD31C85C6B3D}"/>
              </a:ext>
            </a:extLst>
          </p:cNvPr>
          <p:cNvSpPr txBox="1"/>
          <p:nvPr/>
        </p:nvSpPr>
        <p:spPr>
          <a:xfrm>
            <a:off x="457199" y="3543382"/>
            <a:ext cx="8229600" cy="19697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consider making a tax-deductible donation to Great Old Broads for Wilderness, a 501(c)3 organization, to help continue and expand this program.</a:t>
            </a:r>
          </a:p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thank you for your support! </a:t>
            </a:r>
          </a:p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www.greatoldbroads.org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60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34904CA9-F945-4B42-B43D-0E17BFE8D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839383"/>
            <a:ext cx="9144000" cy="4446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rPr>
              <a:t>What are Public Lands?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785D7B-C164-1641-993D-8F682C651C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1284051"/>
            <a:ext cx="3352800" cy="2182560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7C76E8-A88A-6F4C-9CB0-FD1D602EF6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9831" y="3625269"/>
            <a:ext cx="2124419" cy="2623131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5F064B-64BF-094E-B00C-6CADAAE79F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911" y="1266021"/>
            <a:ext cx="2014693" cy="2684690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F92FEE-1445-0D43-9AE6-0B0DED6999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8796" y="4171151"/>
            <a:ext cx="3831240" cy="2276762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1786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3;p29">
            <a:extLst>
              <a:ext uri="{FF2B5EF4-FFF2-40B4-BE49-F238E27FC236}">
                <a16:creationId xmlns:a16="http://schemas.microsoft.com/office/drawing/2014/main" id="{28EC7E0D-7CE7-6445-9E3C-658513E43E0F}"/>
              </a:ext>
            </a:extLst>
          </p:cNvPr>
          <p:cNvSpPr txBox="1">
            <a:spLocks/>
          </p:cNvSpPr>
          <p:nvPr/>
        </p:nvSpPr>
        <p:spPr>
          <a:xfrm>
            <a:off x="0" y="548640"/>
            <a:ext cx="9144000" cy="64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rPr>
              <a:t>Federal, State, and Local Public Lands </a:t>
            </a:r>
          </a:p>
        </p:txBody>
      </p:sp>
      <p:sp>
        <p:nvSpPr>
          <p:cNvPr id="9" name="Google Shape;194;p29">
            <a:extLst>
              <a:ext uri="{FF2B5EF4-FFF2-40B4-BE49-F238E27FC236}">
                <a16:creationId xmlns:a16="http://schemas.microsoft.com/office/drawing/2014/main" id="{47971D6B-A167-6842-BA1F-B96ED8AE6D9E}"/>
              </a:ext>
            </a:extLst>
          </p:cNvPr>
          <p:cNvSpPr txBox="1"/>
          <p:nvPr/>
        </p:nvSpPr>
        <p:spPr>
          <a:xfrm>
            <a:off x="432213" y="1549029"/>
            <a:ext cx="4284427" cy="2609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5000"/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  <a:t>National Parks</a:t>
            </a:r>
            <a:endParaRPr sz="20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  <a:sym typeface="Georgi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5000"/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  <a:t>National Forests</a:t>
            </a:r>
            <a:endParaRPr sz="20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  <a:sym typeface="Georgi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5000"/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  <a:t>National Conservation Lands</a:t>
            </a:r>
            <a:endParaRPr sz="20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  <a:sym typeface="Georgi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5000"/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  <a:t>State Parks</a:t>
            </a:r>
            <a:endParaRPr sz="20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  <a:sym typeface="Georgi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5000"/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  <a:t>City Parks</a:t>
            </a:r>
            <a:endParaRPr sz="20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  <a:sym typeface="Georgi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5000"/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  <a:t>Wild and Scenic Rivers</a:t>
            </a:r>
            <a:endParaRPr sz="20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  <a:sym typeface="Georgi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  <a:sym typeface="Georgia"/>
            </a:endParaRPr>
          </a:p>
        </p:txBody>
      </p:sp>
      <p:sp>
        <p:nvSpPr>
          <p:cNvPr id="10" name="Google Shape;195;p29">
            <a:extLst>
              <a:ext uri="{FF2B5EF4-FFF2-40B4-BE49-F238E27FC236}">
                <a16:creationId xmlns:a16="http://schemas.microsoft.com/office/drawing/2014/main" id="{BD8C3B39-DD47-0D49-AAF8-A7D98A80DB26}"/>
              </a:ext>
            </a:extLst>
          </p:cNvPr>
          <p:cNvSpPr txBox="1"/>
          <p:nvPr/>
        </p:nvSpPr>
        <p:spPr>
          <a:xfrm>
            <a:off x="4811285" y="1532974"/>
            <a:ext cx="4101600" cy="2609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5000"/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  <a:t>National Monuments</a:t>
            </a:r>
            <a:endParaRPr sz="20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  <a:sym typeface="Georgi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5000"/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  <a:t>National Recreation Areas</a:t>
            </a:r>
            <a:endParaRPr sz="20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  <a:sym typeface="Georgi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5000"/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  <a:t>Wilderness Areas</a:t>
            </a:r>
            <a:endParaRPr sz="20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  <a:sym typeface="Georgi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5000"/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  <a:t>Wilderness Study Areas</a:t>
            </a:r>
            <a:endParaRPr sz="20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  <a:sym typeface="Georgi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bg1"/>
              </a:solidFill>
              <a:latin typeface="Arial" panose="020B0604020202020204" pitchFamily="34" charset="0"/>
              <a:ea typeface="Georgia"/>
              <a:cs typeface="Arial" panose="020B0604020202020204" pitchFamily="34" charset="0"/>
              <a:sym typeface="Georgi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97D88D-5F42-924E-966D-C4B315E400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8720">
            <a:off x="4406481" y="3585726"/>
            <a:ext cx="3496965" cy="2623567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8650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DCB28AE-B0F4-1A4A-B1E1-94D69417DF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7973" y="1111914"/>
            <a:ext cx="5433223" cy="4414007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A36F197-ACD8-F54A-93EF-2962CCA1509B}"/>
              </a:ext>
            </a:extLst>
          </p:cNvPr>
          <p:cNvSpPr/>
          <p:nvPr/>
        </p:nvSpPr>
        <p:spPr>
          <a:xfrm>
            <a:off x="722662" y="3203450"/>
            <a:ext cx="2569641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A7B19B-12CF-504F-B636-7A2D7B32203A}"/>
              </a:ext>
            </a:extLst>
          </p:cNvPr>
          <p:cNvSpPr/>
          <p:nvPr/>
        </p:nvSpPr>
        <p:spPr>
          <a:xfrm>
            <a:off x="737985" y="1716726"/>
            <a:ext cx="2569641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BC9073-84D3-B644-9443-CA56AAC8EC68}"/>
              </a:ext>
            </a:extLst>
          </p:cNvPr>
          <p:cNvSpPr/>
          <p:nvPr/>
        </p:nvSpPr>
        <p:spPr>
          <a:xfrm>
            <a:off x="737985" y="2200987"/>
            <a:ext cx="2569641" cy="338554"/>
          </a:xfrm>
          <a:prstGeom prst="rect">
            <a:avLst/>
          </a:prstGeom>
          <a:solidFill>
            <a:srgbClr val="2EBA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64F471-AE6B-9A4E-A91F-2296E23102C2}"/>
              </a:ext>
            </a:extLst>
          </p:cNvPr>
          <p:cNvSpPr/>
          <p:nvPr/>
        </p:nvSpPr>
        <p:spPr>
          <a:xfrm>
            <a:off x="737154" y="2691554"/>
            <a:ext cx="2569641" cy="338554"/>
          </a:xfrm>
          <a:prstGeom prst="rect">
            <a:avLst/>
          </a:prstGeom>
          <a:solidFill>
            <a:srgbClr val="9EFC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07B16-DE16-694B-A03E-FB70133DC910}"/>
              </a:ext>
            </a:extLst>
          </p:cNvPr>
          <p:cNvSpPr/>
          <p:nvPr/>
        </p:nvSpPr>
        <p:spPr>
          <a:xfrm>
            <a:off x="4705315" y="5539728"/>
            <a:ext cx="3665881" cy="2154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Map of U.S. public lands by Kara </a:t>
            </a:r>
            <a:r>
              <a:rPr lang="en-US" sz="800" dirty="0" err="1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Clauser</a:t>
            </a:r>
            <a:r>
              <a:rPr lang="en-US" sz="800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, Center for Biological Diversity.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5A866D-D168-5746-8EF3-BCA3B56171B1}"/>
              </a:ext>
            </a:extLst>
          </p:cNvPr>
          <p:cNvSpPr txBox="1"/>
          <p:nvPr/>
        </p:nvSpPr>
        <p:spPr>
          <a:xfrm>
            <a:off x="0" y="548640"/>
            <a:ext cx="9144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rPr>
              <a:t>Federal Public Lands in the Northwest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535805-38A3-A744-BECD-FEA1DE18A8AC}"/>
              </a:ext>
            </a:extLst>
          </p:cNvPr>
          <p:cNvSpPr txBox="1"/>
          <p:nvPr/>
        </p:nvSpPr>
        <p:spPr>
          <a:xfrm>
            <a:off x="766952" y="1716726"/>
            <a:ext cx="2890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Bureau of Land Management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20B55D-E404-3149-A7EA-7465785373EC}"/>
              </a:ext>
            </a:extLst>
          </p:cNvPr>
          <p:cNvSpPr txBox="1"/>
          <p:nvPr/>
        </p:nvSpPr>
        <p:spPr>
          <a:xfrm>
            <a:off x="766952" y="2200987"/>
            <a:ext cx="2722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Fish &amp; Wildlife Service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FD65E1-AC84-2747-A7B6-A26F37F342AE}"/>
              </a:ext>
            </a:extLst>
          </p:cNvPr>
          <p:cNvSpPr txBox="1"/>
          <p:nvPr/>
        </p:nvSpPr>
        <p:spPr>
          <a:xfrm>
            <a:off x="766121" y="2691554"/>
            <a:ext cx="2342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Forest Service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2489DA-9CF7-9444-B035-809ACE0FD1DB}"/>
              </a:ext>
            </a:extLst>
          </p:cNvPr>
          <p:cNvSpPr txBox="1"/>
          <p:nvPr/>
        </p:nvSpPr>
        <p:spPr>
          <a:xfrm>
            <a:off x="751630" y="3203450"/>
            <a:ext cx="2356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Park Service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36F22C-0F46-054B-8EEA-F4F5A29EA7D9}"/>
              </a:ext>
            </a:extLst>
          </p:cNvPr>
          <p:cNvSpPr/>
          <p:nvPr/>
        </p:nvSpPr>
        <p:spPr>
          <a:xfrm>
            <a:off x="1066800" y="4443104"/>
            <a:ext cx="7768279" cy="108281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47974F-6F31-5045-AD08-57DE94D53B9F}"/>
              </a:ext>
            </a:extLst>
          </p:cNvPr>
          <p:cNvSpPr txBox="1"/>
          <p:nvPr/>
        </p:nvSpPr>
        <p:spPr>
          <a:xfrm>
            <a:off x="1339009" y="4529751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federal government manages almost half of the land base in the Pacific Northwest (60% of the land in Idaho, 48% in Oregon, and nearly 30% in Washington).</a:t>
            </a:r>
          </a:p>
        </p:txBody>
      </p:sp>
    </p:spTree>
    <p:extLst>
      <p:ext uri="{BB962C8B-B14F-4D97-AF65-F5344CB8AC3E}">
        <p14:creationId xmlns:p14="http://schemas.microsoft.com/office/powerpoint/2010/main" val="908228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285FEE0-A4FD-1E4D-9DDB-79D9F4A72D5D}"/>
              </a:ext>
            </a:extLst>
          </p:cNvPr>
          <p:cNvSpPr txBox="1"/>
          <p:nvPr/>
        </p:nvSpPr>
        <p:spPr>
          <a:xfrm>
            <a:off x="1371600" y="2899316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How Do Public Lands Relate to Climate Change?</a:t>
            </a:r>
          </a:p>
        </p:txBody>
      </p:sp>
    </p:spTree>
    <p:extLst>
      <p:ext uri="{BB962C8B-B14F-4D97-AF65-F5344CB8AC3E}">
        <p14:creationId xmlns:p14="http://schemas.microsoft.com/office/powerpoint/2010/main" val="3210671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42;p34">
            <a:extLst>
              <a:ext uri="{FF2B5EF4-FFF2-40B4-BE49-F238E27FC236}">
                <a16:creationId xmlns:a16="http://schemas.microsoft.com/office/drawing/2014/main" id="{237B837D-EDC1-9844-B93E-DB037DA6F1F3}"/>
              </a:ext>
            </a:extLst>
          </p:cNvPr>
          <p:cNvSpPr/>
          <p:nvPr/>
        </p:nvSpPr>
        <p:spPr>
          <a:xfrm>
            <a:off x="0" y="1377831"/>
            <a:ext cx="9144000" cy="3855600"/>
          </a:xfrm>
          <a:prstGeom prst="rect">
            <a:avLst/>
          </a:prstGeom>
          <a:solidFill>
            <a:srgbClr val="7030A0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DDEAF6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7" name="Google Shape;243;p34">
            <a:extLst>
              <a:ext uri="{FF2B5EF4-FFF2-40B4-BE49-F238E27FC236}">
                <a16:creationId xmlns:a16="http://schemas.microsoft.com/office/drawing/2014/main" id="{B55E7A71-9D12-3948-BDBF-B8D253B92AB2}"/>
              </a:ext>
            </a:extLst>
          </p:cNvPr>
          <p:cNvSpPr txBox="1">
            <a:spLocks/>
          </p:cNvSpPr>
          <p:nvPr/>
        </p:nvSpPr>
        <p:spPr>
          <a:xfrm>
            <a:off x="0" y="1335270"/>
            <a:ext cx="9144000" cy="1325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lt1"/>
              </a:buClr>
              <a:buFont typeface="Calibri"/>
              <a:buNone/>
            </a:pPr>
            <a:r>
              <a:rPr lang="en-US" sz="2800" dirty="0">
                <a:solidFill>
                  <a:schemeClr val="lt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Public lands emit </a:t>
            </a:r>
            <a:r>
              <a:rPr lang="en-US" sz="6200" dirty="0">
                <a:solidFill>
                  <a:srgbClr val="FF0000"/>
                </a:solidFill>
                <a:latin typeface="Arial Black" panose="020B0A04020102020204" pitchFamily="34" charset="0"/>
                <a:ea typeface="Arial" charset="0"/>
                <a:cs typeface="Arial" charset="0"/>
                <a:sym typeface="Calibri"/>
              </a:rPr>
              <a:t>4.5</a:t>
            </a:r>
            <a:r>
              <a:rPr lang="en-US" sz="3000" dirty="0">
                <a:solidFill>
                  <a:schemeClr val="lt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 </a:t>
            </a:r>
            <a:r>
              <a:rPr lang="en-US" sz="2800" dirty="0">
                <a:solidFill>
                  <a:schemeClr val="lt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times</a:t>
            </a:r>
            <a:br>
              <a:rPr lang="en-US" sz="3000" dirty="0">
                <a:solidFill>
                  <a:schemeClr val="lt1"/>
                </a:solidFill>
                <a:latin typeface="Arial" charset="0"/>
                <a:ea typeface="Arial" charset="0"/>
                <a:cs typeface="Arial" charset="0"/>
                <a:sym typeface="Calibri"/>
              </a:rPr>
            </a:br>
            <a:r>
              <a:rPr lang="en-US" sz="2800" dirty="0">
                <a:solidFill>
                  <a:schemeClr val="lt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the amount carbon they absorb</a:t>
            </a:r>
          </a:p>
        </p:txBody>
      </p:sp>
      <p:grpSp>
        <p:nvGrpSpPr>
          <p:cNvPr id="9" name="Google Shape;244;p34">
            <a:extLst>
              <a:ext uri="{FF2B5EF4-FFF2-40B4-BE49-F238E27FC236}">
                <a16:creationId xmlns:a16="http://schemas.microsoft.com/office/drawing/2014/main" id="{44E940B5-062A-8A4C-9648-21E3353E849D}"/>
              </a:ext>
            </a:extLst>
          </p:cNvPr>
          <p:cNvGrpSpPr/>
          <p:nvPr/>
        </p:nvGrpSpPr>
        <p:grpSpPr>
          <a:xfrm>
            <a:off x="138464" y="2534798"/>
            <a:ext cx="8867071" cy="2211000"/>
            <a:chOff x="113273" y="2352773"/>
            <a:chExt cx="11822761" cy="2211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Google Shape;245;p34" descr="http://cliparts.co/cliparts/Bcg/Kxg/BcgKxgBKi.png">
              <a:extLst>
                <a:ext uri="{FF2B5EF4-FFF2-40B4-BE49-F238E27FC236}">
                  <a16:creationId xmlns:a16="http://schemas.microsoft.com/office/drawing/2014/main" id="{ECC868E5-DE15-CB4D-BC9A-338D59191FAA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273" y="2352773"/>
              <a:ext cx="2567400" cy="221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46;p34" descr="Oil, Rig, Drill, Tools, Drilling, Industry, Energy">
              <a:extLst>
                <a:ext uri="{FF2B5EF4-FFF2-40B4-BE49-F238E27FC236}">
                  <a16:creationId xmlns:a16="http://schemas.microsoft.com/office/drawing/2014/main" id="{0D9CECDE-C89E-9040-AC93-F16A6C5CCC85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3174" y="2545324"/>
              <a:ext cx="2047200" cy="201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47;p34" descr="Oil, Rig, Drill, Tools, Drilling, Industry, Energy">
              <a:extLst>
                <a:ext uri="{FF2B5EF4-FFF2-40B4-BE49-F238E27FC236}">
                  <a16:creationId xmlns:a16="http://schemas.microsoft.com/office/drawing/2014/main" id="{17BDFB1B-2ADC-FC49-AE38-AC69B342DAA4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32260" y="2545324"/>
              <a:ext cx="2047200" cy="201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48;p34" descr="Oil, Rig, Drill, Tools, Drilling, Industry, Energy">
              <a:extLst>
                <a:ext uri="{FF2B5EF4-FFF2-40B4-BE49-F238E27FC236}">
                  <a16:creationId xmlns:a16="http://schemas.microsoft.com/office/drawing/2014/main" id="{52A0529B-3546-7F49-B5E8-893FC59EBA7A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51346" y="2545324"/>
              <a:ext cx="2047200" cy="201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49;p34" descr="Oil, Rig, Drill, Tools, Drilling, Industry, Energy">
              <a:extLst>
                <a:ext uri="{FF2B5EF4-FFF2-40B4-BE49-F238E27FC236}">
                  <a16:creationId xmlns:a16="http://schemas.microsoft.com/office/drawing/2014/main" id="{2CE6BAC9-BAD4-3E45-8A03-242E556AA072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70434" y="2545324"/>
              <a:ext cx="1065600" cy="201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250;p34" descr="Oil, Rig, Drill, Tools, Drilling, Industry, Energy">
              <a:extLst>
                <a:ext uri="{FF2B5EF4-FFF2-40B4-BE49-F238E27FC236}">
                  <a16:creationId xmlns:a16="http://schemas.microsoft.com/office/drawing/2014/main" id="{83C14927-1641-EF45-AD6E-2E41DFDB0492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94088" y="2545324"/>
              <a:ext cx="2047200" cy="2018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Google Shape;254;p34">
            <a:extLst>
              <a:ext uri="{FF2B5EF4-FFF2-40B4-BE49-F238E27FC236}">
                <a16:creationId xmlns:a16="http://schemas.microsoft.com/office/drawing/2014/main" id="{5DA819C1-1B9A-254F-AC52-61D8746BABD0}"/>
              </a:ext>
            </a:extLst>
          </p:cNvPr>
          <p:cNvSpPr/>
          <p:nvPr/>
        </p:nvSpPr>
        <p:spPr>
          <a:xfrm>
            <a:off x="2970359" y="5233431"/>
            <a:ext cx="6173641" cy="595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Center for American Progress, 2013; in Millions of Metric Tons of Carbon-Equivalent (mmCO</a:t>
            </a:r>
            <a:r>
              <a:rPr lang="en-US" sz="1100" baseline="-25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2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e); in 2012, the U.S. gross emissions were 6545 mmCO</a:t>
            </a:r>
            <a:r>
              <a:rPr lang="en-US" sz="1100" baseline="-25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2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e with gross offset of 881 mmCO</a:t>
            </a:r>
            <a:r>
              <a:rPr lang="en-US" sz="1100" baseline="-25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2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e</a:t>
            </a:r>
            <a:br>
              <a:rPr lang="en-US" sz="1100" dirty="0">
                <a:solidFill>
                  <a:srgbClr val="757070"/>
                </a:solidFill>
                <a:latin typeface="Arial" charset="0"/>
                <a:ea typeface="Arial" charset="0"/>
                <a:cs typeface="Arial" charset="0"/>
                <a:sym typeface="Calibri"/>
              </a:rPr>
            </a:br>
            <a:endParaRPr sz="11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F146CE-462C-E745-8D53-9F0462D9D4E2}"/>
              </a:ext>
            </a:extLst>
          </p:cNvPr>
          <p:cNvSpPr txBox="1"/>
          <p:nvPr/>
        </p:nvSpPr>
        <p:spPr>
          <a:xfrm>
            <a:off x="0" y="548640"/>
            <a:ext cx="9144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rPr>
              <a:t>Public Lands Use and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2261335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17673</TotalTime>
  <Words>1091</Words>
  <Application>Microsoft Macintosh PowerPoint</Application>
  <PresentationFormat>On-screen Show (4:3)</PresentationFormat>
  <Paragraphs>173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Arial Black</vt:lpstr>
      <vt:lpstr>Arial Bold</vt:lpstr>
      <vt:lpstr>Avenir Light</vt:lpstr>
      <vt:lpstr>Calibri</vt:lpstr>
      <vt:lpstr>Calibri Light</vt:lpstr>
      <vt:lpstr>Office Theme</vt:lpstr>
      <vt:lpstr>Coasts and Climate Protection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are Marine Protected Areas?</vt:lpstr>
      <vt:lpstr>Who Manages Our Marine Public Areas?</vt:lpstr>
      <vt:lpstr>PowerPoint Presentation</vt:lpstr>
      <vt:lpstr>PowerPoint Presentation</vt:lpstr>
      <vt:lpstr>Coastal Climate Change Impacts</vt:lpstr>
      <vt:lpstr>Coastal Climate Change Impacts</vt:lpstr>
      <vt:lpstr>Coasts and Climate Change Impacts</vt:lpstr>
      <vt:lpstr>Climate-driven Sea Level Rise</vt:lpstr>
      <vt:lpstr>Impacts of Sea Level Rise on People</vt:lpstr>
      <vt:lpstr>Frontline Communities </vt:lpstr>
      <vt:lpstr>Sea Level Rise Impacts to Ecosystems</vt:lpstr>
      <vt:lpstr>Climate Impacts: Storm Surges</vt:lpstr>
      <vt:lpstr>Climate Impacts: Ocean Acidification</vt:lpstr>
      <vt:lpstr>Climate Impacts: Ocean Acidification</vt:lpstr>
      <vt:lpstr>Climate Impacts: Ocean Acidification</vt:lpstr>
      <vt:lpstr>Climate Impacts: Ocean Temperatures</vt:lpstr>
      <vt:lpstr>Climate Impacts: Wildlife</vt:lpstr>
      <vt:lpstr>Natural Climate Defense</vt:lpstr>
      <vt:lpstr>Coastal Ecosystems &amp; “Blue” Carbon Sinks</vt:lpstr>
      <vt:lpstr>Coastal Ecosystems: Benefits Beyond Carbon</vt:lpstr>
      <vt:lpstr>Nature’s Benefits vs. Engineered Alternatives</vt:lpstr>
      <vt:lpstr>Baseline Amnesia: Coastal Ecosystems</vt:lpstr>
      <vt:lpstr>Building Coastal Resilience</vt:lpstr>
      <vt:lpstr>Abundance of Coastal Restoration Projects</vt:lpstr>
      <vt:lpstr>Creating New Marine Protected Areas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199</cp:revision>
  <dcterms:created xsi:type="dcterms:W3CDTF">2020-06-25T20:13:08Z</dcterms:created>
  <dcterms:modified xsi:type="dcterms:W3CDTF">2020-10-29T00:46:39Z</dcterms:modified>
</cp:coreProperties>
</file>