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306" r:id="rId3"/>
    <p:sldId id="307" r:id="rId4"/>
    <p:sldId id="257" r:id="rId5"/>
    <p:sldId id="258" r:id="rId6"/>
    <p:sldId id="260" r:id="rId7"/>
    <p:sldId id="259" r:id="rId8"/>
    <p:sldId id="303" r:id="rId9"/>
    <p:sldId id="261" r:id="rId10"/>
    <p:sldId id="262" r:id="rId11"/>
    <p:sldId id="263" r:id="rId12"/>
    <p:sldId id="264" r:id="rId13"/>
    <p:sldId id="265" r:id="rId14"/>
    <p:sldId id="267" r:id="rId15"/>
    <p:sldId id="266" r:id="rId16"/>
    <p:sldId id="268" r:id="rId17"/>
    <p:sldId id="269" r:id="rId18"/>
    <p:sldId id="270" r:id="rId19"/>
    <p:sldId id="271" r:id="rId20"/>
    <p:sldId id="273" r:id="rId21"/>
    <p:sldId id="274" r:id="rId22"/>
    <p:sldId id="275" r:id="rId23"/>
    <p:sldId id="276" r:id="rId24"/>
    <p:sldId id="277" r:id="rId25"/>
    <p:sldId id="278" r:id="rId26"/>
    <p:sldId id="279" r:id="rId27"/>
    <p:sldId id="280" r:id="rId28"/>
    <p:sldId id="281" r:id="rId29"/>
    <p:sldId id="283" r:id="rId30"/>
    <p:sldId id="286" r:id="rId31"/>
    <p:sldId id="285" r:id="rId32"/>
    <p:sldId id="287" r:id="rId33"/>
    <p:sldId id="288" r:id="rId34"/>
    <p:sldId id="289" r:id="rId35"/>
    <p:sldId id="292" r:id="rId36"/>
    <p:sldId id="293" r:id="rId37"/>
    <p:sldId id="294" r:id="rId38"/>
    <p:sldId id="296" r:id="rId39"/>
    <p:sldId id="297" r:id="rId40"/>
    <p:sldId id="298" r:id="rId41"/>
    <p:sldId id="304" r:id="rId42"/>
    <p:sldId id="299" r:id="rId43"/>
    <p:sldId id="300" r:id="rId44"/>
    <p:sldId id="301" r:id="rId45"/>
    <p:sldId id="302" r:id="rId46"/>
    <p:sldId id="30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FC7C"/>
    <a:srgbClr val="2EBA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autoAdjust="0"/>
  </p:normalViewPr>
  <p:slideViewPr>
    <p:cSldViewPr snapToGrid="0" snapToObjects="1">
      <p:cViewPr varScale="1">
        <p:scale>
          <a:sx n="119" d="100"/>
          <a:sy n="119" d="100"/>
        </p:scale>
        <p:origin x="1888" y="184"/>
      </p:cViewPr>
      <p:guideLst>
        <p:guide orient="horz" pos="2160"/>
        <p:guide pos="2880"/>
      </p:guideLst>
    </p:cSldViewPr>
  </p:slideViewPr>
  <p:outlineViewPr>
    <p:cViewPr>
      <p:scale>
        <a:sx n="33" d="100"/>
        <a:sy n="33" d="100"/>
      </p:scale>
      <p:origin x="0" y="-261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508AB-1EF6-AF45-B0A4-7B8E88C41E83}" type="datetimeFigureOut">
              <a:rPr lang="en-US" smtClean="0"/>
              <a:t>2/2/21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40030-0746-E94B-91C5-B79E5AB7905D}" type="slidenum">
              <a:rPr lang="en-US" smtClean="0"/>
              <a:t>‹#›</a:t>
            </a:fld>
            <a:endParaRPr lang="en-US"/>
          </a:p>
        </p:txBody>
      </p:sp>
    </p:spTree>
    <p:extLst>
      <p:ext uri="{BB962C8B-B14F-4D97-AF65-F5344CB8AC3E}">
        <p14:creationId xmlns:p14="http://schemas.microsoft.com/office/powerpoint/2010/main" val="210375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&lt;share a bit about yourself… your passion for public lands and forests, but be sure to keep your intro brief&gt;</a:t>
            </a:r>
          </a:p>
        </p:txBody>
      </p:sp>
      <p:sp>
        <p:nvSpPr>
          <p:cNvPr id="4" name="Slide Number Placeholder 3"/>
          <p:cNvSpPr>
            <a:spLocks noGrp="1"/>
          </p:cNvSpPr>
          <p:nvPr>
            <p:ph type="sldNum" sz="quarter" idx="5"/>
          </p:nvPr>
        </p:nvSpPr>
        <p:spPr/>
        <p:txBody>
          <a:bodyPr/>
          <a:lstStyle/>
          <a:p>
            <a:fld id="{ED140030-0746-E94B-91C5-B79E5AB7905D}" type="slidenum">
              <a:rPr lang="en-US" smtClean="0"/>
              <a:t>1</a:t>
            </a:fld>
            <a:endParaRPr lang="en-US"/>
          </a:p>
        </p:txBody>
      </p:sp>
    </p:spTree>
    <p:extLst>
      <p:ext uri="{BB962C8B-B14F-4D97-AF65-F5344CB8AC3E}">
        <p14:creationId xmlns:p14="http://schemas.microsoft.com/office/powerpoint/2010/main" val="426433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Changing winters here in the Pacific Northwest: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t>
            </a:r>
            <a:r>
              <a:rPr lang="en-US" sz="1200" b="1" kern="1200" dirty="0">
                <a:solidFill>
                  <a:schemeClr val="tx1"/>
                </a:solidFill>
                <a:effectLst/>
                <a:latin typeface="+mn-lt"/>
                <a:ea typeface="+mn-ea"/>
                <a:cs typeface="+mn-cs"/>
              </a:rPr>
              <a:t>armer winters</a:t>
            </a:r>
            <a:r>
              <a:rPr lang="en-US" sz="1200" kern="1200" dirty="0">
                <a:solidFill>
                  <a:schemeClr val="tx1"/>
                </a:solidFill>
                <a:effectLst/>
                <a:latin typeface="+mn-lt"/>
                <a:ea typeface="+mn-ea"/>
                <a:cs typeface="+mn-cs"/>
              </a:rPr>
              <a:t> will lead to a shift from </a:t>
            </a:r>
            <a:r>
              <a:rPr lang="en-US" sz="1200" b="1" kern="1200" dirty="0">
                <a:solidFill>
                  <a:schemeClr val="tx1"/>
                </a:solidFill>
                <a:effectLst/>
                <a:latin typeface="+mn-lt"/>
                <a:ea typeface="+mn-ea"/>
                <a:cs typeface="+mn-cs"/>
              </a:rPr>
              <a:t>snowfall to rain</a:t>
            </a:r>
            <a:r>
              <a:rPr lang="en-US" sz="1200" kern="1200" dirty="0">
                <a:solidFill>
                  <a:schemeClr val="tx1"/>
                </a:solidFill>
                <a:effectLst/>
                <a:latin typeface="+mn-lt"/>
                <a:ea typeface="+mn-ea"/>
                <a:cs typeface="+mn-cs"/>
              </a:rPr>
              <a:t> in the mountains.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Boosting </a:t>
            </a:r>
            <a:r>
              <a:rPr lang="en-US" sz="1200" b="1" i="1" kern="1200" dirty="0">
                <a:solidFill>
                  <a:schemeClr val="tx1"/>
                </a:solidFill>
                <a:effectLst/>
                <a:latin typeface="+mn-lt"/>
                <a:ea typeface="+mn-ea"/>
                <a:cs typeface="+mn-cs"/>
              </a:rPr>
              <a:t>winter </a:t>
            </a:r>
            <a:r>
              <a:rPr lang="en-US" sz="1200" b="1" kern="1200" dirty="0">
                <a:solidFill>
                  <a:schemeClr val="tx1"/>
                </a:solidFill>
                <a:effectLst/>
                <a:latin typeface="+mn-lt"/>
                <a:ea typeface="+mn-ea"/>
                <a:cs typeface="+mn-cs"/>
              </a:rPr>
              <a:t>river flow</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lack of a lingering snowpack </a:t>
            </a:r>
            <a:r>
              <a:rPr lang="en-US" sz="1200" b="1" kern="1200" dirty="0">
                <a:solidFill>
                  <a:schemeClr val="tx1"/>
                </a:solidFill>
                <a:effectLst/>
                <a:latin typeface="+mn-lt"/>
                <a:ea typeface="+mn-ea"/>
                <a:cs typeface="+mn-cs"/>
              </a:rPr>
              <a:t>reduces </a:t>
            </a:r>
            <a:r>
              <a:rPr lang="en-US" sz="1200" b="1" i="1" kern="1200" dirty="0">
                <a:solidFill>
                  <a:schemeClr val="tx1"/>
                </a:solidFill>
                <a:effectLst/>
                <a:latin typeface="+mn-lt"/>
                <a:ea typeface="+mn-ea"/>
                <a:cs typeface="+mn-cs"/>
              </a:rPr>
              <a:t>summer </a:t>
            </a:r>
            <a:r>
              <a:rPr lang="en-US" sz="1200" b="1" kern="1200" dirty="0">
                <a:solidFill>
                  <a:schemeClr val="tx1"/>
                </a:solidFill>
                <a:effectLst/>
                <a:latin typeface="+mn-lt"/>
                <a:ea typeface="+mn-ea"/>
                <a:cs typeface="+mn-cs"/>
              </a:rPr>
              <a:t>river flow</a:t>
            </a:r>
            <a:r>
              <a:rPr lang="en-US" sz="1200" kern="1200" dirty="0">
                <a:solidFill>
                  <a:schemeClr val="tx1"/>
                </a:solidFill>
                <a:effectLst/>
                <a:latin typeface="+mn-lt"/>
                <a:ea typeface="+mn-ea"/>
                <a:cs typeface="+mn-cs"/>
              </a:rPr>
              <a:t>, causing tributaries to dry up.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Cold rivers warmer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Creates major problems for </a:t>
            </a:r>
            <a:r>
              <a:rPr lang="en-US" sz="1200" b="1" kern="1200" dirty="0">
                <a:solidFill>
                  <a:schemeClr val="tx1"/>
                </a:solidFill>
                <a:effectLst/>
                <a:latin typeface="+mn-lt"/>
                <a:ea typeface="+mn-ea"/>
                <a:cs typeface="+mn-cs"/>
              </a:rPr>
              <a:t>endangered salmon</a:t>
            </a:r>
            <a:r>
              <a:rPr lang="en-US" sz="1200" kern="1200" dirty="0">
                <a:solidFill>
                  <a:schemeClr val="tx1"/>
                </a:solidFill>
                <a:effectLst/>
                <a:latin typeface="+mn-lt"/>
                <a:ea typeface="+mn-ea"/>
                <a:cs typeface="+mn-cs"/>
              </a:rPr>
              <a:t> when they return to spawn in late summer and fall.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winter</a:t>
            </a:r>
            <a:r>
              <a:rPr lang="en-US" sz="1200" kern="1200" dirty="0">
                <a:solidFill>
                  <a:schemeClr val="tx1"/>
                </a:solidFill>
                <a:effectLst/>
                <a:latin typeface="+mn-lt"/>
                <a:ea typeface="+mn-ea"/>
                <a:cs typeface="+mn-cs"/>
              </a:rPr>
              <a:t> precipitation is actually expected to </a:t>
            </a:r>
            <a:r>
              <a:rPr lang="en-US" sz="1200" b="1" kern="1200" dirty="0">
                <a:solidFill>
                  <a:schemeClr val="tx1"/>
                </a:solidFill>
                <a:effectLst/>
                <a:latin typeface="+mn-lt"/>
                <a:ea typeface="+mn-ea"/>
                <a:cs typeface="+mn-cs"/>
              </a:rPr>
              <a:t>increase </a:t>
            </a:r>
            <a:r>
              <a:rPr lang="en-US" sz="1200" kern="1200" dirty="0">
                <a:solidFill>
                  <a:schemeClr val="tx1"/>
                </a:solidFill>
                <a:effectLst/>
                <a:latin typeface="+mn-lt"/>
                <a:ea typeface="+mn-ea"/>
                <a:cs typeface="+mn-cs"/>
              </a:rPr>
              <a:t>over the long term—but with </a:t>
            </a:r>
            <a:r>
              <a:rPr lang="en-US" sz="1200" b="1" kern="1200" dirty="0">
                <a:solidFill>
                  <a:schemeClr val="tx1"/>
                </a:solidFill>
                <a:effectLst/>
                <a:latin typeface="+mn-lt"/>
                <a:ea typeface="+mn-ea"/>
                <a:cs typeface="+mn-cs"/>
              </a:rPr>
              <a:t>greater year-to-year variability</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means that there will be more years of very low rainfall and extended drought. But this also means </a:t>
            </a:r>
            <a:r>
              <a:rPr lang="en-US" sz="1200" b="1" kern="1200" dirty="0">
                <a:solidFill>
                  <a:schemeClr val="tx1"/>
                </a:solidFill>
                <a:effectLst/>
                <a:latin typeface="+mn-lt"/>
                <a:ea typeface="+mn-ea"/>
                <a:cs typeface="+mn-cs"/>
              </a:rPr>
              <a:t>extreme weather events</a:t>
            </a:r>
            <a:r>
              <a:rPr lang="en-US" sz="1200" kern="1200" dirty="0">
                <a:solidFill>
                  <a:schemeClr val="tx1"/>
                </a:solidFill>
                <a:effectLst/>
                <a:latin typeface="+mn-lt"/>
                <a:ea typeface="+mn-ea"/>
                <a:cs typeface="+mn-cs"/>
              </a:rPr>
              <a:t>—such as heavy, flooding rainfall—happening more often.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12</a:t>
            </a:fld>
            <a:endParaRPr lang="en-US"/>
          </a:p>
        </p:txBody>
      </p:sp>
    </p:spTree>
    <p:extLst>
      <p:ext uri="{BB962C8B-B14F-4D97-AF65-F5344CB8AC3E}">
        <p14:creationId xmlns:p14="http://schemas.microsoft.com/office/powerpoint/2010/main" val="168124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Climate change means </a:t>
            </a:r>
            <a:r>
              <a:rPr lang="en-US" sz="1200" b="1" kern="1200" dirty="0">
                <a:solidFill>
                  <a:schemeClr val="tx1"/>
                </a:solidFill>
                <a:effectLst/>
                <a:latin typeface="+mn-lt"/>
                <a:ea typeface="+mn-ea"/>
                <a:cs typeface="+mn-cs"/>
              </a:rPr>
              <a:t>hotter and drier summer conditions </a:t>
            </a:r>
            <a:r>
              <a:rPr lang="en-US" sz="1200" kern="1200" dirty="0">
                <a:solidFill>
                  <a:schemeClr val="tx1"/>
                </a:solidFill>
                <a:effectLst/>
                <a:latin typeface="+mn-lt"/>
                <a:ea typeface="+mn-ea"/>
                <a:cs typeface="+mn-cs"/>
              </a:rPr>
              <a:t>that escalate the risk of dangerous and damaging </a:t>
            </a:r>
            <a:r>
              <a:rPr lang="en-US" sz="1200" b="1" kern="1200" dirty="0">
                <a:solidFill>
                  <a:schemeClr val="tx1"/>
                </a:solidFill>
                <a:effectLst/>
                <a:latin typeface="+mn-lt"/>
                <a:ea typeface="+mn-ea"/>
                <a:cs typeface="+mn-cs"/>
              </a:rPr>
              <a:t>wildfires</a:t>
            </a:r>
            <a:r>
              <a:rPr lang="en-US" sz="1200" kern="1200" dirty="0">
                <a:solidFill>
                  <a:schemeClr val="tx1"/>
                </a:solidFill>
                <a:effectLst/>
                <a:latin typeface="+mn-lt"/>
                <a:ea typeface="+mn-ea"/>
                <a:cs typeface="+mn-cs"/>
              </a:rPr>
              <a:t> to communities across the region.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Forests that are </a:t>
            </a:r>
            <a:r>
              <a:rPr lang="en-US" sz="1200" b="1" kern="1200" dirty="0">
                <a:solidFill>
                  <a:schemeClr val="tx1"/>
                </a:solidFill>
                <a:effectLst/>
                <a:latin typeface="+mn-lt"/>
                <a:ea typeface="+mn-ea"/>
                <a:cs typeface="+mn-cs"/>
              </a:rPr>
              <a:t>stressed by drought </a:t>
            </a:r>
            <a:r>
              <a:rPr lang="en-US" sz="1200" kern="1200" dirty="0">
                <a:solidFill>
                  <a:schemeClr val="tx1"/>
                </a:solidFill>
                <a:effectLst/>
                <a:latin typeface="+mn-lt"/>
                <a:ea typeface="+mn-ea"/>
                <a:cs typeface="+mn-cs"/>
              </a:rPr>
              <a:t>are also </a:t>
            </a:r>
            <a:r>
              <a:rPr lang="en-US" sz="1200" b="1" kern="1200" dirty="0">
                <a:solidFill>
                  <a:schemeClr val="tx1"/>
                </a:solidFill>
                <a:effectLst/>
                <a:latin typeface="+mn-lt"/>
                <a:ea typeface="+mn-ea"/>
                <a:cs typeface="+mn-cs"/>
              </a:rPr>
              <a:t>more susceptible to insect outbreaks and diseases </a:t>
            </a:r>
            <a:r>
              <a:rPr lang="en-US" sz="1200" kern="1200" dirty="0">
                <a:solidFill>
                  <a:schemeClr val="tx1"/>
                </a:solidFill>
                <a:effectLst/>
                <a:latin typeface="+mn-lt"/>
                <a:ea typeface="+mn-ea"/>
                <a:cs typeface="+mn-cs"/>
              </a:rPr>
              <a:t>that are becoming more aggressive due to climate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mountain pine beetle now develops faster and infects far more trees due to warming winters.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Beetle outbreaks</a:t>
            </a:r>
            <a:r>
              <a:rPr lang="en-US" sz="1200" kern="1200" dirty="0">
                <a:solidFill>
                  <a:schemeClr val="tx1"/>
                </a:solidFill>
                <a:effectLst/>
                <a:latin typeface="+mn-lt"/>
                <a:ea typeface="+mn-ea"/>
                <a:cs typeface="+mn-cs"/>
              </a:rPr>
              <a:t> are moving higher in elevation to places where beetles have not been recorded before.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13</a:t>
            </a:fld>
            <a:endParaRPr lang="en-US"/>
          </a:p>
        </p:txBody>
      </p:sp>
    </p:spTree>
    <p:extLst>
      <p:ext uri="{BB962C8B-B14F-4D97-AF65-F5344CB8AC3E}">
        <p14:creationId xmlns:p14="http://schemas.microsoft.com/office/powerpoint/2010/main" val="41066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wildlife responds to climate change can be a </a:t>
            </a:r>
            <a:r>
              <a:rPr lang="en-US" sz="1200" b="1" kern="1200" dirty="0">
                <a:solidFill>
                  <a:schemeClr val="tx1"/>
                </a:solidFill>
                <a:effectLst/>
                <a:latin typeface="+mn-lt"/>
                <a:ea typeface="+mn-ea"/>
                <a:cs typeface="+mn-cs"/>
              </a:rPr>
              <a:t>complex</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Temperature</a:t>
            </a:r>
            <a:r>
              <a:rPr lang="en-US" sz="1200" kern="1200" dirty="0">
                <a:solidFill>
                  <a:schemeClr val="tx1"/>
                </a:solidFill>
                <a:effectLst/>
                <a:latin typeface="+mn-lt"/>
                <a:ea typeface="+mn-ea"/>
                <a:cs typeface="+mn-cs"/>
              </a:rPr>
              <a:t> shifts,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changes in </a:t>
            </a:r>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availability</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extreme weather </a:t>
            </a:r>
            <a:r>
              <a:rPr lang="en-US" sz="1200" kern="1200" dirty="0">
                <a:solidFill>
                  <a:schemeClr val="tx1"/>
                </a:solidFill>
                <a:effectLst/>
                <a:latin typeface="+mn-lt"/>
                <a:ea typeface="+mn-ea"/>
                <a:cs typeface="+mn-cs"/>
              </a:rPr>
              <a:t>events,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layered impacts </a:t>
            </a:r>
            <a:r>
              <a:rPr lang="en-US" sz="1200" kern="1200" dirty="0">
                <a:solidFill>
                  <a:schemeClr val="tx1"/>
                </a:solidFill>
                <a:effectLst/>
                <a:latin typeface="+mn-lt"/>
                <a:ea typeface="+mn-ea"/>
                <a:cs typeface="+mn-cs"/>
              </a:rPr>
              <a:t>from existing threats like habitat fragmentation all impact wildlife.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vulnerable endangered species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species that are dependent on a </a:t>
            </a:r>
            <a:r>
              <a:rPr lang="en-US" sz="1200" b="1" kern="1200" dirty="0">
                <a:solidFill>
                  <a:schemeClr val="tx1"/>
                </a:solidFill>
                <a:effectLst/>
                <a:latin typeface="+mn-lt"/>
                <a:ea typeface="+mn-ea"/>
                <a:cs typeface="+mn-cs"/>
              </a:rPr>
              <a:t>winter snowpack</a:t>
            </a:r>
            <a:r>
              <a:rPr lang="en-US" sz="1200" kern="1200" dirty="0">
                <a:solidFill>
                  <a:schemeClr val="tx1"/>
                </a:solidFill>
                <a:effectLst/>
                <a:latin typeface="+mn-lt"/>
                <a:ea typeface="+mn-ea"/>
                <a:cs typeface="+mn-cs"/>
              </a:rPr>
              <a:t> for their survival, (such as </a:t>
            </a:r>
            <a:r>
              <a:rPr lang="en-US" sz="1200" b="1" kern="1200" dirty="0">
                <a:solidFill>
                  <a:schemeClr val="tx1"/>
                </a:solidFill>
                <a:effectLst/>
                <a:latin typeface="+mn-lt"/>
                <a:ea typeface="+mn-ea"/>
                <a:cs typeface="+mn-cs"/>
              </a:rPr>
              <a:t>wolverines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snowshoe hares</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14</a:t>
            </a:fld>
            <a:endParaRPr lang="en-US"/>
          </a:p>
        </p:txBody>
      </p:sp>
    </p:spTree>
    <p:extLst>
      <p:ext uri="{BB962C8B-B14F-4D97-AF65-F5344CB8AC3E}">
        <p14:creationId xmlns:p14="http://schemas.microsoft.com/office/powerpoint/2010/main" val="333770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Climate change is also impacting </a:t>
            </a:r>
            <a:r>
              <a:rPr lang="en-US" sz="1200" b="1" kern="1200" dirty="0">
                <a:solidFill>
                  <a:schemeClr val="tx1"/>
                </a:solidFill>
                <a:effectLst/>
                <a:latin typeface="+mn-lt"/>
                <a:ea typeface="+mn-ea"/>
                <a:cs typeface="+mn-cs"/>
              </a:rPr>
              <a:t>communities</a:t>
            </a:r>
            <a:r>
              <a:rPr lang="en-US" sz="1200" kern="1200" dirty="0">
                <a:solidFill>
                  <a:schemeClr val="tx1"/>
                </a:solidFill>
                <a:effectLst/>
                <a:latin typeface="+mn-lt"/>
                <a:ea typeface="+mn-ea"/>
                <a:cs typeface="+mn-cs"/>
              </a:rPr>
              <a:t> across the Northwest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effects of climate change are not felt equally across communities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Frontline communities</a:t>
            </a:r>
            <a:r>
              <a:rPr lang="en-US" sz="1200" kern="1200" dirty="0">
                <a:solidFill>
                  <a:schemeClr val="tx1"/>
                </a:solidFill>
                <a:effectLst/>
                <a:latin typeface="+mn-lt"/>
                <a:ea typeface="+mn-ea"/>
                <a:cs typeface="+mn-cs"/>
              </a:rPr>
              <a:t> are experiencing the first—and often the worst—effects of climate change.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Tribes and Indigenous peoples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Those most dependent on natural resources for their livelihoods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economically disadvantaged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Why? Tribes and Indigenous communities often rely on the natural environment in ways that are critical to </a:t>
            </a:r>
            <a:r>
              <a:rPr lang="en-US" sz="1200" b="1" kern="1200" dirty="0">
                <a:solidFill>
                  <a:schemeClr val="tx1"/>
                </a:solidFill>
                <a:effectLst/>
                <a:latin typeface="+mn-lt"/>
                <a:ea typeface="+mn-ea"/>
                <a:cs typeface="+mn-cs"/>
              </a:rPr>
              <a:t>cultural survival</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communities often have f</a:t>
            </a:r>
            <a:r>
              <a:rPr lang="en-US" sz="1200" b="1" kern="1200" dirty="0">
                <a:solidFill>
                  <a:schemeClr val="tx1"/>
                </a:solidFill>
                <a:effectLst/>
                <a:latin typeface="+mn-lt"/>
                <a:ea typeface="+mn-ea"/>
                <a:cs typeface="+mn-cs"/>
              </a:rPr>
              <a:t>ewer economic resources</a:t>
            </a:r>
            <a:r>
              <a:rPr lang="en-US" sz="1200" kern="1200" dirty="0">
                <a:solidFill>
                  <a:schemeClr val="tx1"/>
                </a:solidFill>
                <a:effectLst/>
                <a:latin typeface="+mn-lt"/>
                <a:ea typeface="+mn-ea"/>
                <a:cs typeface="+mn-cs"/>
              </a:rPr>
              <a:t> to prepare for and cope with climate disruptions.</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15</a:t>
            </a:fld>
            <a:endParaRPr lang="en-US"/>
          </a:p>
        </p:txBody>
      </p:sp>
    </p:spTree>
    <p:extLst>
      <p:ext uri="{BB962C8B-B14F-4D97-AF65-F5344CB8AC3E}">
        <p14:creationId xmlns:p14="http://schemas.microsoft.com/office/powerpoint/2010/main" val="420082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Climate change is altering our </a:t>
            </a:r>
            <a:r>
              <a:rPr lang="en-US" sz="1200" b="1" kern="1200" dirty="0">
                <a:solidFill>
                  <a:schemeClr val="tx1"/>
                </a:solidFill>
                <a:effectLst/>
                <a:latin typeface="+mn-lt"/>
                <a:ea typeface="+mn-ea"/>
                <a:cs typeface="+mn-cs"/>
              </a:rPr>
              <a:t>landscapes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impacting our communities </a:t>
            </a:r>
            <a:r>
              <a:rPr lang="en-US" sz="1200" kern="1200" dirty="0">
                <a:solidFill>
                  <a:schemeClr val="tx1"/>
                </a:solidFill>
                <a:effectLst/>
                <a:latin typeface="+mn-lt"/>
                <a:ea typeface="+mn-ea"/>
                <a:cs typeface="+mn-cs"/>
              </a:rPr>
              <a:t>in substantial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these impacts intensify, they threaten to </a:t>
            </a:r>
            <a:r>
              <a:rPr lang="en-US" sz="1200" b="1" kern="1200" dirty="0">
                <a:solidFill>
                  <a:schemeClr val="tx1"/>
                </a:solidFill>
                <a:effectLst/>
                <a:latin typeface="+mn-lt"/>
                <a:ea typeface="+mn-ea"/>
                <a:cs typeface="+mn-cs"/>
              </a:rPr>
              <a:t>destabilize entire ecosystems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cultures</a:t>
            </a:r>
            <a:r>
              <a:rPr lang="en-US" sz="1200" kern="1200" dirty="0">
                <a:solidFill>
                  <a:schemeClr val="tx1"/>
                </a:solidFill>
                <a:effectLst/>
                <a:latin typeface="+mn-lt"/>
                <a:ea typeface="+mn-ea"/>
                <a:cs typeface="+mn-cs"/>
              </a:rPr>
              <a:t> that are connected to these landscapes.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what is the </a:t>
            </a:r>
            <a:r>
              <a:rPr lang="en-US" sz="1200" b="1" kern="1200" dirty="0">
                <a:solidFill>
                  <a:schemeClr val="tx1"/>
                </a:solidFill>
                <a:effectLst/>
                <a:latin typeface="+mn-lt"/>
                <a:ea typeface="+mn-ea"/>
                <a:cs typeface="+mn-cs"/>
              </a:rPr>
              <a:t>role of our public lands</a:t>
            </a:r>
            <a:r>
              <a:rPr lang="en-US" sz="1200" kern="1200" dirty="0">
                <a:solidFill>
                  <a:schemeClr val="tx1"/>
                </a:solidFill>
                <a:effectLst/>
                <a:latin typeface="+mn-lt"/>
                <a:ea typeface="+mn-ea"/>
                <a:cs typeface="+mn-cs"/>
              </a:rPr>
              <a:t>—especially forests on public lands—as a </a:t>
            </a:r>
            <a:r>
              <a:rPr lang="en-US" sz="1200" b="1" kern="1200" dirty="0">
                <a:solidFill>
                  <a:schemeClr val="tx1"/>
                </a:solidFill>
                <a:effectLst/>
                <a:latin typeface="+mn-lt"/>
                <a:ea typeface="+mn-ea"/>
                <a:cs typeface="+mn-cs"/>
              </a:rPr>
              <a:t>climate change </a:t>
            </a:r>
            <a:r>
              <a:rPr lang="en-US" sz="1200" b="1" i="1" kern="1200" dirty="0">
                <a:solidFill>
                  <a:schemeClr val="tx1"/>
                </a:solidFill>
                <a:effectLst/>
                <a:latin typeface="+mn-lt"/>
                <a:ea typeface="+mn-ea"/>
                <a:cs typeface="+mn-cs"/>
              </a:rPr>
              <a:t>defense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role to these landscapes play in the fight against climate change?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16</a:t>
            </a:fld>
            <a:endParaRPr lang="en-US"/>
          </a:p>
        </p:txBody>
      </p:sp>
    </p:spTree>
    <p:extLst>
      <p:ext uri="{BB962C8B-B14F-4D97-AF65-F5344CB8AC3E}">
        <p14:creationId xmlns:p14="http://schemas.microsoft.com/office/powerpoint/2010/main" val="3694606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Public lands—especially forests—have a natural, but largely unnoticed, </a:t>
            </a:r>
            <a:r>
              <a:rPr lang="en-US" sz="1200" b="1" kern="1200" dirty="0">
                <a:solidFill>
                  <a:schemeClr val="tx1"/>
                </a:solidFill>
                <a:effectLst/>
                <a:latin typeface="+mn-lt"/>
                <a:ea typeface="+mn-ea"/>
                <a:cs typeface="+mn-cs"/>
              </a:rPr>
              <a:t>toolkit</a:t>
            </a:r>
            <a:r>
              <a:rPr lang="en-US" sz="1200" kern="1200" dirty="0">
                <a:solidFill>
                  <a:schemeClr val="tx1"/>
                </a:solidFill>
                <a:effectLst/>
                <a:latin typeface="+mn-lt"/>
                <a:ea typeface="+mn-ea"/>
                <a:cs typeface="+mn-cs"/>
              </a:rPr>
              <a:t> to combat climate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This includes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ability to </a:t>
            </a:r>
            <a:r>
              <a:rPr lang="en-US" sz="1200" b="1" kern="1200" dirty="0">
                <a:solidFill>
                  <a:schemeClr val="tx1"/>
                </a:solidFill>
                <a:effectLst/>
                <a:latin typeface="+mn-lt"/>
                <a:ea typeface="+mn-ea"/>
                <a:cs typeface="+mn-cs"/>
              </a:rPr>
              <a:t>pull and store massive amounts of carbon from the atmosphere</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But forests also help provide </a:t>
            </a:r>
            <a:r>
              <a:rPr lang="en-US" sz="1200" b="1" kern="1200" dirty="0">
                <a:solidFill>
                  <a:schemeClr val="tx1"/>
                </a:solidFill>
                <a:effectLst/>
                <a:latin typeface="+mn-lt"/>
                <a:ea typeface="+mn-ea"/>
                <a:cs typeface="+mn-cs"/>
              </a:rPr>
              <a:t>clean water and air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biodiversity</a:t>
            </a:r>
            <a:r>
              <a:rPr lang="en-US" sz="1200" kern="1200" dirty="0">
                <a:solidFill>
                  <a:schemeClr val="tx1"/>
                </a:solidFill>
                <a:effectLst/>
                <a:latin typeface="+mn-lt"/>
                <a:ea typeface="+mn-ea"/>
                <a:cs typeface="+mn-cs"/>
              </a:rPr>
              <a:t>—especially for vital </a:t>
            </a:r>
            <a:r>
              <a:rPr lang="en-US" sz="1200" b="1" kern="1200" dirty="0">
                <a:solidFill>
                  <a:schemeClr val="tx1"/>
                </a:solidFill>
                <a:effectLst/>
                <a:latin typeface="+mn-lt"/>
                <a:ea typeface="+mn-ea"/>
                <a:cs typeface="+mn-cs"/>
              </a:rPr>
              <a:t>pollinators</a:t>
            </a:r>
            <a:r>
              <a:rPr lang="en-US" sz="1200" kern="1200" dirty="0">
                <a:solidFill>
                  <a:schemeClr val="tx1"/>
                </a:solidFill>
                <a:effectLst/>
                <a:latin typeface="+mn-lt"/>
                <a:ea typeface="+mn-ea"/>
                <a:cs typeface="+mn-cs"/>
              </a:rPr>
              <a:t>, land </a:t>
            </a:r>
            <a:r>
              <a:rPr lang="en-US" sz="1200" b="1" kern="1200" dirty="0">
                <a:solidFill>
                  <a:schemeClr val="tx1"/>
                </a:solidFill>
                <a:effectLst/>
                <a:latin typeface="+mn-lt"/>
                <a:ea typeface="+mn-ea"/>
                <a:cs typeface="+mn-cs"/>
              </a:rPr>
              <a:t>connectivity</a:t>
            </a:r>
            <a:r>
              <a:rPr lang="en-US" sz="1200" kern="1200" dirty="0">
                <a:solidFill>
                  <a:schemeClr val="tx1"/>
                </a:solidFill>
                <a:effectLst/>
                <a:latin typeface="+mn-lt"/>
                <a:ea typeface="+mn-ea"/>
                <a:cs typeface="+mn-cs"/>
              </a:rPr>
              <a:t> to help wildlife </a:t>
            </a:r>
            <a:r>
              <a:rPr lang="en-US" sz="1200" b="1" kern="1200" dirty="0">
                <a:solidFill>
                  <a:schemeClr val="tx1"/>
                </a:solidFill>
                <a:effectLst/>
                <a:latin typeface="+mn-lt"/>
                <a:ea typeface="+mn-ea"/>
                <a:cs typeface="+mn-cs"/>
              </a:rPr>
              <a:t>adapt</a:t>
            </a:r>
            <a:r>
              <a:rPr lang="en-US" sz="1200" kern="1200" dirty="0">
                <a:solidFill>
                  <a:schemeClr val="tx1"/>
                </a:solidFill>
                <a:effectLst/>
                <a:latin typeface="+mn-lt"/>
                <a:ea typeface="+mn-ea"/>
                <a:cs typeface="+mn-cs"/>
              </a:rPr>
              <a:t> to a changing climate, and storm and flood </a:t>
            </a:r>
            <a:r>
              <a:rPr lang="en-US" sz="1200" b="1" kern="1200" dirty="0">
                <a:solidFill>
                  <a:schemeClr val="tx1"/>
                </a:solidFill>
                <a:effectLst/>
                <a:latin typeface="+mn-lt"/>
                <a:ea typeface="+mn-ea"/>
                <a:cs typeface="+mn-cs"/>
              </a:rPr>
              <a:t>protection for downstream communities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17</a:t>
            </a:fld>
            <a:endParaRPr lang="en-US"/>
          </a:p>
        </p:txBody>
      </p:sp>
    </p:spTree>
    <p:extLst>
      <p:ext uri="{BB962C8B-B14F-4D97-AF65-F5344CB8AC3E}">
        <p14:creationId xmlns:p14="http://schemas.microsoft.com/office/powerpoint/2010/main" val="3798654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forests is that they store massive amounts of carbon, keeping it out of the atmosphere and slowing climate change.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estimated that trees remove </a:t>
            </a:r>
            <a:r>
              <a:rPr lang="en-US" sz="1200" b="1" kern="1200" dirty="0">
                <a:solidFill>
                  <a:schemeClr val="tx1"/>
                </a:solidFill>
                <a:effectLst/>
                <a:latin typeface="+mn-lt"/>
                <a:ea typeface="+mn-ea"/>
                <a:cs typeface="+mn-cs"/>
              </a:rPr>
              <a:t>nearly a quarter</a:t>
            </a:r>
            <a:r>
              <a:rPr lang="en-US" sz="1200" kern="1200" dirty="0">
                <a:solidFill>
                  <a:schemeClr val="tx1"/>
                </a:solidFill>
                <a:effectLst/>
                <a:latin typeface="+mn-lt"/>
                <a:ea typeface="+mn-ea"/>
                <a:cs typeface="+mn-cs"/>
              </a:rPr>
              <a:t> of the carbon dioxide humans pump into the atmosphere, substantially slowing the effects of climate change.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18</a:t>
            </a:fld>
            <a:endParaRPr lang="en-US"/>
          </a:p>
        </p:txBody>
      </p:sp>
    </p:spTree>
    <p:extLst>
      <p:ext uri="{BB962C8B-B14F-4D97-AF65-F5344CB8AC3E}">
        <p14:creationId xmlns:p14="http://schemas.microsoft.com/office/powerpoint/2010/main" val="5760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Undisturbed old-growth forests on public lands are some of the country’s best “</a:t>
            </a:r>
            <a:r>
              <a:rPr lang="en-US" sz="1200" b="1" kern="1200" dirty="0">
                <a:solidFill>
                  <a:schemeClr val="tx1"/>
                </a:solidFill>
                <a:effectLst/>
                <a:latin typeface="+mn-lt"/>
                <a:ea typeface="+mn-ea"/>
                <a:cs typeface="+mn-cs"/>
              </a:rPr>
              <a:t>carbon sinks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Put simply, carbon goes into the forest, but very little of it ever comes back out… as long as the forest remains undisturbed.</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19</a:t>
            </a:fld>
            <a:endParaRPr lang="en-US"/>
          </a:p>
        </p:txBody>
      </p:sp>
    </p:spTree>
    <p:extLst>
      <p:ext uri="{BB962C8B-B14F-4D97-AF65-F5344CB8AC3E}">
        <p14:creationId xmlns:p14="http://schemas.microsoft.com/office/powerpoint/2010/main" val="99300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does this work?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Carbon is pulled out of the air through the process of </a:t>
            </a:r>
            <a:r>
              <a:rPr lang="en-US" sz="1200" b="1" kern="1200" dirty="0">
                <a:solidFill>
                  <a:schemeClr val="tx1"/>
                </a:solidFill>
                <a:effectLst/>
                <a:latin typeface="+mn-lt"/>
                <a:ea typeface="+mn-ea"/>
                <a:cs typeface="+mn-cs"/>
              </a:rPr>
              <a:t>photosynthesis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trees convert </a:t>
            </a:r>
            <a:r>
              <a:rPr lang="en-US" sz="1200" b="1" kern="1200" dirty="0">
                <a:solidFill>
                  <a:schemeClr val="tx1"/>
                </a:solidFill>
                <a:effectLst/>
                <a:latin typeface="+mn-lt"/>
                <a:ea typeface="+mn-ea"/>
                <a:cs typeface="+mn-cs"/>
              </a:rPr>
              <a:t>carbon dioxide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sunlight</a:t>
            </a:r>
            <a:r>
              <a:rPr lang="en-US" sz="1200" kern="1200" dirty="0">
                <a:solidFill>
                  <a:schemeClr val="tx1"/>
                </a:solidFill>
                <a:effectLst/>
                <a:latin typeface="+mn-lt"/>
                <a:ea typeface="+mn-ea"/>
                <a:cs typeface="+mn-cs"/>
              </a:rPr>
              <a:t> into energy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trees literally </a:t>
            </a:r>
            <a:r>
              <a:rPr lang="en-US" sz="1200" b="1" kern="1200" dirty="0">
                <a:solidFill>
                  <a:schemeClr val="tx1"/>
                </a:solidFill>
                <a:effectLst/>
                <a:latin typeface="+mn-lt"/>
                <a:ea typeface="+mn-ea"/>
                <a:cs typeface="+mn-cs"/>
              </a:rPr>
              <a:t>suck carbon dioxide</a:t>
            </a:r>
            <a:r>
              <a:rPr lang="en-US" sz="1200" kern="1200" dirty="0">
                <a:solidFill>
                  <a:schemeClr val="tx1"/>
                </a:solidFill>
                <a:effectLst/>
                <a:latin typeface="+mn-lt"/>
                <a:ea typeface="+mn-ea"/>
                <a:cs typeface="+mn-cs"/>
              </a:rPr>
              <a:t> out of the atmosphere—storing it in their leaves, needles, branches, trunks, and roots—while releasing oxygen back into the atmosphere as a </a:t>
            </a:r>
            <a:r>
              <a:rPr lang="en-US" sz="1200" b="1" kern="1200" dirty="0">
                <a:solidFill>
                  <a:schemeClr val="tx1"/>
                </a:solidFill>
                <a:effectLst/>
                <a:latin typeface="+mn-lt"/>
                <a:ea typeface="+mn-ea"/>
                <a:cs typeface="+mn-cs"/>
              </a:rPr>
              <a:t>“waste” product</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Around HALF of a tree’s total mass is carbon </a:t>
            </a:r>
            <a:r>
              <a:rPr lang="en-US" sz="1200" kern="1200" dirty="0">
                <a:solidFill>
                  <a:schemeClr val="tx1"/>
                </a:solidFill>
                <a:effectLst/>
                <a:latin typeface="+mn-lt"/>
                <a:ea typeface="+mn-ea"/>
                <a:cs typeface="+mn-cs"/>
              </a:rPr>
              <a:t>pulled out of the atmosphere.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a tree dies and breaks down, this stored carbon sinks down into the soil and is eventually buried </a:t>
            </a:r>
            <a:r>
              <a:rPr lang="en-US" sz="1200" b="1" kern="1200" dirty="0">
                <a:solidFill>
                  <a:schemeClr val="tx1"/>
                </a:solidFill>
                <a:effectLst/>
                <a:latin typeface="+mn-lt"/>
                <a:ea typeface="+mn-ea"/>
                <a:cs typeface="+mn-cs"/>
              </a:rPr>
              <a:t>deep in the earth</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20</a:t>
            </a:fld>
            <a:endParaRPr lang="en-US"/>
          </a:p>
        </p:txBody>
      </p:sp>
    </p:spTree>
    <p:extLst>
      <p:ext uri="{BB962C8B-B14F-4D97-AF65-F5344CB8AC3E}">
        <p14:creationId xmlns:p14="http://schemas.microsoft.com/office/powerpoint/2010/main" val="207951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in the Pacific Northwest alone, healthy forests on </a:t>
            </a:r>
            <a:r>
              <a:rPr lang="en-US" sz="1200" b="1" kern="1200" dirty="0">
                <a:solidFill>
                  <a:schemeClr val="tx1"/>
                </a:solidFill>
                <a:effectLst/>
                <a:latin typeface="+mn-lt"/>
                <a:ea typeface="+mn-ea"/>
                <a:cs typeface="+mn-cs"/>
              </a:rPr>
              <a:t>public lands</a:t>
            </a:r>
            <a:r>
              <a:rPr lang="en-US" sz="1200" kern="1200" dirty="0">
                <a:solidFill>
                  <a:schemeClr val="tx1"/>
                </a:solidFill>
                <a:effectLst/>
                <a:latin typeface="+mn-lt"/>
                <a:ea typeface="+mn-ea"/>
                <a:cs typeface="+mn-cs"/>
              </a:rPr>
              <a:t> have the potential to lock up as much carbon as eliminating nearly </a:t>
            </a:r>
            <a:r>
              <a:rPr lang="en-US" sz="1200" b="1" kern="1200" dirty="0">
                <a:solidFill>
                  <a:schemeClr val="tx1"/>
                </a:solidFill>
                <a:effectLst/>
                <a:latin typeface="+mn-lt"/>
                <a:ea typeface="+mn-ea"/>
                <a:cs typeface="+mn-cs"/>
              </a:rPr>
              <a:t>six years-worth </a:t>
            </a:r>
            <a:r>
              <a:rPr lang="en-US" sz="1200" kern="1200" dirty="0">
                <a:solidFill>
                  <a:schemeClr val="tx1"/>
                </a:solidFill>
                <a:effectLst/>
                <a:latin typeface="+mn-lt"/>
                <a:ea typeface="+mn-ea"/>
                <a:cs typeface="+mn-cs"/>
              </a:rPr>
              <a:t>of current regional fossil fuel emissions—that’s like burying </a:t>
            </a:r>
            <a:r>
              <a:rPr lang="en-US" sz="1200" b="1" i="1" kern="1200" dirty="0">
                <a:solidFill>
                  <a:schemeClr val="tx1"/>
                </a:solidFill>
                <a:effectLst/>
                <a:latin typeface="+mn-lt"/>
                <a:ea typeface="+mn-ea"/>
                <a:cs typeface="+mn-cs"/>
              </a:rPr>
              <a:t>72,148 tanker trucks</a:t>
            </a:r>
            <a:r>
              <a:rPr lang="en-US" sz="1200" kern="1200" dirty="0">
                <a:solidFill>
                  <a:schemeClr val="tx1"/>
                </a:solidFill>
                <a:effectLst/>
                <a:latin typeface="+mn-lt"/>
                <a:ea typeface="+mn-ea"/>
                <a:cs typeface="+mn-cs"/>
              </a:rPr>
              <a:t> of gasoline!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21</a:t>
            </a:fld>
            <a:endParaRPr lang="en-US"/>
          </a:p>
        </p:txBody>
      </p:sp>
    </p:spTree>
    <p:extLst>
      <p:ext uri="{BB962C8B-B14F-4D97-AF65-F5344CB8AC3E}">
        <p14:creationId xmlns:p14="http://schemas.microsoft.com/office/powerpoint/2010/main" val="41486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Today we’ll be talking about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Public Lands and their role in climate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Impact of climate change on the landscape and communities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Forests and their impact on climate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Ways to build resilience on public lands</a:t>
            </a:r>
          </a:p>
          <a:p>
            <a:endParaRPr lang="en-US" dirty="0"/>
          </a:p>
        </p:txBody>
      </p:sp>
      <p:sp>
        <p:nvSpPr>
          <p:cNvPr id="4" name="Slide Number Placeholder 3"/>
          <p:cNvSpPr>
            <a:spLocks noGrp="1"/>
          </p:cNvSpPr>
          <p:nvPr>
            <p:ph type="sldNum" idx="10"/>
          </p:nvPr>
        </p:nvSpPr>
        <p:spPr/>
        <p:txBody>
          <a:bodyPr/>
          <a:lstStyle/>
          <a:p>
            <a:pPr algn="r">
              <a:buSzPts val="1200"/>
              <a:buFont typeface="Times"/>
              <a:buNone/>
            </a:pPr>
            <a:fld id="{00000000-1234-1234-1234-123412341234}" type="slidenum">
              <a:rPr lang="en-US" sz="1200" smtClean="0">
                <a:ea typeface="Times"/>
                <a:sym typeface="Times"/>
              </a:rPr>
              <a:pPr algn="r">
                <a:buSzPts val="1200"/>
                <a:buFont typeface="Times"/>
                <a:buNone/>
              </a:pPr>
              <a:t>4</a:t>
            </a:fld>
            <a:endParaRPr lang="en-US" dirty="0"/>
          </a:p>
        </p:txBody>
      </p:sp>
    </p:spTree>
    <p:extLst>
      <p:ext uri="{BB962C8B-B14F-4D97-AF65-F5344CB8AC3E}">
        <p14:creationId xmlns:p14="http://schemas.microsoft.com/office/powerpoint/2010/main" val="1702059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pop quiz! Which region stores more carbon per acre—the Amazon or the Pacific Northwest?</a:t>
            </a:r>
          </a:p>
        </p:txBody>
      </p:sp>
      <p:sp>
        <p:nvSpPr>
          <p:cNvPr id="4" name="Slide Number Placeholder 3"/>
          <p:cNvSpPr>
            <a:spLocks noGrp="1"/>
          </p:cNvSpPr>
          <p:nvPr>
            <p:ph type="sldNum" sz="quarter" idx="5"/>
          </p:nvPr>
        </p:nvSpPr>
        <p:spPr/>
        <p:txBody>
          <a:bodyPr/>
          <a:lstStyle/>
          <a:p>
            <a:fld id="{ED140030-0746-E94B-91C5-B79E5AB7905D}" type="slidenum">
              <a:rPr lang="en-US" smtClean="0"/>
              <a:t>22</a:t>
            </a:fld>
            <a:endParaRPr lang="en-US"/>
          </a:p>
        </p:txBody>
      </p:sp>
    </p:spTree>
    <p:extLst>
      <p:ext uri="{BB962C8B-B14F-4D97-AF65-F5344CB8AC3E}">
        <p14:creationId xmlns:p14="http://schemas.microsoft.com/office/powerpoint/2010/main" val="1582088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Pacific Northwest wins!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expansive Amazon tropical rainforest of South America is one of the world’s largest carbon sinks </a:t>
            </a:r>
            <a:r>
              <a:rPr lang="en-US" sz="1200" b="1" kern="1200" dirty="0">
                <a:solidFill>
                  <a:schemeClr val="tx1"/>
                </a:solidFill>
                <a:effectLst/>
                <a:latin typeface="+mn-lt"/>
                <a:ea typeface="+mn-ea"/>
                <a:cs typeface="+mn-cs"/>
              </a:rPr>
              <a:t>by area</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But on a </a:t>
            </a:r>
            <a:r>
              <a:rPr lang="en-US" sz="1200" b="1" kern="1200" dirty="0">
                <a:solidFill>
                  <a:schemeClr val="tx1"/>
                </a:solidFill>
                <a:effectLst/>
                <a:latin typeface="+mn-lt"/>
                <a:ea typeface="+mn-ea"/>
                <a:cs typeface="+mn-cs"/>
              </a:rPr>
              <a:t>per-acre basis</a:t>
            </a:r>
            <a:r>
              <a:rPr lang="en-US" sz="1200" kern="1200" dirty="0">
                <a:solidFill>
                  <a:schemeClr val="tx1"/>
                </a:solidFill>
                <a:effectLst/>
                <a:latin typeface="+mn-lt"/>
                <a:ea typeface="+mn-ea"/>
                <a:cs typeface="+mn-cs"/>
              </a:rPr>
              <a:t>, the Amazon is not nearly as efficient at absorbing carbon as the </a:t>
            </a:r>
            <a:r>
              <a:rPr lang="en-US" sz="1200" b="1" kern="1200" dirty="0">
                <a:solidFill>
                  <a:schemeClr val="tx1"/>
                </a:solidFill>
                <a:effectLst/>
                <a:latin typeface="+mn-lt"/>
                <a:ea typeface="+mn-ea"/>
                <a:cs typeface="+mn-cs"/>
              </a:rPr>
              <a:t>coastal rainforests of the Pacific Northwest</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fact, </a:t>
            </a:r>
            <a:r>
              <a:rPr lang="en-US" sz="1200" b="1" kern="1200" dirty="0">
                <a:solidFill>
                  <a:schemeClr val="tx1"/>
                </a:solidFill>
                <a:effectLst/>
                <a:latin typeface="+mn-lt"/>
                <a:ea typeface="+mn-ea"/>
                <a:cs typeface="+mn-cs"/>
              </a:rPr>
              <a:t>the Douglas fir forests </a:t>
            </a:r>
            <a:r>
              <a:rPr lang="en-US" sz="1200" kern="1200" dirty="0">
                <a:solidFill>
                  <a:schemeClr val="tx1"/>
                </a:solidFill>
                <a:effectLst/>
                <a:latin typeface="+mn-lt"/>
                <a:ea typeface="+mn-ea"/>
                <a:cs typeface="+mn-cs"/>
              </a:rPr>
              <a:t>of Oregon and </a:t>
            </a:r>
            <a:r>
              <a:rPr lang="en-US" sz="1200" b="1" kern="1200" dirty="0">
                <a:solidFill>
                  <a:schemeClr val="tx1"/>
                </a:solidFill>
                <a:effectLst/>
                <a:latin typeface="+mn-lt"/>
                <a:ea typeface="+mn-ea"/>
                <a:cs typeface="+mn-cs"/>
              </a:rPr>
              <a:t>the hemlock and cedar forests </a:t>
            </a:r>
            <a:r>
              <a:rPr lang="en-US" sz="1200" kern="1200" dirty="0">
                <a:solidFill>
                  <a:schemeClr val="tx1"/>
                </a:solidFill>
                <a:effectLst/>
                <a:latin typeface="+mn-lt"/>
                <a:ea typeface="+mn-ea"/>
                <a:cs typeface="+mn-cs"/>
              </a:rPr>
              <a:t>of Alaska store about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twice as much carbon per acre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the Amazon!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the </a:t>
            </a:r>
            <a:r>
              <a:rPr lang="en-US" sz="1200" b="1" kern="1200" dirty="0">
                <a:solidFill>
                  <a:schemeClr val="tx1"/>
                </a:solidFill>
                <a:effectLst/>
                <a:latin typeface="+mn-lt"/>
                <a:ea typeface="+mn-ea"/>
                <a:cs typeface="+mn-cs"/>
              </a:rPr>
              <a:t>real grand prize goes to the giant coastal redwood forests </a:t>
            </a:r>
            <a:r>
              <a:rPr lang="en-US" sz="1200" kern="1200" dirty="0">
                <a:solidFill>
                  <a:schemeClr val="tx1"/>
                </a:solidFill>
                <a:effectLst/>
                <a:latin typeface="+mn-lt"/>
                <a:ea typeface="+mn-ea"/>
                <a:cs typeface="+mn-cs"/>
              </a:rPr>
              <a:t>of Northern California, which store </a:t>
            </a:r>
            <a:r>
              <a:rPr lang="en-US" sz="1200" b="1" i="1" kern="1200" dirty="0">
                <a:solidFill>
                  <a:schemeClr val="tx1"/>
                </a:solidFill>
                <a:effectLst/>
                <a:latin typeface="+mn-lt"/>
                <a:ea typeface="+mn-ea"/>
                <a:cs typeface="+mn-cs"/>
              </a:rPr>
              <a:t>seven times as much carbon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the Amazon in each mile of forest.   They are regarded as the most carbon dense forests in the world.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23</a:t>
            </a:fld>
            <a:endParaRPr lang="en-US"/>
          </a:p>
        </p:txBody>
      </p:sp>
    </p:spTree>
    <p:extLst>
      <p:ext uri="{BB962C8B-B14F-4D97-AF65-F5344CB8AC3E}">
        <p14:creationId xmlns:p14="http://schemas.microsoft.com/office/powerpoint/2010/main" val="2460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thinking used to be that a tree became “</a:t>
            </a:r>
            <a:r>
              <a:rPr lang="en-US" sz="1200" b="1" kern="1200" dirty="0">
                <a:solidFill>
                  <a:schemeClr val="tx1"/>
                </a:solidFill>
                <a:effectLst/>
                <a:latin typeface="+mn-lt"/>
                <a:ea typeface="+mn-ea"/>
                <a:cs typeface="+mn-cs"/>
              </a:rPr>
              <a:t>less useful</a:t>
            </a:r>
            <a:r>
              <a:rPr lang="en-US" sz="1200" kern="1200" dirty="0">
                <a:solidFill>
                  <a:schemeClr val="tx1"/>
                </a:solidFill>
                <a:effectLst/>
                <a:latin typeface="+mn-lt"/>
                <a:ea typeface="+mn-ea"/>
                <a:cs typeface="+mn-cs"/>
              </a:rPr>
              <a:t>” over time…sort of like, say the outdated thinking about, an “</a:t>
            </a:r>
            <a:r>
              <a:rPr lang="en-US" sz="1200" b="1" kern="1200" dirty="0">
                <a:solidFill>
                  <a:schemeClr val="tx1"/>
                </a:solidFill>
                <a:effectLst/>
                <a:latin typeface="+mn-lt"/>
                <a:ea typeface="+mn-ea"/>
                <a:cs typeface="+mn-cs"/>
              </a:rPr>
              <a:t>old broad</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But now we understand that a tree’s growth actually </a:t>
            </a:r>
            <a:r>
              <a:rPr lang="en-US" sz="1200" b="1" kern="1200" dirty="0">
                <a:solidFill>
                  <a:schemeClr val="tx1"/>
                </a:solidFill>
                <a:effectLst/>
                <a:latin typeface="+mn-lt"/>
                <a:ea typeface="+mn-ea"/>
                <a:cs typeface="+mn-cs"/>
              </a:rPr>
              <a:t>accelerates over time</a:t>
            </a:r>
            <a:r>
              <a:rPr lang="en-US" sz="1200" kern="1200" dirty="0">
                <a:solidFill>
                  <a:schemeClr val="tx1"/>
                </a:solidFill>
                <a:effectLst/>
                <a:latin typeface="+mn-lt"/>
                <a:ea typeface="+mn-ea"/>
                <a:cs typeface="+mn-cs"/>
              </a:rPr>
              <a:t>. A tree in a Pacific Northwest coastal forest remains viable for centuries—they often live for over </a:t>
            </a:r>
            <a:r>
              <a:rPr lang="en-US" sz="1200" b="1" kern="1200" dirty="0">
                <a:solidFill>
                  <a:schemeClr val="tx1"/>
                </a:solidFill>
                <a:effectLst/>
                <a:latin typeface="+mn-lt"/>
                <a:ea typeface="+mn-ea"/>
                <a:cs typeface="+mn-cs"/>
              </a:rPr>
              <a:t>800 years</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Imagine crosscut of a tree: all those tree rings growing out and out?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takes a lot of carbon to keep wrapping bigger and bigger rings of wood around a very old tree every year.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Never underestimate Great Old Broads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Wild</a:t>
            </a:r>
            <a:r>
              <a:rPr lang="en-US" sz="1200" kern="1200" dirty="0">
                <a:solidFill>
                  <a:schemeClr val="tx1"/>
                </a:solidFill>
                <a:effectLst/>
                <a:latin typeface="+mn-lt"/>
                <a:ea typeface="+mn-ea"/>
                <a:cs typeface="+mn-cs"/>
              </a:rPr>
              <a:t> forests with diverse tree species absorb more sunlight and gather more carbon than young, </a:t>
            </a:r>
            <a:r>
              <a:rPr lang="en-US" sz="1200" b="1" kern="1200" dirty="0">
                <a:solidFill>
                  <a:schemeClr val="tx1"/>
                </a:solidFill>
                <a:effectLst/>
                <a:latin typeface="+mn-lt"/>
                <a:ea typeface="+mn-ea"/>
                <a:cs typeface="+mn-cs"/>
              </a:rPr>
              <a:t>industrial</a:t>
            </a:r>
            <a:r>
              <a:rPr lang="en-US" sz="1200" kern="1200" dirty="0">
                <a:solidFill>
                  <a:schemeClr val="tx1"/>
                </a:solidFill>
                <a:effectLst/>
                <a:latin typeface="+mn-lt"/>
                <a:ea typeface="+mn-ea"/>
                <a:cs typeface="+mn-cs"/>
              </a:rPr>
              <a:t> tree plantations.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much of this carbon—even soil carbon—will move back to the atmosphere if these forests are disturbed.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24</a:t>
            </a:fld>
            <a:endParaRPr lang="en-US"/>
          </a:p>
        </p:txBody>
      </p:sp>
    </p:spTree>
    <p:extLst>
      <p:ext uri="{BB962C8B-B14F-4D97-AF65-F5344CB8AC3E}">
        <p14:creationId xmlns:p14="http://schemas.microsoft.com/office/powerpoint/2010/main" val="6912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we know that undisturbed, old forests can lock up incredible amounts of carbon, keeping it out of the atmosphere and helping to slow the onset of climate change.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what about </a:t>
            </a:r>
            <a:r>
              <a:rPr lang="en-US" sz="1200" b="1" kern="1200" dirty="0">
                <a:solidFill>
                  <a:schemeClr val="tx1"/>
                </a:solidFill>
                <a:effectLst/>
                <a:latin typeface="+mn-lt"/>
                <a:ea typeface="+mn-ea"/>
                <a:cs typeface="+mn-cs"/>
              </a:rPr>
              <a:t>young forests</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25</a:t>
            </a:fld>
            <a:endParaRPr lang="en-US"/>
          </a:p>
        </p:txBody>
      </p:sp>
    </p:spTree>
    <p:extLst>
      <p:ext uri="{BB962C8B-B14F-4D97-AF65-F5344CB8AC3E}">
        <p14:creationId xmlns:p14="http://schemas.microsoft.com/office/powerpoint/2010/main" val="809265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average lifespan of an industrial </a:t>
            </a:r>
            <a:r>
              <a:rPr lang="en-US" sz="1200" b="1" kern="1200" dirty="0">
                <a:solidFill>
                  <a:schemeClr val="tx1"/>
                </a:solidFill>
                <a:effectLst/>
                <a:latin typeface="+mn-lt"/>
                <a:ea typeface="+mn-ea"/>
                <a:cs typeface="+mn-cs"/>
              </a:rPr>
              <a:t>farm</a:t>
            </a:r>
            <a:r>
              <a:rPr lang="en-US" sz="1200" kern="1200" dirty="0">
                <a:solidFill>
                  <a:schemeClr val="tx1"/>
                </a:solidFill>
                <a:effectLst/>
                <a:latin typeface="+mn-lt"/>
                <a:ea typeface="+mn-ea"/>
                <a:cs typeface="+mn-cs"/>
              </a:rPr>
              <a:t> tree is just </a:t>
            </a:r>
            <a:r>
              <a:rPr lang="en-US" sz="1200" b="1" kern="1200" dirty="0">
                <a:solidFill>
                  <a:schemeClr val="tx1"/>
                </a:solidFill>
                <a:effectLst/>
                <a:latin typeface="+mn-lt"/>
                <a:ea typeface="+mn-ea"/>
                <a:cs typeface="+mn-cs"/>
              </a:rPr>
              <a:t>40 years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not enough time to reach its full carbon capacity (remember, a tree in an old-growth coastal rainforest can live more than </a:t>
            </a:r>
            <a:r>
              <a:rPr lang="en-US" sz="1200" b="1" kern="1200" dirty="0">
                <a:solidFill>
                  <a:schemeClr val="tx1"/>
                </a:solidFill>
                <a:effectLst/>
                <a:latin typeface="+mn-lt"/>
                <a:ea typeface="+mn-ea"/>
                <a:cs typeface="+mn-cs"/>
              </a:rPr>
              <a:t>800 years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addition, tree farms tend to be </a:t>
            </a:r>
            <a:r>
              <a:rPr lang="en-US" sz="1200" b="1" kern="1200" dirty="0">
                <a:solidFill>
                  <a:schemeClr val="tx1"/>
                </a:solidFill>
                <a:effectLst/>
                <a:latin typeface="+mn-lt"/>
                <a:ea typeface="+mn-ea"/>
                <a:cs typeface="+mn-cs"/>
              </a:rPr>
              <a:t>monoculture</a:t>
            </a:r>
            <a:r>
              <a:rPr lang="en-US" sz="1200" kern="1200" dirty="0">
                <a:solidFill>
                  <a:schemeClr val="tx1"/>
                </a:solidFill>
                <a:effectLst/>
                <a:latin typeface="+mn-lt"/>
                <a:ea typeface="+mn-ea"/>
                <a:cs typeface="+mn-cs"/>
              </a:rPr>
              <a:t>—that is, just one species.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a:t>
            </a:r>
            <a:r>
              <a:rPr lang="en-US" sz="1200" b="1" kern="1200" dirty="0">
                <a:solidFill>
                  <a:schemeClr val="tx1"/>
                </a:solidFill>
                <a:effectLst/>
                <a:latin typeface="+mn-lt"/>
                <a:ea typeface="+mn-ea"/>
                <a:cs typeface="+mn-cs"/>
              </a:rPr>
              <a:t>lack of diversity</a:t>
            </a:r>
            <a:r>
              <a:rPr lang="en-US" sz="1200" kern="1200" dirty="0">
                <a:solidFill>
                  <a:schemeClr val="tx1"/>
                </a:solidFill>
                <a:effectLst/>
                <a:latin typeface="+mn-lt"/>
                <a:ea typeface="+mn-ea"/>
                <a:cs typeface="+mn-cs"/>
              </a:rPr>
              <a:t> lowers the overall carbon capacity of the forest, also lessens the ability of the forest to provide the </a:t>
            </a:r>
            <a:r>
              <a:rPr lang="en-US" sz="1200" b="1" kern="1200" dirty="0">
                <a:solidFill>
                  <a:schemeClr val="tx1"/>
                </a:solidFill>
                <a:effectLst/>
                <a:latin typeface="+mn-lt"/>
                <a:ea typeface="+mn-ea"/>
                <a:cs typeface="+mn-cs"/>
              </a:rPr>
              <a:t>many other benefits </a:t>
            </a:r>
            <a:r>
              <a:rPr lang="en-US" sz="1200" kern="1200" dirty="0">
                <a:solidFill>
                  <a:schemeClr val="tx1"/>
                </a:solidFill>
                <a:effectLst/>
                <a:latin typeface="+mn-lt"/>
                <a:ea typeface="+mn-ea"/>
                <a:cs typeface="+mn-cs"/>
              </a:rPr>
              <a:t>offered by old forests...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maintaining intact forests</a:t>
            </a:r>
            <a:r>
              <a:rPr lang="en-US" sz="1200" kern="1200" dirty="0">
                <a:solidFill>
                  <a:schemeClr val="tx1"/>
                </a:solidFill>
                <a:effectLst/>
                <a:latin typeface="+mn-lt"/>
                <a:ea typeface="+mn-ea"/>
                <a:cs typeface="+mn-cs"/>
              </a:rPr>
              <a:t> that have already built up massive carbon stores offers the most </a:t>
            </a:r>
            <a:r>
              <a:rPr lang="en-US" sz="1200" b="1" kern="1200" dirty="0">
                <a:solidFill>
                  <a:schemeClr val="tx1"/>
                </a:solidFill>
                <a:effectLst/>
                <a:latin typeface="+mn-lt"/>
                <a:ea typeface="+mn-ea"/>
                <a:cs typeface="+mn-cs"/>
              </a:rPr>
              <a:t>immediate</a:t>
            </a:r>
            <a:r>
              <a:rPr lang="en-US" sz="1200" kern="1200" dirty="0">
                <a:solidFill>
                  <a:schemeClr val="tx1"/>
                </a:solidFill>
                <a:effectLst/>
                <a:latin typeface="+mn-lt"/>
                <a:ea typeface="+mn-ea"/>
                <a:cs typeface="+mn-cs"/>
              </a:rPr>
              <a:t> climate benefits.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26</a:t>
            </a:fld>
            <a:endParaRPr lang="en-US"/>
          </a:p>
        </p:txBody>
      </p:sp>
    </p:spTree>
    <p:extLst>
      <p:ext uri="{BB962C8B-B14F-4D97-AF65-F5344CB8AC3E}">
        <p14:creationId xmlns:p14="http://schemas.microsoft.com/office/powerpoint/2010/main" val="4009004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just what are those </a:t>
            </a:r>
            <a:r>
              <a:rPr lang="en-US" sz="1200" b="1" kern="1200" dirty="0">
                <a:solidFill>
                  <a:schemeClr val="tx1"/>
                </a:solidFill>
                <a:effectLst/>
                <a:latin typeface="+mn-lt"/>
                <a:ea typeface="+mn-ea"/>
                <a:cs typeface="+mn-cs"/>
              </a:rPr>
              <a:t>other benefits </a:t>
            </a:r>
            <a:r>
              <a:rPr lang="en-US" sz="1200" kern="1200" dirty="0">
                <a:solidFill>
                  <a:schemeClr val="tx1"/>
                </a:solidFill>
                <a:effectLst/>
                <a:latin typeface="+mn-lt"/>
                <a:ea typeface="+mn-ea"/>
                <a:cs typeface="+mn-cs"/>
              </a:rPr>
              <a:t>provided by old-growth forests?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There’s increased </a:t>
            </a:r>
            <a:r>
              <a:rPr lang="en-US" sz="1200" b="1" kern="1200" dirty="0">
                <a:solidFill>
                  <a:schemeClr val="tx1"/>
                </a:solidFill>
                <a:effectLst/>
                <a:latin typeface="+mn-lt"/>
                <a:ea typeface="+mn-ea"/>
                <a:cs typeface="+mn-cs"/>
              </a:rPr>
              <a:t>habitat for wildlife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shelter</a:t>
            </a:r>
            <a:r>
              <a:rPr lang="en-US" sz="1200" kern="1200" dirty="0">
                <a:solidFill>
                  <a:schemeClr val="tx1"/>
                </a:solidFill>
                <a:effectLst/>
                <a:latin typeface="+mn-lt"/>
                <a:ea typeface="+mn-ea"/>
                <a:cs typeface="+mn-cs"/>
              </a:rPr>
              <a:t> from extreme weather events—old growth forests are far more </a:t>
            </a:r>
            <a:r>
              <a:rPr lang="en-US" sz="1200" b="1" kern="1200" dirty="0">
                <a:solidFill>
                  <a:schemeClr val="tx1"/>
                </a:solidFill>
                <a:effectLst/>
                <a:latin typeface="+mn-lt"/>
                <a:ea typeface="+mn-ea"/>
                <a:cs typeface="+mn-cs"/>
              </a:rPr>
              <a:t>resilient</a:t>
            </a:r>
            <a:r>
              <a:rPr lang="en-US" sz="1200" kern="1200" dirty="0">
                <a:solidFill>
                  <a:schemeClr val="tx1"/>
                </a:solidFill>
                <a:effectLst/>
                <a:latin typeface="+mn-lt"/>
                <a:ea typeface="+mn-ea"/>
                <a:cs typeface="+mn-cs"/>
              </a:rPr>
              <a:t> to wind, rain, and snow; maintaining quality fresh </a:t>
            </a:r>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 supplies, and more diverse local </a:t>
            </a:r>
            <a:r>
              <a:rPr lang="en-US" sz="1200" b="1" kern="1200" dirty="0">
                <a:solidFill>
                  <a:schemeClr val="tx1"/>
                </a:solidFill>
                <a:effectLst/>
                <a:latin typeface="+mn-lt"/>
                <a:ea typeface="+mn-ea"/>
                <a:cs typeface="+mn-cs"/>
              </a:rPr>
              <a:t>economies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We’ll start with a look at wildlife…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27</a:t>
            </a:fld>
            <a:endParaRPr lang="en-US"/>
          </a:p>
        </p:txBody>
      </p:sp>
    </p:spTree>
    <p:extLst>
      <p:ext uri="{BB962C8B-B14F-4D97-AF65-F5344CB8AC3E}">
        <p14:creationId xmlns:p14="http://schemas.microsoft.com/office/powerpoint/2010/main" val="233061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Wildlife is far more likely to thrive in old-growth forests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provide </a:t>
            </a:r>
            <a:r>
              <a:rPr lang="en-US" sz="1200" b="1" kern="1200" dirty="0">
                <a:solidFill>
                  <a:schemeClr val="tx1"/>
                </a:solidFill>
                <a:effectLst/>
                <a:latin typeface="+mn-lt"/>
                <a:ea typeface="+mn-ea"/>
                <a:cs typeface="+mn-cs"/>
              </a:rPr>
              <a:t>more space </a:t>
            </a:r>
            <a:r>
              <a:rPr lang="en-US" sz="1200" kern="1200" dirty="0">
                <a:solidFill>
                  <a:schemeClr val="tx1"/>
                </a:solidFill>
                <a:effectLst/>
                <a:latin typeface="+mn-lt"/>
                <a:ea typeface="+mn-ea"/>
                <a:cs typeface="+mn-cs"/>
              </a:rPr>
              <a:t>for species to adapt, allowing them to be more </a:t>
            </a:r>
            <a:r>
              <a:rPr lang="en-US" sz="1200" b="1" kern="1200" dirty="0">
                <a:solidFill>
                  <a:schemeClr val="tx1"/>
                </a:solidFill>
                <a:effectLst/>
                <a:latin typeface="+mn-lt"/>
                <a:ea typeface="+mn-ea"/>
                <a:cs typeface="+mn-cs"/>
              </a:rPr>
              <a:t>resilient</a:t>
            </a:r>
            <a:r>
              <a:rPr lang="en-US" sz="1200" kern="1200" dirty="0">
                <a:solidFill>
                  <a:schemeClr val="tx1"/>
                </a:solidFill>
                <a:effectLst/>
                <a:latin typeface="+mn-lt"/>
                <a:ea typeface="+mn-ea"/>
                <a:cs typeface="+mn-cs"/>
              </a:rPr>
              <a:t> to a changing climate.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Undisturbed old-growth forests are critical </a:t>
            </a:r>
            <a:r>
              <a:rPr lang="en-US" sz="1200" b="1" kern="1200" dirty="0">
                <a:solidFill>
                  <a:schemeClr val="tx1"/>
                </a:solidFill>
                <a:effectLst/>
                <a:latin typeface="+mn-lt"/>
                <a:ea typeface="+mn-ea"/>
                <a:cs typeface="+mn-cs"/>
              </a:rPr>
              <a:t>refuge</a:t>
            </a:r>
            <a:r>
              <a:rPr lang="en-US" sz="1200" kern="1200" dirty="0">
                <a:solidFill>
                  <a:schemeClr val="tx1"/>
                </a:solidFill>
                <a:effectLst/>
                <a:latin typeface="+mn-lt"/>
                <a:ea typeface="+mn-ea"/>
                <a:cs typeface="+mn-cs"/>
              </a:rPr>
              <a:t> from the </a:t>
            </a:r>
            <a:r>
              <a:rPr lang="en-US" sz="1200" b="1" kern="1200" dirty="0">
                <a:solidFill>
                  <a:schemeClr val="tx1"/>
                </a:solidFill>
                <a:effectLst/>
                <a:latin typeface="+mn-lt"/>
                <a:ea typeface="+mn-ea"/>
                <a:cs typeface="+mn-cs"/>
              </a:rPr>
              <a:t>fragmented</a:t>
            </a:r>
            <a:r>
              <a:rPr lang="en-US" sz="1200" kern="1200" dirty="0">
                <a:solidFill>
                  <a:schemeClr val="tx1"/>
                </a:solidFill>
                <a:effectLst/>
                <a:latin typeface="+mn-lt"/>
                <a:ea typeface="+mn-ea"/>
                <a:cs typeface="+mn-cs"/>
              </a:rPr>
              <a:t> habitats affected by human activities.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what do we mean by “</a:t>
            </a:r>
            <a:r>
              <a:rPr lang="en-US" sz="1200" b="1" kern="1200" dirty="0">
                <a:solidFill>
                  <a:schemeClr val="tx1"/>
                </a:solidFill>
                <a:effectLst/>
                <a:latin typeface="+mn-lt"/>
                <a:ea typeface="+mn-ea"/>
                <a:cs typeface="+mn-cs"/>
              </a:rPr>
              <a:t>fragmented</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habitat becomes smaller, travel between now-divided habitat becomes more dangerous.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Many species that require intact forests will not inhabit the </a:t>
            </a:r>
            <a:r>
              <a:rPr lang="en-US" sz="1200" b="1" kern="1200" dirty="0">
                <a:solidFill>
                  <a:schemeClr val="tx1"/>
                </a:solidFill>
                <a:effectLst/>
                <a:latin typeface="+mn-lt"/>
                <a:ea typeface="+mn-ea"/>
                <a:cs typeface="+mn-cs"/>
              </a:rPr>
              <a:t>edges</a:t>
            </a:r>
            <a:r>
              <a:rPr lang="en-US" sz="1200" kern="1200" dirty="0">
                <a:solidFill>
                  <a:schemeClr val="tx1"/>
                </a:solidFill>
                <a:effectLst/>
                <a:latin typeface="+mn-lt"/>
                <a:ea typeface="+mn-ea"/>
                <a:cs typeface="+mn-cs"/>
              </a:rPr>
              <a:t> of forests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just clear-cutting, though. </a:t>
            </a:r>
            <a:r>
              <a:rPr lang="en-US" sz="1200" b="1" kern="1200" dirty="0">
                <a:solidFill>
                  <a:schemeClr val="tx1"/>
                </a:solidFill>
                <a:effectLst/>
                <a:latin typeface="+mn-lt"/>
                <a:ea typeface="+mn-ea"/>
                <a:cs typeface="+mn-cs"/>
              </a:rPr>
              <a:t>Roads, vehicle traffic, utility lines, pipelines, and any kind of development </a:t>
            </a:r>
            <a:r>
              <a:rPr lang="en-US" sz="1200" kern="1200" dirty="0">
                <a:solidFill>
                  <a:schemeClr val="tx1"/>
                </a:solidFill>
                <a:effectLst/>
                <a:latin typeface="+mn-lt"/>
                <a:ea typeface="+mn-ea"/>
                <a:cs typeface="+mn-cs"/>
              </a:rPr>
              <a:t>can also create a fragmented habitat.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ED140030-0746-E94B-91C5-B79E5AB7905D}" type="slidenum">
              <a:rPr lang="en-US" smtClean="0"/>
              <a:t>28</a:t>
            </a:fld>
            <a:endParaRPr lang="en-US"/>
          </a:p>
        </p:txBody>
      </p:sp>
    </p:spTree>
    <p:extLst>
      <p:ext uri="{BB962C8B-B14F-4D97-AF65-F5344CB8AC3E}">
        <p14:creationId xmlns:p14="http://schemas.microsoft.com/office/powerpoint/2010/main" val="600325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most </a:t>
            </a:r>
            <a:r>
              <a:rPr lang="en-US" sz="1200" b="1" kern="1200" dirty="0">
                <a:solidFill>
                  <a:schemeClr val="tx1"/>
                </a:solidFill>
                <a:effectLst/>
                <a:latin typeface="+mn-lt"/>
                <a:ea typeface="+mn-ea"/>
                <a:cs typeface="+mn-cs"/>
              </a:rPr>
              <a:t>important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irreplaceable</a:t>
            </a:r>
            <a:r>
              <a:rPr lang="en-US" sz="1200" kern="1200" dirty="0">
                <a:solidFill>
                  <a:schemeClr val="tx1"/>
                </a:solidFill>
                <a:effectLst/>
                <a:latin typeface="+mn-lt"/>
                <a:ea typeface="+mn-ea"/>
                <a:cs typeface="+mn-cs"/>
              </a:rPr>
              <a:t>) direct benefits old-growth forests offer to communities across the Northwest is </a:t>
            </a:r>
            <a:r>
              <a:rPr lang="en-US" sz="1200" b="1" kern="1200" dirty="0">
                <a:solidFill>
                  <a:schemeClr val="tx1"/>
                </a:solidFill>
                <a:effectLst/>
                <a:latin typeface="+mn-lt"/>
                <a:ea typeface="+mn-ea"/>
                <a:cs typeface="+mn-cs"/>
              </a:rPr>
              <a:t>fresh water</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Old-growth forests are vital sources of drinking water for </a:t>
            </a:r>
            <a:r>
              <a:rPr lang="en-US" sz="1200" b="1" kern="1200" dirty="0">
                <a:solidFill>
                  <a:schemeClr val="tx1"/>
                </a:solidFill>
                <a:effectLst/>
                <a:latin typeface="+mn-lt"/>
                <a:ea typeface="+mn-ea"/>
                <a:cs typeface="+mn-cs"/>
              </a:rPr>
              <a:t>more than 180 million people</a:t>
            </a:r>
            <a:r>
              <a:rPr lang="en-US" sz="1200" kern="1200" dirty="0">
                <a:solidFill>
                  <a:schemeClr val="tx1"/>
                </a:solidFill>
                <a:effectLst/>
                <a:latin typeface="+mn-lt"/>
                <a:ea typeface="+mn-ea"/>
                <a:cs typeface="+mn-cs"/>
              </a:rPr>
              <a:t> in the United States.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undisturbed forests naturally </a:t>
            </a:r>
            <a:r>
              <a:rPr lang="en-US" sz="1200" b="1" kern="1200" dirty="0">
                <a:solidFill>
                  <a:schemeClr val="tx1"/>
                </a:solidFill>
                <a:effectLst/>
                <a:latin typeface="+mn-lt"/>
                <a:ea typeface="+mn-ea"/>
                <a:cs typeface="+mn-cs"/>
              </a:rPr>
              <a:t>cool</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filter</a:t>
            </a:r>
            <a:r>
              <a:rPr lang="en-US" sz="1200" kern="1200" dirty="0">
                <a:solidFill>
                  <a:schemeClr val="tx1"/>
                </a:solidFill>
                <a:effectLst/>
                <a:latin typeface="+mn-lt"/>
                <a:ea typeface="+mn-ea"/>
                <a:cs typeface="+mn-cs"/>
              </a:rPr>
              <a:t> drinking water, </a:t>
            </a:r>
            <a:r>
              <a:rPr lang="en-US" sz="1200" b="1" kern="1200" dirty="0">
                <a:solidFill>
                  <a:schemeClr val="tx1"/>
                </a:solidFill>
                <a:effectLst/>
                <a:latin typeface="+mn-lt"/>
                <a:ea typeface="+mn-ea"/>
                <a:cs typeface="+mn-cs"/>
              </a:rPr>
              <a:t>recharge underground aquifers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replenish</a:t>
            </a:r>
            <a:r>
              <a:rPr lang="en-US" sz="1200" kern="1200" dirty="0">
                <a:solidFill>
                  <a:schemeClr val="tx1"/>
                </a:solidFill>
                <a:effectLst/>
                <a:latin typeface="+mn-lt"/>
                <a:ea typeface="+mn-ea"/>
                <a:cs typeface="+mn-cs"/>
              </a:rPr>
              <a:t> surface waters like </a:t>
            </a:r>
            <a:r>
              <a:rPr lang="en-US" sz="1200" b="1" kern="1200" dirty="0">
                <a:solidFill>
                  <a:schemeClr val="tx1"/>
                </a:solidFill>
                <a:effectLst/>
                <a:latin typeface="+mn-lt"/>
                <a:ea typeface="+mn-ea"/>
                <a:cs typeface="+mn-cs"/>
              </a:rPr>
              <a:t>streams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rivers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sources of clean water are likely to become even more important to the region’s population as summers continue to </a:t>
            </a:r>
            <a:r>
              <a:rPr lang="en-US" sz="1200" b="1" kern="1200" dirty="0">
                <a:solidFill>
                  <a:schemeClr val="tx1"/>
                </a:solidFill>
                <a:effectLst/>
                <a:latin typeface="+mn-lt"/>
                <a:ea typeface="+mn-ea"/>
                <a:cs typeface="+mn-cs"/>
              </a:rPr>
              <a:t>get warmer and generally drier</a:t>
            </a:r>
            <a:r>
              <a:rPr lang="en-US" sz="1200" kern="1200" dirty="0">
                <a:solidFill>
                  <a:schemeClr val="tx1"/>
                </a:solidFill>
                <a:effectLst/>
                <a:latin typeface="+mn-lt"/>
                <a:ea typeface="+mn-ea"/>
                <a:cs typeface="+mn-cs"/>
              </a:rPr>
              <a:t>, and other sources of water become </a:t>
            </a:r>
            <a:r>
              <a:rPr lang="en-US" sz="1200" b="1" kern="1200" dirty="0">
                <a:solidFill>
                  <a:schemeClr val="tx1"/>
                </a:solidFill>
                <a:effectLst/>
                <a:latin typeface="+mn-lt"/>
                <a:ea typeface="+mn-ea"/>
                <a:cs typeface="+mn-cs"/>
              </a:rPr>
              <a:t>stretched to their limits by competing human demands.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29</a:t>
            </a:fld>
            <a:endParaRPr lang="en-US"/>
          </a:p>
        </p:txBody>
      </p:sp>
    </p:spTree>
    <p:extLst>
      <p:ext uri="{BB962C8B-B14F-4D97-AF65-F5344CB8AC3E}">
        <p14:creationId xmlns:p14="http://schemas.microsoft.com/office/powerpoint/2010/main" val="358654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Old forests also provide a great many other practical benefits, like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storm water management,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flood control,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landslide protection</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Old-growth forests </a:t>
            </a:r>
            <a:r>
              <a:rPr lang="en-US" sz="1200" b="1" kern="1200" dirty="0">
                <a:solidFill>
                  <a:schemeClr val="tx1"/>
                </a:solidFill>
                <a:effectLst/>
                <a:latin typeface="+mn-lt"/>
                <a:ea typeface="+mn-ea"/>
                <a:cs typeface="+mn-cs"/>
              </a:rPr>
              <a:t>retain water and release it slowly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much better than tree farms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certainly far, far better than </a:t>
            </a:r>
            <a:r>
              <a:rPr lang="en-US" sz="1200" b="1" kern="1200" dirty="0">
                <a:solidFill>
                  <a:schemeClr val="tx1"/>
                </a:solidFill>
                <a:effectLst/>
                <a:latin typeface="+mn-lt"/>
                <a:ea typeface="+mn-ea"/>
                <a:cs typeface="+mn-cs"/>
              </a:rPr>
              <a:t>denuded, clear-cut</a:t>
            </a:r>
            <a:r>
              <a:rPr lang="en-US" sz="1200" kern="1200" dirty="0">
                <a:solidFill>
                  <a:schemeClr val="tx1"/>
                </a:solidFill>
                <a:effectLst/>
                <a:latin typeface="+mn-lt"/>
                <a:ea typeface="+mn-ea"/>
                <a:cs typeface="+mn-cs"/>
              </a:rPr>
              <a:t> landscapes—where storm water can quickly </a:t>
            </a:r>
            <a:r>
              <a:rPr lang="en-US" sz="1200" b="1" kern="1200" dirty="0">
                <a:solidFill>
                  <a:schemeClr val="tx1"/>
                </a:solidFill>
                <a:effectLst/>
                <a:latin typeface="+mn-lt"/>
                <a:ea typeface="+mn-ea"/>
                <a:cs typeface="+mn-cs"/>
              </a:rPr>
              <a:t>erode</a:t>
            </a:r>
            <a:r>
              <a:rPr lang="en-US" sz="1200" kern="1200" dirty="0">
                <a:solidFill>
                  <a:schemeClr val="tx1"/>
                </a:solidFill>
                <a:effectLst/>
                <a:latin typeface="+mn-lt"/>
                <a:ea typeface="+mn-ea"/>
                <a:cs typeface="+mn-cs"/>
              </a:rPr>
              <a:t> the soil, fouling waterways, causing </a:t>
            </a:r>
            <a:r>
              <a:rPr lang="en-US" sz="1200" b="1" kern="1200" dirty="0">
                <a:solidFill>
                  <a:schemeClr val="tx1"/>
                </a:solidFill>
                <a:effectLst/>
                <a:latin typeface="+mn-lt"/>
                <a:ea typeface="+mn-ea"/>
                <a:cs typeface="+mn-cs"/>
              </a:rPr>
              <a:t>floods,</a:t>
            </a:r>
            <a:r>
              <a:rPr lang="en-US" sz="1200" kern="1200" dirty="0">
                <a:solidFill>
                  <a:schemeClr val="tx1"/>
                </a:solidFill>
                <a:effectLst/>
                <a:latin typeface="+mn-lt"/>
                <a:ea typeface="+mn-ea"/>
                <a:cs typeface="+mn-cs"/>
              </a:rPr>
              <a:t> and heightening the risk of </a:t>
            </a:r>
            <a:r>
              <a:rPr lang="en-US" sz="1200" b="1" kern="1200" dirty="0">
                <a:solidFill>
                  <a:schemeClr val="tx1"/>
                </a:solidFill>
                <a:effectLst/>
                <a:latin typeface="+mn-lt"/>
                <a:ea typeface="+mn-ea"/>
                <a:cs typeface="+mn-cs"/>
              </a:rPr>
              <a:t>potentially disastrous landslides</a:t>
            </a:r>
            <a:r>
              <a:rPr lang="en-US" sz="1200" kern="1200" dirty="0">
                <a:solidFill>
                  <a:schemeClr val="tx1"/>
                </a:solidFill>
                <a:effectLst/>
                <a:latin typeface="+mn-lt"/>
                <a:ea typeface="+mn-ea"/>
                <a:cs typeface="+mn-cs"/>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Healthy public lands</a:t>
            </a:r>
            <a:r>
              <a:rPr lang="en-US" sz="1200" kern="1200" dirty="0">
                <a:solidFill>
                  <a:schemeClr val="tx1"/>
                </a:solidFill>
                <a:effectLst/>
                <a:latin typeface="+mn-lt"/>
                <a:ea typeface="+mn-ea"/>
                <a:cs typeface="+mn-cs"/>
              </a:rPr>
              <a:t> also provide </a:t>
            </a:r>
            <a:r>
              <a:rPr lang="en-US" sz="1200" b="1" kern="1200" dirty="0">
                <a:solidFill>
                  <a:schemeClr val="tx1"/>
                </a:solidFill>
                <a:effectLst/>
                <a:latin typeface="+mn-lt"/>
                <a:ea typeface="+mn-ea"/>
                <a:cs typeface="+mn-cs"/>
              </a:rPr>
              <a:t>opportunities for employment </a:t>
            </a:r>
            <a:r>
              <a:rPr lang="en-US" sz="1200" kern="1200" dirty="0">
                <a:solidFill>
                  <a:schemeClr val="tx1"/>
                </a:solidFill>
                <a:effectLst/>
                <a:latin typeface="+mn-lt"/>
                <a:ea typeface="+mn-ea"/>
                <a:cs typeface="+mn-cs"/>
              </a:rPr>
              <a:t>and generate </a:t>
            </a:r>
            <a:r>
              <a:rPr lang="en-US" sz="1200" b="1" kern="1200" dirty="0">
                <a:solidFill>
                  <a:schemeClr val="tx1"/>
                </a:solidFill>
                <a:effectLst/>
                <a:latin typeface="+mn-lt"/>
                <a:ea typeface="+mn-ea"/>
                <a:cs typeface="+mn-cs"/>
              </a:rPr>
              <a:t>billions of tourism dollars</a:t>
            </a:r>
            <a:r>
              <a:rPr lang="en-US" sz="1200" kern="1200" dirty="0">
                <a:solidFill>
                  <a:schemeClr val="tx1"/>
                </a:solidFill>
                <a:effectLst/>
                <a:latin typeface="+mn-lt"/>
                <a:ea typeface="+mn-ea"/>
                <a:cs typeface="+mn-cs"/>
              </a:rPr>
              <a:t>, which helps to </a:t>
            </a:r>
            <a:r>
              <a:rPr lang="en-US" sz="1200" b="1" kern="1200" dirty="0">
                <a:solidFill>
                  <a:schemeClr val="tx1"/>
                </a:solidFill>
                <a:effectLst/>
                <a:latin typeface="+mn-lt"/>
                <a:ea typeface="+mn-ea"/>
                <a:cs typeface="+mn-cs"/>
              </a:rPr>
              <a:t>diversify local economies</a:t>
            </a:r>
            <a:r>
              <a:rPr lang="en-US" sz="1200" kern="1200" dirty="0">
                <a:solidFill>
                  <a:schemeClr val="tx1"/>
                </a:solidFill>
                <a:effectLst/>
                <a:latin typeface="+mn-lt"/>
                <a:ea typeface="+mn-ea"/>
                <a:cs typeface="+mn-cs"/>
              </a:rPr>
              <a:t> and increase their capacity to </a:t>
            </a:r>
            <a:r>
              <a:rPr lang="en-US" sz="1200" b="1" kern="1200" dirty="0">
                <a:solidFill>
                  <a:schemeClr val="tx1"/>
                </a:solidFill>
                <a:effectLst/>
                <a:latin typeface="+mn-lt"/>
                <a:ea typeface="+mn-ea"/>
                <a:cs typeface="+mn-cs"/>
              </a:rPr>
              <a:t>address change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Outdoor Industry Association, the Northwest’s outdoor recreation economy generates </a:t>
            </a:r>
            <a:r>
              <a:rPr lang="en-US" sz="1200" b="1" kern="1200" dirty="0">
                <a:solidFill>
                  <a:schemeClr val="tx1"/>
                </a:solidFill>
                <a:effectLst/>
                <a:latin typeface="+mn-lt"/>
                <a:ea typeface="+mn-ea"/>
                <a:cs typeface="+mn-cs"/>
              </a:rPr>
              <a:t>$51 billion</a:t>
            </a:r>
            <a:r>
              <a:rPr lang="en-US" sz="1200" kern="1200" dirty="0">
                <a:solidFill>
                  <a:schemeClr val="tx1"/>
                </a:solidFill>
                <a:effectLst/>
                <a:latin typeface="+mn-lt"/>
                <a:ea typeface="+mn-ea"/>
                <a:cs typeface="+mn-cs"/>
              </a:rPr>
              <a:t> in consumer spending each year and provides around </a:t>
            </a:r>
            <a:r>
              <a:rPr lang="en-US" sz="1200" b="1" kern="1200" dirty="0">
                <a:solidFill>
                  <a:schemeClr val="tx1"/>
                </a:solidFill>
                <a:effectLst/>
                <a:latin typeface="+mn-lt"/>
                <a:ea typeface="+mn-ea"/>
                <a:cs typeface="+mn-cs"/>
              </a:rPr>
              <a:t>451,000 jobs.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30</a:t>
            </a:fld>
            <a:endParaRPr lang="en-US"/>
          </a:p>
        </p:txBody>
      </p:sp>
    </p:spTree>
    <p:extLst>
      <p:ext uri="{BB962C8B-B14F-4D97-AF65-F5344CB8AC3E}">
        <p14:creationId xmlns:p14="http://schemas.microsoft.com/office/powerpoint/2010/main" val="373375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 these benefits—especially as they relate to fresh </a:t>
            </a:r>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—stack up to </a:t>
            </a:r>
            <a:r>
              <a:rPr lang="en-US" sz="1200" b="1" kern="1200" dirty="0">
                <a:solidFill>
                  <a:schemeClr val="tx1"/>
                </a:solidFill>
                <a:effectLst/>
                <a:latin typeface="+mn-lt"/>
                <a:ea typeface="+mn-ea"/>
                <a:cs typeface="+mn-cs"/>
              </a:rPr>
              <a:t>human-made</a:t>
            </a:r>
            <a:r>
              <a:rPr lang="en-US" sz="1200" kern="1200" dirty="0">
                <a:solidFill>
                  <a:schemeClr val="tx1"/>
                </a:solidFill>
                <a:effectLst/>
                <a:latin typeface="+mn-lt"/>
                <a:ea typeface="+mn-ea"/>
                <a:cs typeface="+mn-cs"/>
              </a:rPr>
              <a:t> engineered alternatives?</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31</a:t>
            </a:fld>
            <a:endParaRPr lang="en-US"/>
          </a:p>
        </p:txBody>
      </p:sp>
    </p:spTree>
    <p:extLst>
      <p:ext uri="{BB962C8B-B14F-4D97-AF65-F5344CB8AC3E}">
        <p14:creationId xmlns:p14="http://schemas.microsoft.com/office/powerpoint/2010/main" val="218535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ARE public lands?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Broadly speaking, they are lands that </a:t>
            </a:r>
            <a:r>
              <a:rPr lang="en-US" sz="1200" b="1" kern="1200" dirty="0">
                <a:solidFill>
                  <a:schemeClr val="tx1"/>
                </a:solidFill>
                <a:effectLst/>
                <a:latin typeface="+mn-lt"/>
                <a:ea typeface="+mn-ea"/>
                <a:cs typeface="+mn-cs"/>
              </a:rPr>
              <a:t>belong to the public</a:t>
            </a:r>
            <a:r>
              <a:rPr lang="en-US" sz="1200" kern="1200" dirty="0">
                <a:solidFill>
                  <a:schemeClr val="tx1"/>
                </a:solidFill>
                <a:effectLst/>
                <a:latin typeface="+mn-lt"/>
                <a:ea typeface="+mn-ea"/>
                <a:cs typeface="+mn-cs"/>
              </a:rPr>
              <a:t>, managed by various segments of government: federal, state, county, and municipal.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Each government entity manages the lands differently.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the lands </a:t>
            </a:r>
            <a:r>
              <a:rPr lang="en-US" sz="1200" b="1" kern="1200" dirty="0">
                <a:solidFill>
                  <a:schemeClr val="tx1"/>
                </a:solidFill>
                <a:effectLst/>
                <a:latin typeface="+mn-lt"/>
                <a:ea typeface="+mn-ea"/>
                <a:cs typeface="+mn-cs"/>
              </a:rPr>
              <a:t>are held in trust for the public, every American has a say in how these lands are managed</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5</a:t>
            </a:fld>
            <a:endParaRPr lang="en-US"/>
          </a:p>
        </p:txBody>
      </p:sp>
    </p:spTree>
    <p:extLst>
      <p:ext uri="{BB962C8B-B14F-4D97-AF65-F5344CB8AC3E}">
        <p14:creationId xmlns:p14="http://schemas.microsoft.com/office/powerpoint/2010/main" val="1811608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Engineered alternatives (</a:t>
            </a:r>
            <a:r>
              <a:rPr lang="en-US" sz="1200" kern="1200" dirty="0">
                <a:solidFill>
                  <a:schemeClr val="tx1"/>
                </a:solidFill>
                <a:effectLst/>
                <a:latin typeface="+mn-lt"/>
                <a:ea typeface="+mn-ea"/>
                <a:cs typeface="+mn-cs"/>
              </a:rPr>
              <a:t>water treatment plants, dams, storm sewers,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tend to be </a:t>
            </a:r>
            <a:r>
              <a:rPr lang="en-US" sz="1200" b="1" kern="1200" dirty="0">
                <a:solidFill>
                  <a:schemeClr val="tx1"/>
                </a:solidFill>
                <a:effectLst/>
                <a:latin typeface="+mn-lt"/>
                <a:ea typeface="+mn-ea"/>
                <a:cs typeface="+mn-cs"/>
              </a:rPr>
              <a:t>costly</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build</a:t>
            </a:r>
            <a:r>
              <a:rPr lang="en-US" sz="1200" kern="1200" dirty="0">
                <a:solidFill>
                  <a:schemeClr val="tx1"/>
                </a:solidFill>
                <a:effectLst/>
                <a:latin typeface="+mn-lt"/>
                <a:ea typeface="+mn-ea"/>
                <a:cs typeface="+mn-cs"/>
              </a:rPr>
              <a:t>, costly to </a:t>
            </a:r>
            <a:r>
              <a:rPr lang="en-US" sz="1200" b="1" kern="1200" dirty="0">
                <a:solidFill>
                  <a:schemeClr val="tx1"/>
                </a:solidFill>
                <a:effectLst/>
                <a:latin typeface="+mn-lt"/>
                <a:ea typeface="+mn-ea"/>
                <a:cs typeface="+mn-cs"/>
              </a:rPr>
              <a:t>maintain</a:t>
            </a:r>
            <a:r>
              <a:rPr lang="en-US" sz="1200" kern="1200" dirty="0">
                <a:solidFill>
                  <a:schemeClr val="tx1"/>
                </a:solidFill>
                <a:effectLst/>
                <a:latin typeface="+mn-lt"/>
                <a:ea typeface="+mn-ea"/>
                <a:cs typeface="+mn-cs"/>
              </a:rPr>
              <a:t>, and they tend to </a:t>
            </a:r>
            <a:r>
              <a:rPr lang="en-US" sz="1200" b="1" kern="1200" dirty="0">
                <a:solidFill>
                  <a:schemeClr val="tx1"/>
                </a:solidFill>
                <a:effectLst/>
                <a:latin typeface="+mn-lt"/>
                <a:ea typeface="+mn-ea"/>
                <a:cs typeface="+mn-cs"/>
              </a:rPr>
              <a:t>depreciate</a:t>
            </a:r>
            <a:r>
              <a:rPr lang="en-US" sz="1200" kern="1200" dirty="0">
                <a:solidFill>
                  <a:schemeClr val="tx1"/>
                </a:solidFill>
                <a:effectLst/>
                <a:latin typeface="+mn-lt"/>
                <a:ea typeface="+mn-ea"/>
                <a:cs typeface="+mn-cs"/>
              </a:rPr>
              <a:t> in value and become quickly outdated—necessitating </a:t>
            </a:r>
            <a:r>
              <a:rPr lang="en-US" sz="1200" b="1" kern="1200" dirty="0">
                <a:solidFill>
                  <a:schemeClr val="tx1"/>
                </a:solidFill>
                <a:effectLst/>
                <a:latin typeface="+mn-lt"/>
                <a:ea typeface="+mn-ea"/>
                <a:cs typeface="+mn-cs"/>
              </a:rPr>
              <a:t>even more costly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replacements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Old-growth forests are not costly at all—in fact, they tend to work best if they’re left </a:t>
            </a:r>
            <a:r>
              <a:rPr lang="en-US" sz="1200" b="1" kern="1200" dirty="0">
                <a:solidFill>
                  <a:schemeClr val="tx1"/>
                </a:solidFill>
                <a:effectLst/>
                <a:latin typeface="+mn-lt"/>
                <a:ea typeface="+mn-ea"/>
                <a:cs typeface="+mn-cs"/>
              </a:rPr>
              <a:t>alone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our grandchildren don’t get much use from the outdated machinery that we leave behind, they get an huge array of protections from the forests that we leave, growing in value over time.  </a:t>
            </a:r>
          </a:p>
          <a:p>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32</a:t>
            </a:fld>
            <a:endParaRPr lang="en-US"/>
          </a:p>
        </p:txBody>
      </p:sp>
    </p:spTree>
    <p:extLst>
      <p:ext uri="{BB962C8B-B14F-4D97-AF65-F5344CB8AC3E}">
        <p14:creationId xmlns:p14="http://schemas.microsoft.com/office/powerpoint/2010/main" val="108095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 can we </a:t>
            </a:r>
            <a:r>
              <a:rPr lang="en-US" sz="1200" b="1" kern="1200" dirty="0">
                <a:solidFill>
                  <a:schemeClr val="tx1"/>
                </a:solidFill>
                <a:effectLst/>
                <a:latin typeface="+mn-lt"/>
                <a:ea typeface="+mn-ea"/>
                <a:cs typeface="+mn-cs"/>
              </a:rPr>
              <a:t>improve the climate change resilience </a:t>
            </a:r>
            <a:r>
              <a:rPr lang="en-US" sz="1200" kern="1200" dirty="0">
                <a:solidFill>
                  <a:schemeClr val="tx1"/>
                </a:solidFill>
                <a:effectLst/>
                <a:latin typeface="+mn-lt"/>
                <a:ea typeface="+mn-ea"/>
                <a:cs typeface="+mn-cs"/>
              </a:rPr>
              <a:t>of our forests and </a:t>
            </a:r>
            <a:r>
              <a:rPr lang="en-US" sz="1200" b="1" kern="1200" dirty="0">
                <a:solidFill>
                  <a:schemeClr val="tx1"/>
                </a:solidFill>
                <a:effectLst/>
                <a:latin typeface="+mn-lt"/>
                <a:ea typeface="+mn-ea"/>
                <a:cs typeface="+mn-cs"/>
              </a:rPr>
              <a:t>what might be holding them back</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two </a:t>
            </a:r>
            <a:r>
              <a:rPr lang="en-US" sz="1200" b="1" kern="1200" dirty="0">
                <a:solidFill>
                  <a:schemeClr val="tx1"/>
                </a:solidFill>
                <a:effectLst/>
                <a:latin typeface="+mn-lt"/>
                <a:ea typeface="+mn-ea"/>
                <a:cs typeface="+mn-cs"/>
              </a:rPr>
              <a:t>primary</a:t>
            </a:r>
            <a:r>
              <a:rPr lang="en-US" sz="1200" kern="1200" dirty="0">
                <a:solidFill>
                  <a:schemeClr val="tx1"/>
                </a:solidFill>
                <a:effectLst/>
                <a:latin typeface="+mn-lt"/>
                <a:ea typeface="+mn-ea"/>
                <a:cs typeface="+mn-cs"/>
              </a:rPr>
              <a:t> forces that have a direct impact on forests—fire and logging.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look first at wildfires.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33</a:t>
            </a:fld>
            <a:endParaRPr lang="en-US"/>
          </a:p>
        </p:txBody>
      </p:sp>
    </p:spTree>
    <p:extLst>
      <p:ext uri="{BB962C8B-B14F-4D97-AF65-F5344CB8AC3E}">
        <p14:creationId xmlns:p14="http://schemas.microsoft.com/office/powerpoint/2010/main" val="2898805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wildfires have an </a:t>
            </a:r>
            <a:r>
              <a:rPr lang="en-US" sz="1200" b="1" kern="1200" dirty="0">
                <a:solidFill>
                  <a:schemeClr val="tx1"/>
                </a:solidFill>
                <a:effectLst/>
                <a:latin typeface="+mn-lt"/>
                <a:ea typeface="+mn-ea"/>
                <a:cs typeface="+mn-cs"/>
              </a:rPr>
              <a:t>immediately recognizable impact</a:t>
            </a:r>
            <a:r>
              <a:rPr lang="en-US" sz="1200" kern="1200" dirty="0">
                <a:solidFill>
                  <a:schemeClr val="tx1"/>
                </a:solidFill>
                <a:effectLst/>
                <a:latin typeface="+mn-lt"/>
                <a:ea typeface="+mn-ea"/>
                <a:cs typeface="+mn-cs"/>
              </a:rPr>
              <a:t> on a forest.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of the increasingly warmer and drier climate, forests in the United States are </a:t>
            </a:r>
            <a:r>
              <a:rPr lang="en-US" sz="1200" b="1" kern="1200" dirty="0">
                <a:solidFill>
                  <a:schemeClr val="tx1"/>
                </a:solidFill>
                <a:effectLst/>
                <a:latin typeface="+mn-lt"/>
                <a:ea typeface="+mn-ea"/>
                <a:cs typeface="+mn-cs"/>
              </a:rPr>
              <a:t>more prone to wildfires </a:t>
            </a:r>
            <a:r>
              <a:rPr lang="en-US" sz="1200" kern="1200" dirty="0">
                <a:solidFill>
                  <a:schemeClr val="tx1"/>
                </a:solidFill>
                <a:effectLst/>
                <a:latin typeface="+mn-lt"/>
                <a:ea typeface="+mn-ea"/>
                <a:cs typeface="+mn-cs"/>
              </a:rPr>
              <a:t>than in past decades.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size and severity of these fires are on the rise,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 increasing number of </a:t>
            </a:r>
            <a:r>
              <a:rPr lang="en-US" sz="1200" b="1" kern="1200" dirty="0">
                <a:solidFill>
                  <a:schemeClr val="tx1"/>
                </a:solidFill>
                <a:effectLst/>
                <a:latin typeface="+mn-lt"/>
                <a:ea typeface="+mn-ea"/>
                <a:cs typeface="+mn-cs"/>
              </a:rPr>
              <a:t>people live in or on the margins </a:t>
            </a:r>
            <a:r>
              <a:rPr lang="en-US" sz="1200" kern="1200" dirty="0">
                <a:solidFill>
                  <a:schemeClr val="tx1"/>
                </a:solidFill>
                <a:effectLst/>
                <a:latin typeface="+mn-lt"/>
                <a:ea typeface="+mn-ea"/>
                <a:cs typeface="+mn-cs"/>
              </a:rPr>
              <a:t>of forested areas. </a:t>
            </a:r>
          </a:p>
          <a:p>
            <a:r>
              <a:rPr lang="en-US" sz="1200" kern="1200" dirty="0">
                <a:solidFill>
                  <a:schemeClr val="tx1"/>
                </a:solidFill>
                <a:effectLst/>
                <a:latin typeface="+mn-lt"/>
                <a:ea typeface="+mn-ea"/>
                <a:cs typeface="+mn-cs"/>
              </a:rPr>
              <a:t> some </a:t>
            </a:r>
            <a:r>
              <a:rPr lang="en-US" sz="1200" b="1" kern="1200" dirty="0">
                <a:solidFill>
                  <a:schemeClr val="tx1"/>
                </a:solidFill>
                <a:effectLst/>
                <a:latin typeface="+mn-lt"/>
                <a:ea typeface="+mn-ea"/>
                <a:cs typeface="+mn-cs"/>
              </a:rPr>
              <a:t>33% of Oregon residents / 36% of Washington residents</a:t>
            </a:r>
            <a:r>
              <a:rPr lang="en-US" sz="1200" kern="1200" dirty="0">
                <a:solidFill>
                  <a:schemeClr val="tx1"/>
                </a:solidFill>
                <a:effectLst/>
                <a:latin typeface="+mn-lt"/>
                <a:ea typeface="+mn-ea"/>
                <a:cs typeface="+mn-cs"/>
              </a:rPr>
              <a:t> live in areas that are at an elevated risk of wildfires</a:t>
            </a:r>
            <a:endParaRPr lang="en-US" dirty="0"/>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34</a:t>
            </a:fld>
            <a:endParaRPr lang="en-US"/>
          </a:p>
        </p:txBody>
      </p:sp>
    </p:spTree>
    <p:extLst>
      <p:ext uri="{BB962C8B-B14F-4D97-AF65-F5344CB8AC3E}">
        <p14:creationId xmlns:p14="http://schemas.microsoft.com/office/powerpoint/2010/main" val="527911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Most wildfires only release about </a:t>
            </a:r>
            <a:r>
              <a:rPr lang="en-US" sz="1200" b="1" kern="1200" dirty="0">
                <a:solidFill>
                  <a:schemeClr val="tx1"/>
                </a:solidFill>
                <a:effectLst/>
                <a:latin typeface="+mn-lt"/>
                <a:ea typeface="+mn-ea"/>
                <a:cs typeface="+mn-cs"/>
              </a:rPr>
              <a:t>5-10%</a:t>
            </a:r>
            <a:r>
              <a:rPr lang="en-US" sz="1200" kern="1200" dirty="0">
                <a:solidFill>
                  <a:schemeClr val="tx1"/>
                </a:solidFill>
                <a:effectLst/>
                <a:latin typeface="+mn-lt"/>
                <a:ea typeface="+mn-ea"/>
                <a:cs typeface="+mn-cs"/>
              </a:rPr>
              <a:t> of the carbon held in the forests.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 an overwhelming source of greenhouse emissions, as some might think.</a:t>
            </a:r>
          </a:p>
          <a:p>
            <a:endParaRPr lang="en-US" dirty="0"/>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35</a:t>
            </a:fld>
            <a:endParaRPr lang="en-US"/>
          </a:p>
        </p:txBody>
      </p:sp>
    </p:spTree>
    <p:extLst>
      <p:ext uri="{BB962C8B-B14F-4D97-AF65-F5344CB8AC3E}">
        <p14:creationId xmlns:p14="http://schemas.microsoft.com/office/powerpoint/2010/main" val="338155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Wildfires are a </a:t>
            </a:r>
            <a:r>
              <a:rPr lang="en-US" sz="1200" b="1" kern="1200" dirty="0">
                <a:solidFill>
                  <a:schemeClr val="tx1"/>
                </a:solidFill>
                <a:effectLst/>
                <a:latin typeface="+mn-lt"/>
                <a:ea typeface="+mn-ea"/>
                <a:cs typeface="+mn-cs"/>
              </a:rPr>
              <a:t>vital part</a:t>
            </a:r>
            <a:r>
              <a:rPr lang="en-US" sz="1200" kern="1200" dirty="0">
                <a:solidFill>
                  <a:schemeClr val="tx1"/>
                </a:solidFill>
                <a:effectLst/>
                <a:latin typeface="+mn-lt"/>
                <a:ea typeface="+mn-ea"/>
                <a:cs typeface="+mn-cs"/>
              </a:rPr>
              <a:t> of maintaining a </a:t>
            </a:r>
            <a:r>
              <a:rPr lang="en-US" sz="1200" b="1" kern="1200" dirty="0">
                <a:solidFill>
                  <a:schemeClr val="tx1"/>
                </a:solidFill>
                <a:effectLst/>
                <a:latin typeface="+mn-lt"/>
                <a:ea typeface="+mn-ea"/>
                <a:cs typeface="+mn-cs"/>
              </a:rPr>
              <a:t>healthy fire-adapted forest ecosystems</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government policy to suppress </a:t>
            </a:r>
            <a:r>
              <a:rPr lang="en-US" sz="1200" b="1" kern="1200" dirty="0">
                <a:solidFill>
                  <a:schemeClr val="tx1"/>
                </a:solidFill>
                <a:effectLst/>
                <a:latin typeface="+mn-lt"/>
                <a:ea typeface="+mn-ea"/>
                <a:cs typeface="+mn-cs"/>
              </a:rPr>
              <a:t>virtually every wildfire </a:t>
            </a:r>
            <a:r>
              <a:rPr lang="en-US" sz="1200" kern="1200" dirty="0">
                <a:solidFill>
                  <a:schemeClr val="tx1"/>
                </a:solidFill>
                <a:effectLst/>
                <a:latin typeface="+mn-lt"/>
                <a:ea typeface="+mn-ea"/>
                <a:cs typeface="+mn-cs"/>
              </a:rPr>
              <a:t>has deprived fire-adapted forests of the fires they need to </a:t>
            </a:r>
            <a:r>
              <a:rPr lang="en-US" sz="1200" b="1" kern="1200" dirty="0">
                <a:solidFill>
                  <a:schemeClr val="tx1"/>
                </a:solidFill>
                <a:effectLst/>
                <a:latin typeface="+mn-lt"/>
                <a:ea typeface="+mn-ea"/>
                <a:cs typeface="+mn-cs"/>
              </a:rPr>
              <a:t>thrive, rejuvenate, and refresh</a:t>
            </a:r>
            <a:r>
              <a:rPr lang="en-US" sz="1200" kern="1200" dirty="0">
                <a:solidFill>
                  <a:schemeClr val="tx1"/>
                </a:solidFill>
                <a:effectLst/>
                <a:latin typeface="+mn-lt"/>
                <a:ea typeface="+mn-ea"/>
                <a:cs typeface="+mn-cs"/>
              </a:rPr>
              <a:t> themselves.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Fires leave standing dead trees and sunny openings, which are important new habitat for plants and wildlife,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they help control the spread of </a:t>
            </a:r>
            <a:r>
              <a:rPr lang="en-US" sz="1200" b="1" kern="1200" dirty="0">
                <a:solidFill>
                  <a:schemeClr val="tx1"/>
                </a:solidFill>
                <a:effectLst/>
                <a:latin typeface="+mn-lt"/>
                <a:ea typeface="+mn-ea"/>
                <a:cs typeface="+mn-cs"/>
              </a:rPr>
              <a:t>invasive insects and disease</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Many animal and plant species have evolved to thrive with fire.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Some tree species like the Lodgepole pine, </a:t>
            </a:r>
            <a:r>
              <a:rPr lang="en-US" sz="1200" b="1" kern="1200" dirty="0">
                <a:solidFill>
                  <a:schemeClr val="tx1"/>
                </a:solidFill>
                <a:effectLst/>
                <a:latin typeface="+mn-lt"/>
                <a:ea typeface="+mn-ea"/>
                <a:cs typeface="+mn-cs"/>
              </a:rPr>
              <a:t>actually need fire</a:t>
            </a:r>
            <a:r>
              <a:rPr lang="en-US" sz="1200" kern="1200" dirty="0">
                <a:solidFill>
                  <a:schemeClr val="tx1"/>
                </a:solidFill>
                <a:effectLst/>
                <a:latin typeface="+mn-lt"/>
                <a:ea typeface="+mn-ea"/>
                <a:cs typeface="+mn-cs"/>
              </a:rPr>
              <a:t> to stimulate the release of new seeds.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36</a:t>
            </a:fld>
            <a:endParaRPr lang="en-US"/>
          </a:p>
        </p:txBody>
      </p:sp>
    </p:spTree>
    <p:extLst>
      <p:ext uri="{BB962C8B-B14F-4D97-AF65-F5344CB8AC3E}">
        <p14:creationId xmlns:p14="http://schemas.microsoft.com/office/powerpoint/2010/main" val="483538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about logging?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may not seem as </a:t>
            </a:r>
            <a:r>
              <a:rPr lang="en-US" sz="1200" b="1" kern="1200" dirty="0">
                <a:solidFill>
                  <a:schemeClr val="tx1"/>
                </a:solidFill>
                <a:effectLst/>
                <a:latin typeface="+mn-lt"/>
                <a:ea typeface="+mn-ea"/>
                <a:cs typeface="+mn-cs"/>
              </a:rPr>
              <a:t>immediately</a:t>
            </a:r>
            <a:r>
              <a:rPr lang="en-US" sz="1200" kern="1200" dirty="0">
                <a:solidFill>
                  <a:schemeClr val="tx1"/>
                </a:solidFill>
                <a:effectLst/>
                <a:latin typeface="+mn-lt"/>
                <a:ea typeface="+mn-ea"/>
                <a:cs typeface="+mn-cs"/>
              </a:rPr>
              <a:t> dramatic as wildfire, but the </a:t>
            </a:r>
            <a:r>
              <a:rPr lang="en-US" sz="1200" b="1" kern="1200" dirty="0">
                <a:solidFill>
                  <a:schemeClr val="tx1"/>
                </a:solidFill>
                <a:effectLst/>
                <a:latin typeface="+mn-lt"/>
                <a:ea typeface="+mn-ea"/>
                <a:cs typeface="+mn-cs"/>
              </a:rPr>
              <a:t>climate impacts </a:t>
            </a:r>
            <a:r>
              <a:rPr lang="en-US" sz="1200" kern="1200" dirty="0">
                <a:solidFill>
                  <a:schemeClr val="tx1"/>
                </a:solidFill>
                <a:effectLst/>
                <a:latin typeface="+mn-lt"/>
                <a:ea typeface="+mn-ea"/>
                <a:cs typeface="+mn-cs"/>
              </a:rPr>
              <a:t>can be far more consequential.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 tree that’s removed is </a:t>
            </a:r>
            <a:r>
              <a:rPr lang="en-US" sz="1200" b="1" kern="1200" dirty="0">
                <a:solidFill>
                  <a:schemeClr val="tx1"/>
                </a:solidFill>
                <a:effectLst/>
                <a:latin typeface="+mn-lt"/>
                <a:ea typeface="+mn-ea"/>
                <a:cs typeface="+mn-cs"/>
              </a:rPr>
              <a:t>one less tree capable</a:t>
            </a:r>
            <a:r>
              <a:rPr lang="en-US" sz="1200" kern="1200" dirty="0">
                <a:solidFill>
                  <a:schemeClr val="tx1"/>
                </a:solidFill>
                <a:effectLst/>
                <a:latin typeface="+mn-lt"/>
                <a:ea typeface="+mn-ea"/>
                <a:cs typeface="+mn-cs"/>
              </a:rPr>
              <a:t> of absorbing and holding on to carbon—and we have removed </a:t>
            </a:r>
            <a:r>
              <a:rPr lang="en-US" sz="1200" b="1" kern="1200" dirty="0">
                <a:solidFill>
                  <a:schemeClr val="tx1"/>
                </a:solidFill>
                <a:effectLst/>
                <a:latin typeface="+mn-lt"/>
                <a:ea typeface="+mn-ea"/>
                <a:cs typeface="+mn-cs"/>
              </a:rPr>
              <a:t>a lot of trees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Second, logging old-growth forests takes away the </a:t>
            </a:r>
            <a:r>
              <a:rPr lang="en-US" sz="1200" b="1" kern="1200" dirty="0">
                <a:solidFill>
                  <a:schemeClr val="tx1"/>
                </a:solidFill>
                <a:effectLst/>
                <a:latin typeface="+mn-lt"/>
                <a:ea typeface="+mn-ea"/>
                <a:cs typeface="+mn-cs"/>
              </a:rPr>
              <a:t>other ecosystem benefits </a:t>
            </a:r>
            <a:r>
              <a:rPr lang="en-US" sz="1200" kern="1200" dirty="0">
                <a:solidFill>
                  <a:schemeClr val="tx1"/>
                </a:solidFill>
                <a:effectLst/>
                <a:latin typeface="+mn-lt"/>
                <a:ea typeface="+mn-ea"/>
                <a:cs typeface="+mn-cs"/>
              </a:rPr>
              <a:t>necessary for </a:t>
            </a:r>
            <a:r>
              <a:rPr lang="en-US" sz="1200" b="1" kern="1200" dirty="0">
                <a:solidFill>
                  <a:schemeClr val="tx1"/>
                </a:solidFill>
                <a:effectLst/>
                <a:latin typeface="+mn-lt"/>
                <a:ea typeface="+mn-ea"/>
                <a:cs typeface="+mn-cs"/>
              </a:rPr>
              <a:t>downstream communities</a:t>
            </a:r>
            <a:r>
              <a:rPr lang="en-US" sz="1200" kern="1200" dirty="0">
                <a:solidFill>
                  <a:schemeClr val="tx1"/>
                </a:solidFill>
                <a:effectLst/>
                <a:latin typeface="+mn-lt"/>
                <a:ea typeface="+mn-ea"/>
                <a:cs typeface="+mn-cs"/>
              </a:rPr>
              <a:t>, such as </a:t>
            </a:r>
            <a:r>
              <a:rPr lang="en-US" sz="1200" b="1" kern="1200" dirty="0">
                <a:solidFill>
                  <a:schemeClr val="tx1"/>
                </a:solidFill>
                <a:effectLst/>
                <a:latin typeface="+mn-lt"/>
                <a:ea typeface="+mn-ea"/>
                <a:cs typeface="+mn-cs"/>
              </a:rPr>
              <a:t>clean water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flood</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landslide protection</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economic opportunities </a:t>
            </a:r>
            <a:r>
              <a:rPr lang="en-US" sz="1200" kern="1200" dirty="0">
                <a:solidFill>
                  <a:schemeClr val="tx1"/>
                </a:solidFill>
                <a:effectLst/>
                <a:latin typeface="+mn-lt"/>
                <a:ea typeface="+mn-ea"/>
                <a:cs typeface="+mn-cs"/>
              </a:rPr>
              <a:t>many small communities rely on across the region (</a:t>
            </a:r>
            <a:r>
              <a:rPr lang="en-US" sz="1200" b="1" kern="1200" dirty="0">
                <a:solidFill>
                  <a:schemeClr val="tx1"/>
                </a:solidFill>
                <a:effectLst/>
                <a:latin typeface="+mn-lt"/>
                <a:ea typeface="+mn-ea"/>
                <a:cs typeface="+mn-cs"/>
              </a:rPr>
              <a:t>especially tourism</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37</a:t>
            </a:fld>
            <a:endParaRPr lang="en-US"/>
          </a:p>
        </p:txBody>
      </p:sp>
    </p:spTree>
    <p:extLst>
      <p:ext uri="{BB962C8B-B14F-4D97-AF65-F5344CB8AC3E}">
        <p14:creationId xmlns:p14="http://schemas.microsoft.com/office/powerpoint/2010/main" val="1198015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tend to have a remarkably short memory when it comes to nature.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around  </a:t>
            </a:r>
            <a:r>
              <a:rPr lang="en-US" sz="1200" b="1" kern="1200" dirty="0">
                <a:solidFill>
                  <a:schemeClr val="tx1"/>
                </a:solidFill>
                <a:effectLst/>
                <a:latin typeface="+mn-lt"/>
                <a:ea typeface="+mn-ea"/>
                <a:cs typeface="+mn-cs"/>
              </a:rPr>
              <a:t>85% of America’s original old-growth forests are now gone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38</a:t>
            </a:fld>
            <a:endParaRPr lang="en-US"/>
          </a:p>
        </p:txBody>
      </p:sp>
    </p:spTree>
    <p:extLst>
      <p:ext uri="{BB962C8B-B14F-4D97-AF65-F5344CB8AC3E}">
        <p14:creationId xmlns:p14="http://schemas.microsoft.com/office/powerpoint/2010/main" val="2299792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Logging and logging-related emissions have </a:t>
            </a:r>
            <a:r>
              <a:rPr lang="en-US" sz="1200" b="1" kern="1200" dirty="0">
                <a:solidFill>
                  <a:schemeClr val="tx1"/>
                </a:solidFill>
                <a:effectLst/>
                <a:latin typeface="+mn-lt"/>
                <a:ea typeface="+mn-ea"/>
                <a:cs typeface="+mn-cs"/>
              </a:rPr>
              <a:t>reduced the natural carbon sink in California by 27%, in Washington by 34%, and in Oregon by very nearly half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just over 100 years, Oregon </a:t>
            </a:r>
            <a:r>
              <a:rPr lang="en-US" sz="1200" b="1" kern="1200" dirty="0">
                <a:solidFill>
                  <a:schemeClr val="tx1"/>
                </a:solidFill>
                <a:effectLst/>
                <a:latin typeface="+mn-lt"/>
                <a:ea typeface="+mn-ea"/>
                <a:cs typeface="+mn-cs"/>
              </a:rPr>
              <a:t>has removed the equivalent of all live trees in the state’s Coast Range forests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Between 2001 and 2014 alone Oregon experienced </a:t>
            </a:r>
            <a:r>
              <a:rPr lang="en-US" sz="1200" b="1" kern="1200" dirty="0">
                <a:solidFill>
                  <a:schemeClr val="tx1"/>
                </a:solidFill>
                <a:effectLst/>
                <a:latin typeface="+mn-lt"/>
                <a:ea typeface="+mn-ea"/>
                <a:cs typeface="+mn-cs"/>
              </a:rPr>
              <a:t>a net loss of 1.2 million acres of forest cover</a:t>
            </a:r>
            <a:r>
              <a:rPr lang="en-US" sz="1200" kern="1200" dirty="0">
                <a:solidFill>
                  <a:schemeClr val="tx1"/>
                </a:solidFill>
                <a:effectLst/>
                <a:latin typeface="+mn-lt"/>
                <a:ea typeface="+mn-ea"/>
                <a:cs typeface="+mn-cs"/>
              </a:rPr>
              <a:t>. Most of the carbon those trees held now resides in either </a:t>
            </a:r>
            <a:r>
              <a:rPr lang="en-US" sz="1200" b="1" kern="1200" dirty="0">
                <a:solidFill>
                  <a:schemeClr val="tx1"/>
                </a:solidFill>
                <a:effectLst/>
                <a:latin typeface="+mn-lt"/>
                <a:ea typeface="+mn-ea"/>
                <a:cs typeface="+mn-cs"/>
              </a:rPr>
              <a:t>the atmosphere or in landfills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39</a:t>
            </a:fld>
            <a:endParaRPr lang="en-US"/>
          </a:p>
        </p:txBody>
      </p:sp>
    </p:spTree>
    <p:extLst>
      <p:ext uri="{BB962C8B-B14F-4D97-AF65-F5344CB8AC3E}">
        <p14:creationId xmlns:p14="http://schemas.microsoft.com/office/powerpoint/2010/main" val="115035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Remember, around half of a tree’s total mass is made up of carbon. So where does all the carbon go when a tree is logged?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Much of the carbon that would have been stored in that tree for centuries is lost during </a:t>
            </a:r>
            <a:r>
              <a:rPr lang="en-US" sz="1200" b="1" kern="1200" dirty="0">
                <a:solidFill>
                  <a:schemeClr val="tx1"/>
                </a:solidFill>
                <a:effectLst/>
                <a:latin typeface="+mn-lt"/>
                <a:ea typeface="+mn-ea"/>
                <a:cs typeface="+mn-cs"/>
              </a:rPr>
              <a:t>logging, milling, and transportation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Logging alone releases about </a:t>
            </a:r>
            <a:r>
              <a:rPr lang="en-US" sz="1200" b="1" kern="1200" dirty="0">
                <a:solidFill>
                  <a:schemeClr val="tx1"/>
                </a:solidFill>
                <a:effectLst/>
                <a:latin typeface="+mn-lt"/>
                <a:ea typeface="+mn-ea"/>
                <a:cs typeface="+mn-cs"/>
              </a:rPr>
              <a:t>46%</a:t>
            </a:r>
            <a:r>
              <a:rPr lang="en-US" sz="1200" kern="1200" dirty="0">
                <a:solidFill>
                  <a:schemeClr val="tx1"/>
                </a:solidFill>
                <a:effectLst/>
                <a:latin typeface="+mn-lt"/>
                <a:ea typeface="+mn-ea"/>
                <a:cs typeface="+mn-cs"/>
              </a:rPr>
              <a:t> of a tree’s net carbon.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Processing in a lumber mill releases another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another </a:t>
            </a:r>
            <a:r>
              <a:rPr lang="en-US" sz="1200" b="1" kern="12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 is lost through transportation.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y the time that wood is turned into consumer items like lumber, paper, toothpicks,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only about </a:t>
            </a:r>
            <a:r>
              <a:rPr lang="en-US" sz="1200" b="1" kern="1200" dirty="0">
                <a:solidFill>
                  <a:schemeClr val="tx1"/>
                </a:solidFill>
                <a:effectLst/>
                <a:latin typeface="+mn-lt"/>
                <a:ea typeface="+mn-ea"/>
                <a:cs typeface="+mn-cs"/>
              </a:rPr>
              <a:t>15% net stored carbon remains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40</a:t>
            </a:fld>
            <a:endParaRPr lang="en-US"/>
          </a:p>
        </p:txBody>
      </p:sp>
    </p:spTree>
    <p:extLst>
      <p:ext uri="{BB962C8B-B14F-4D97-AF65-F5344CB8AC3E}">
        <p14:creationId xmlns:p14="http://schemas.microsoft.com/office/powerpoint/2010/main" val="4132203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found that in one four-year stretch (2011-15) logging in Oregon emitted some 34 million tons of Carbon Dioxide into the atmosphere—that’s equivalent to the weight of the concrete and steel </a:t>
            </a:r>
            <a:r>
              <a:rPr lang="en-US" sz="1200" kern="1200">
                <a:solidFill>
                  <a:schemeClr val="tx1"/>
                </a:solidFill>
                <a:effectLst/>
                <a:latin typeface="+mn-lt"/>
                <a:ea typeface="+mn-ea"/>
                <a:cs typeface="+mn-cs"/>
              </a:rPr>
              <a:t>in over</a:t>
            </a:r>
            <a:r>
              <a:rPr lang="en-US" sz="1200" kern="1200" baseline="0">
                <a:solidFill>
                  <a:schemeClr val="tx1"/>
                </a:solidFill>
                <a:effectLst/>
                <a:latin typeface="+mn-lt"/>
                <a:ea typeface="+mn-ea"/>
                <a:cs typeface="+mn-cs"/>
              </a:rPr>
              <a:t> </a:t>
            </a:r>
            <a:r>
              <a:rPr lang="en-US" sz="1200" b="1" kern="1200">
                <a:solidFill>
                  <a:schemeClr val="tx1"/>
                </a:solidFill>
                <a:effectLst/>
                <a:latin typeface="+mn-lt"/>
                <a:ea typeface="+mn-ea"/>
                <a:cs typeface="+mn-cs"/>
              </a:rPr>
              <a:t>FIVE  </a:t>
            </a:r>
            <a:r>
              <a:rPr lang="en-US" sz="1200" kern="1200" dirty="0">
                <a:solidFill>
                  <a:schemeClr val="tx1"/>
                </a:solidFill>
                <a:effectLst/>
                <a:latin typeface="+mn-lt"/>
                <a:ea typeface="+mn-ea"/>
                <a:cs typeface="+mn-cs"/>
              </a:rPr>
              <a:t>Hoover Dams! </a:t>
            </a:r>
          </a:p>
          <a:p>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41</a:t>
            </a:fld>
            <a:endParaRPr lang="en-US"/>
          </a:p>
        </p:txBody>
      </p:sp>
    </p:spTree>
    <p:extLst>
      <p:ext uri="{BB962C8B-B14F-4D97-AF65-F5344CB8AC3E}">
        <p14:creationId xmlns:p14="http://schemas.microsoft.com/office/powerpoint/2010/main" val="56969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Public lands include everything from the smallest </a:t>
            </a:r>
            <a:r>
              <a:rPr lang="en-US" sz="1200" b="1" kern="1200" dirty="0">
                <a:solidFill>
                  <a:schemeClr val="tx1"/>
                </a:solidFill>
                <a:effectLst/>
                <a:latin typeface="+mn-lt"/>
                <a:ea typeface="+mn-ea"/>
                <a:cs typeface="+mn-cs"/>
              </a:rPr>
              <a:t>local city parks</a:t>
            </a:r>
            <a:r>
              <a:rPr lang="en-US" sz="1200" kern="1200" dirty="0">
                <a:solidFill>
                  <a:schemeClr val="tx1"/>
                </a:solidFill>
                <a:effectLst/>
                <a:latin typeface="+mn-lt"/>
                <a:ea typeface="+mn-ea"/>
                <a:cs typeface="+mn-cs"/>
              </a:rPr>
              <a:t> all the way to the largest </a:t>
            </a:r>
            <a:r>
              <a:rPr lang="en-US" sz="1200" b="1" kern="1200" dirty="0">
                <a:solidFill>
                  <a:schemeClr val="tx1"/>
                </a:solidFill>
                <a:effectLst/>
                <a:latin typeface="+mn-lt"/>
                <a:ea typeface="+mn-ea"/>
                <a:cs typeface="+mn-cs"/>
              </a:rPr>
              <a:t>national parks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forests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lands are to be managed for the long-term health of the land and the American people.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6</a:t>
            </a:fld>
            <a:endParaRPr lang="en-US"/>
          </a:p>
        </p:txBody>
      </p:sp>
    </p:spTree>
    <p:extLst>
      <p:ext uri="{BB962C8B-B14F-4D97-AF65-F5344CB8AC3E}">
        <p14:creationId xmlns:p14="http://schemas.microsoft.com/office/powerpoint/2010/main" val="1927607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Cleary, there is some work to be done to optimize our public land’s role in combatting climate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can the public contribute when it comes to forests on public lands? </a:t>
            </a:r>
            <a:endParaRPr lang="en-US" dirty="0"/>
          </a:p>
        </p:txBody>
      </p:sp>
      <p:sp>
        <p:nvSpPr>
          <p:cNvPr id="4" name="Slide Number Placeholder 3"/>
          <p:cNvSpPr>
            <a:spLocks noGrp="1"/>
          </p:cNvSpPr>
          <p:nvPr>
            <p:ph type="sldNum" sz="quarter" idx="10"/>
          </p:nvPr>
        </p:nvSpPr>
        <p:spPr/>
        <p:txBody>
          <a:bodyPr/>
          <a:lstStyle/>
          <a:p>
            <a:fld id="{ED140030-0746-E94B-91C5-B79E5AB7905D}" type="slidenum">
              <a:rPr lang="en-US" smtClean="0"/>
              <a:t>42</a:t>
            </a:fld>
            <a:endParaRPr lang="en-US"/>
          </a:p>
        </p:txBody>
      </p:sp>
    </p:spTree>
    <p:extLst>
      <p:ext uri="{BB962C8B-B14F-4D97-AF65-F5344CB8AC3E}">
        <p14:creationId xmlns:p14="http://schemas.microsoft.com/office/powerpoint/2010/main" val="959629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public lands stewardship events, like those offered through </a:t>
            </a:r>
            <a:r>
              <a:rPr lang="en-US" sz="1200" b="1" kern="1200" dirty="0">
                <a:solidFill>
                  <a:schemeClr val="tx1"/>
                </a:solidFill>
                <a:effectLst/>
                <a:latin typeface="+mn-lt"/>
                <a:ea typeface="+mn-ea"/>
                <a:cs typeface="+mn-cs"/>
              </a:rPr>
              <a:t>your local Broadband</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Making the land more resilient to the impacts of climate change.</a:t>
            </a:r>
            <a:r>
              <a:rPr lang="en-US" sz="1200" b="1" kern="1200" dirty="0">
                <a:solidFill>
                  <a:schemeClr val="tx1"/>
                </a:solidFill>
                <a:effectLst/>
                <a:latin typeface="+mn-lt"/>
                <a:ea typeface="+mn-ea"/>
                <a:cs typeface="+mn-cs"/>
              </a:rPr>
              <a:t> It’s also a great way to make some new friends!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43</a:t>
            </a:fld>
            <a:endParaRPr lang="en-US"/>
          </a:p>
        </p:txBody>
      </p:sp>
    </p:spTree>
    <p:extLst>
      <p:ext uri="{BB962C8B-B14F-4D97-AF65-F5344CB8AC3E}">
        <p14:creationId xmlns:p14="http://schemas.microsoft.com/office/powerpoint/2010/main" val="3146396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become more educated about forests—especially the ones in your area—and the forces that are impacting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then collaborating and sharing that knowledge with others.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Keep informed, and keep a dialog going!</a:t>
            </a: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Second, get to </a:t>
            </a:r>
            <a:r>
              <a:rPr lang="en-US" sz="1200" b="1" kern="1200" dirty="0">
                <a:solidFill>
                  <a:schemeClr val="tx1"/>
                </a:solidFill>
                <a:effectLst/>
                <a:latin typeface="+mn-lt"/>
                <a:ea typeface="+mn-ea"/>
                <a:cs typeface="+mn-cs"/>
              </a:rPr>
              <a:t>know the local, state, and federal agencies</a:t>
            </a:r>
            <a:r>
              <a:rPr lang="en-US" sz="1200" kern="1200" dirty="0">
                <a:solidFill>
                  <a:schemeClr val="tx1"/>
                </a:solidFill>
                <a:effectLst/>
                <a:latin typeface="+mn-lt"/>
                <a:ea typeface="+mn-ea"/>
                <a:cs typeface="+mn-cs"/>
              </a:rPr>
              <a:t> that manage the public lands in the area. </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Stay in contact with your elected officials</a:t>
            </a:r>
            <a:r>
              <a:rPr lang="en-US" sz="1200" kern="1200" dirty="0">
                <a:solidFill>
                  <a:schemeClr val="tx1"/>
                </a:solidFill>
                <a:effectLst/>
                <a:latin typeface="+mn-lt"/>
                <a:ea typeface="+mn-ea"/>
                <a:cs typeface="+mn-cs"/>
              </a:rPr>
              <a:t> at all levels of government and make sure they’re aware of the impacts facing old-growth forests on public lands.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Getting involved in these conversations can help lead to the decisions that keep forests standing.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Third: </a:t>
            </a:r>
            <a:r>
              <a:rPr lang="en-US" sz="1200" b="1" kern="1200" dirty="0">
                <a:solidFill>
                  <a:schemeClr val="tx1"/>
                </a:solidFill>
                <a:effectLst/>
                <a:latin typeface="+mn-lt"/>
                <a:ea typeface="+mn-ea"/>
                <a:cs typeface="+mn-cs"/>
              </a:rPr>
              <a:t>Participate</a:t>
            </a:r>
            <a:r>
              <a:rPr lang="en-US" sz="1200" kern="1200" dirty="0">
                <a:solidFill>
                  <a:schemeClr val="tx1"/>
                </a:solidFill>
                <a:effectLst/>
                <a:latin typeface="+mn-lt"/>
                <a:ea typeface="+mn-ea"/>
                <a:cs typeface="+mn-cs"/>
              </a:rPr>
              <a:t> in the public lands planning process.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Attend and take an active part</a:t>
            </a:r>
            <a:r>
              <a:rPr lang="en-US" sz="1200" kern="1200" dirty="0">
                <a:solidFill>
                  <a:schemeClr val="tx1"/>
                </a:solidFill>
                <a:effectLst/>
                <a:latin typeface="+mn-lt"/>
                <a:ea typeface="+mn-ea"/>
                <a:cs typeface="+mn-cs"/>
              </a:rPr>
              <a:t> in meetings, and </a:t>
            </a:r>
            <a:r>
              <a:rPr lang="en-US" sz="1200" b="1" kern="1200" dirty="0">
                <a:solidFill>
                  <a:schemeClr val="tx1"/>
                </a:solidFill>
                <a:effectLst/>
                <a:latin typeface="+mn-lt"/>
                <a:ea typeface="+mn-ea"/>
                <a:cs typeface="+mn-cs"/>
              </a:rPr>
              <a:t>volunteer</a:t>
            </a:r>
            <a:r>
              <a:rPr lang="en-US" sz="1200" kern="1200" dirty="0">
                <a:solidFill>
                  <a:schemeClr val="tx1"/>
                </a:solidFill>
                <a:effectLst/>
                <a:latin typeface="+mn-lt"/>
                <a:ea typeface="+mn-ea"/>
                <a:cs typeface="+mn-cs"/>
              </a:rPr>
              <a:t> to serve on advisory boards and committees.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Be heard!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Fourth: Get to</a:t>
            </a:r>
            <a:r>
              <a:rPr lang="en-US" sz="1200" b="1" kern="1200" dirty="0">
                <a:solidFill>
                  <a:schemeClr val="tx1"/>
                </a:solidFill>
                <a:effectLst/>
                <a:latin typeface="+mn-lt"/>
                <a:ea typeface="+mn-ea"/>
                <a:cs typeface="+mn-cs"/>
              </a:rPr>
              <a:t> know and understand the policies already in</a:t>
            </a:r>
            <a:r>
              <a:rPr lang="en-US" sz="1200" kern="1200" dirty="0">
                <a:solidFill>
                  <a:schemeClr val="tx1"/>
                </a:solidFill>
                <a:effectLst/>
                <a:latin typeface="+mn-lt"/>
                <a:ea typeface="+mn-ea"/>
                <a:cs typeface="+mn-cs"/>
              </a:rPr>
              <a:t> place for local public lands.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if these policies go far enough to protect sensitive landscapes like old-growth forests.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Fifth: Join your local </a:t>
            </a:r>
            <a:r>
              <a:rPr lang="en-US" sz="1200" b="1" kern="1200" dirty="0">
                <a:solidFill>
                  <a:schemeClr val="tx1"/>
                </a:solidFill>
                <a:effectLst/>
                <a:latin typeface="+mn-lt"/>
                <a:ea typeface="+mn-ea"/>
                <a:cs typeface="+mn-cs"/>
              </a:rPr>
              <a:t>Broadband</a:t>
            </a:r>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44</a:t>
            </a:fld>
            <a:endParaRPr lang="en-US"/>
          </a:p>
        </p:txBody>
      </p:sp>
    </p:spTree>
    <p:extLst>
      <p:ext uri="{BB962C8B-B14F-4D97-AF65-F5344CB8AC3E}">
        <p14:creationId xmlns:p14="http://schemas.microsoft.com/office/powerpoint/2010/main" val="3409198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interested and want to learn more…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some great </a:t>
            </a:r>
            <a:r>
              <a:rPr lang="en-US" sz="1200" b="1" kern="1200" dirty="0">
                <a:solidFill>
                  <a:schemeClr val="tx1"/>
                </a:solidFill>
                <a:effectLst/>
                <a:latin typeface="+mn-lt"/>
                <a:ea typeface="+mn-ea"/>
                <a:cs typeface="+mn-cs"/>
              </a:rPr>
              <a:t>upcoming events</a:t>
            </a:r>
            <a:r>
              <a:rPr lang="en-US" sz="1200" kern="1200" dirty="0">
                <a:solidFill>
                  <a:schemeClr val="tx1"/>
                </a:solidFill>
                <a:effectLst/>
                <a:latin typeface="+mn-lt"/>
                <a:ea typeface="+mn-ea"/>
                <a:cs typeface="+mn-cs"/>
              </a:rPr>
              <a:t> in this area you might be interested in…(calendar events)</a:t>
            </a: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45</a:t>
            </a:fld>
            <a:endParaRPr lang="en-US"/>
          </a:p>
        </p:txBody>
      </p:sp>
    </p:spTree>
    <p:extLst>
      <p:ext uri="{BB962C8B-B14F-4D97-AF65-F5344CB8AC3E}">
        <p14:creationId xmlns:p14="http://schemas.microsoft.com/office/powerpoint/2010/main" val="1023655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interested and want to learn more…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some great </a:t>
            </a:r>
            <a:r>
              <a:rPr lang="en-US" sz="1200" b="1" kern="1200" dirty="0">
                <a:solidFill>
                  <a:schemeClr val="tx1"/>
                </a:solidFill>
                <a:effectLst/>
                <a:latin typeface="+mn-lt"/>
                <a:ea typeface="+mn-ea"/>
                <a:cs typeface="+mn-cs"/>
              </a:rPr>
              <a:t>upcoming events</a:t>
            </a:r>
            <a:r>
              <a:rPr lang="en-US" sz="1200" kern="1200" dirty="0">
                <a:solidFill>
                  <a:schemeClr val="tx1"/>
                </a:solidFill>
                <a:effectLst/>
                <a:latin typeface="+mn-lt"/>
                <a:ea typeface="+mn-ea"/>
                <a:cs typeface="+mn-cs"/>
              </a:rPr>
              <a:t> in this area you might be interested in…(calendar events)</a:t>
            </a: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46</a:t>
            </a:fld>
            <a:endParaRPr lang="en-US"/>
          </a:p>
        </p:txBody>
      </p:sp>
    </p:spTree>
    <p:extLst>
      <p:ext uri="{BB962C8B-B14F-4D97-AF65-F5344CB8AC3E}">
        <p14:creationId xmlns:p14="http://schemas.microsoft.com/office/powerpoint/2010/main" val="370115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Northwest, several federal agencies manage public lands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Everything from </a:t>
            </a:r>
            <a:r>
              <a:rPr lang="en-US" sz="1200" b="1" kern="1200" dirty="0">
                <a:solidFill>
                  <a:schemeClr val="tx1"/>
                </a:solidFill>
                <a:effectLst/>
                <a:latin typeface="+mn-lt"/>
                <a:ea typeface="+mn-ea"/>
                <a:cs typeface="+mn-cs"/>
              </a:rPr>
              <a:t>recreation</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clear-cut logging</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ome lands protect for conservation, others for their cultural significance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Other managed for more intensive commercial uses: mining, logging, grazing, and energy development.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Bureau of Land Management</a:t>
            </a:r>
            <a:r>
              <a:rPr lang="en-US" sz="1200" kern="1200" dirty="0">
                <a:solidFill>
                  <a:schemeClr val="tx1"/>
                </a:solidFill>
                <a:effectLst/>
                <a:latin typeface="+mn-lt"/>
                <a:ea typeface="+mn-ea"/>
                <a:cs typeface="+mn-cs"/>
              </a:rPr>
              <a:t> (which is part of the </a:t>
            </a:r>
            <a:r>
              <a:rPr lang="en-US" sz="1200" b="1" kern="1200" dirty="0">
                <a:solidFill>
                  <a:schemeClr val="tx1"/>
                </a:solidFill>
                <a:effectLst/>
                <a:latin typeface="+mn-lt"/>
                <a:ea typeface="+mn-ea"/>
                <a:cs typeface="+mn-cs"/>
              </a:rPr>
              <a:t>Department of Interior</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U.S. Forest Service</a:t>
            </a:r>
            <a:r>
              <a:rPr lang="en-US" sz="1200" kern="1200" dirty="0">
                <a:solidFill>
                  <a:schemeClr val="tx1"/>
                </a:solidFill>
                <a:effectLst/>
                <a:latin typeface="+mn-lt"/>
                <a:ea typeface="+mn-ea"/>
                <a:cs typeface="+mn-cs"/>
              </a:rPr>
              <a:t> (part of the </a:t>
            </a:r>
            <a:r>
              <a:rPr lang="en-US" sz="1200" b="1" kern="1200" dirty="0">
                <a:solidFill>
                  <a:schemeClr val="tx1"/>
                </a:solidFill>
                <a:effectLst/>
                <a:latin typeface="+mn-lt"/>
                <a:ea typeface="+mn-ea"/>
                <a:cs typeface="+mn-cs"/>
              </a:rPr>
              <a:t>Department of Agriculture</a:t>
            </a:r>
            <a:r>
              <a:rPr lang="en-US" sz="1200" kern="1200" dirty="0">
                <a:solidFill>
                  <a:schemeClr val="tx1"/>
                </a:solidFill>
                <a:effectLst/>
                <a:latin typeface="+mn-lt"/>
                <a:ea typeface="+mn-ea"/>
                <a:cs typeface="+mn-cs"/>
              </a:rPr>
              <a:t>) manage most federal lands in the region.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7</a:t>
            </a:fld>
            <a:endParaRPr lang="en-US"/>
          </a:p>
        </p:txBody>
      </p:sp>
    </p:spTree>
    <p:extLst>
      <p:ext uri="{BB962C8B-B14F-4D97-AF65-F5344CB8AC3E}">
        <p14:creationId xmlns:p14="http://schemas.microsoft.com/office/powerpoint/2010/main" val="364885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you ever considered how public lands—or more specifically how public lands </a:t>
            </a:r>
            <a:r>
              <a:rPr lang="en-US" sz="1200" b="1" kern="1200" dirty="0">
                <a:solidFill>
                  <a:schemeClr val="tx1"/>
                </a:solidFill>
                <a:effectLst/>
                <a:latin typeface="+mn-lt"/>
                <a:ea typeface="+mn-ea"/>
                <a:cs typeface="+mn-cs"/>
              </a:rPr>
              <a:t>are being used</a:t>
            </a:r>
            <a:r>
              <a:rPr lang="en-US" sz="1200" kern="1200" dirty="0">
                <a:solidFill>
                  <a:schemeClr val="tx1"/>
                </a:solidFill>
                <a:effectLst/>
                <a:latin typeface="+mn-lt"/>
                <a:ea typeface="+mn-ea"/>
                <a:cs typeface="+mn-cs"/>
              </a:rPr>
              <a:t>—is impacting climate change?</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8</a:t>
            </a:fld>
            <a:endParaRPr lang="en-US"/>
          </a:p>
        </p:txBody>
      </p:sp>
    </p:spTree>
    <p:extLst>
      <p:ext uri="{BB962C8B-B14F-4D97-AF65-F5344CB8AC3E}">
        <p14:creationId xmlns:p14="http://schemas.microsoft.com/office/powerpoint/2010/main" val="148544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Because we’re discussing public lands and our changing climate, we have to understand the basic science of greenhouse gasses. </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Greenhouse gasses </a:t>
            </a:r>
            <a:r>
              <a:rPr lang="en-US" sz="1200" kern="1200" dirty="0">
                <a:solidFill>
                  <a:schemeClr val="tx1"/>
                </a:solidFill>
                <a:effectLst/>
                <a:latin typeface="+mn-lt"/>
                <a:ea typeface="+mn-ea"/>
                <a:cs typeface="+mn-cs"/>
              </a:rPr>
              <a:t>act like a blanket that surrounds the earth, keeping our planet at a reasonably comfortable, livable temperature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Adding more greenhouse gasses to this “blanket” in the atmosphere is like thickening the blanket.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b="1" kern="1200" dirty="0">
                <a:solidFill>
                  <a:schemeClr val="tx1"/>
                </a:solidFill>
                <a:effectLst/>
                <a:latin typeface="+mn-lt"/>
                <a:ea typeface="+mn-ea"/>
                <a:cs typeface="+mn-cs"/>
              </a:rPr>
              <a:t>thicker blanket</a:t>
            </a:r>
            <a:r>
              <a:rPr lang="en-US" sz="1200" kern="1200" dirty="0">
                <a:solidFill>
                  <a:schemeClr val="tx1"/>
                </a:solidFill>
                <a:effectLst/>
                <a:latin typeface="+mn-lt"/>
                <a:ea typeface="+mn-ea"/>
                <a:cs typeface="+mn-cs"/>
              </a:rPr>
              <a:t> traps more heat underneath it and allows far less to escape back into space, </a:t>
            </a:r>
            <a:r>
              <a:rPr lang="en-US" sz="1200" b="1" kern="1200" dirty="0">
                <a:solidFill>
                  <a:schemeClr val="tx1"/>
                </a:solidFill>
                <a:effectLst/>
                <a:latin typeface="+mn-lt"/>
                <a:ea typeface="+mn-ea"/>
                <a:cs typeface="+mn-cs"/>
              </a:rPr>
              <a:t>increasing</a:t>
            </a:r>
            <a:r>
              <a:rPr lang="en-US" sz="1200" kern="1200" dirty="0">
                <a:solidFill>
                  <a:schemeClr val="tx1"/>
                </a:solidFill>
                <a:effectLst/>
                <a:latin typeface="+mn-lt"/>
                <a:ea typeface="+mn-ea"/>
                <a:cs typeface="+mn-cs"/>
              </a:rPr>
              <a:t> the temperature and </a:t>
            </a:r>
            <a:r>
              <a:rPr lang="en-US" sz="1200" b="1" kern="1200" dirty="0">
                <a:solidFill>
                  <a:schemeClr val="tx1"/>
                </a:solidFill>
                <a:effectLst/>
                <a:latin typeface="+mn-lt"/>
                <a:ea typeface="+mn-ea"/>
                <a:cs typeface="+mn-cs"/>
              </a:rPr>
              <a:t>disrupting</a:t>
            </a:r>
            <a:r>
              <a:rPr lang="en-US" sz="1200" kern="1200" dirty="0">
                <a:solidFill>
                  <a:schemeClr val="tx1"/>
                </a:solidFill>
                <a:effectLst/>
                <a:latin typeface="+mn-lt"/>
                <a:ea typeface="+mn-ea"/>
                <a:cs typeface="+mn-cs"/>
              </a:rPr>
              <a:t> the climate worldwide.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Climate impacts: This disruption takes the form of generally </a:t>
            </a:r>
            <a:r>
              <a:rPr lang="en-US" sz="1200" b="1" kern="1200" dirty="0">
                <a:solidFill>
                  <a:schemeClr val="tx1"/>
                </a:solidFill>
                <a:effectLst/>
                <a:latin typeface="+mn-lt"/>
                <a:ea typeface="+mn-ea"/>
                <a:cs typeface="+mn-cs"/>
              </a:rPr>
              <a:t>warmer conditions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rising sea levels</a:t>
            </a:r>
            <a:r>
              <a:rPr lang="en-US" sz="1200" kern="1200" dirty="0">
                <a:solidFill>
                  <a:schemeClr val="tx1"/>
                </a:solidFill>
                <a:effectLst/>
                <a:latin typeface="+mn-lt"/>
                <a:ea typeface="+mn-ea"/>
                <a:cs typeface="+mn-cs"/>
              </a:rPr>
              <a:t> as polar icecaps and glaciers melt, and much more </a:t>
            </a:r>
            <a:r>
              <a:rPr lang="en-US" sz="1200" b="1" kern="1200" dirty="0">
                <a:solidFill>
                  <a:schemeClr val="tx1"/>
                </a:solidFill>
                <a:effectLst/>
                <a:latin typeface="+mn-lt"/>
                <a:ea typeface="+mn-ea"/>
                <a:cs typeface="+mn-cs"/>
              </a:rPr>
              <a:t>unpredictable</a:t>
            </a:r>
            <a:r>
              <a:rPr lang="en-US" sz="1200" kern="1200" dirty="0">
                <a:solidFill>
                  <a:schemeClr val="tx1"/>
                </a:solidFill>
                <a:effectLst/>
                <a:latin typeface="+mn-lt"/>
                <a:ea typeface="+mn-ea"/>
                <a:cs typeface="+mn-cs"/>
              </a:rPr>
              <a:t> weather overall. Many places will become </a:t>
            </a:r>
            <a:r>
              <a:rPr lang="en-US" sz="1200" b="1" kern="1200" dirty="0">
                <a:solidFill>
                  <a:schemeClr val="tx1"/>
                </a:solidFill>
                <a:effectLst/>
                <a:latin typeface="+mn-lt"/>
                <a:ea typeface="+mn-ea"/>
                <a:cs typeface="+mn-cs"/>
              </a:rPr>
              <a:t>drier</a:t>
            </a:r>
            <a:r>
              <a:rPr lang="en-US" sz="1200" kern="1200" dirty="0">
                <a:solidFill>
                  <a:schemeClr val="tx1"/>
                </a:solidFill>
                <a:effectLst/>
                <a:latin typeface="+mn-lt"/>
                <a:ea typeface="+mn-ea"/>
                <a:cs typeface="+mn-cs"/>
              </a:rPr>
              <a:t>, a few places will become </a:t>
            </a:r>
            <a:r>
              <a:rPr lang="en-US" sz="1200" b="1" kern="1200" dirty="0">
                <a:solidFill>
                  <a:schemeClr val="tx1"/>
                </a:solidFill>
                <a:effectLst/>
                <a:latin typeface="+mn-lt"/>
                <a:ea typeface="+mn-ea"/>
                <a:cs typeface="+mn-cs"/>
              </a:rPr>
              <a:t>wetter</a:t>
            </a:r>
            <a:r>
              <a:rPr lang="en-US" sz="1200" kern="1200" dirty="0">
                <a:solidFill>
                  <a:schemeClr val="tx1"/>
                </a:solidFill>
                <a:effectLst/>
                <a:latin typeface="+mn-lt"/>
                <a:ea typeface="+mn-ea"/>
                <a:cs typeface="+mn-cs"/>
              </a:rPr>
              <a:t>, and storms may become stronger, more difficult to forecast, and possibly far more dangerous for people around the world.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9</a:t>
            </a:fld>
            <a:endParaRPr lang="en-US"/>
          </a:p>
        </p:txBody>
      </p:sp>
    </p:spTree>
    <p:extLst>
      <p:ext uri="{BB962C8B-B14F-4D97-AF65-F5344CB8AC3E}">
        <p14:creationId xmlns:p14="http://schemas.microsoft.com/office/powerpoint/2010/main" val="930387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are public lands—or more specifically how public lands </a:t>
            </a:r>
            <a:r>
              <a:rPr lang="en-US" sz="1200" b="1" kern="1200" dirty="0">
                <a:solidFill>
                  <a:schemeClr val="tx1"/>
                </a:solidFill>
                <a:effectLst/>
                <a:latin typeface="+mn-lt"/>
                <a:ea typeface="+mn-ea"/>
                <a:cs typeface="+mn-cs"/>
              </a:rPr>
              <a:t>are being used</a:t>
            </a:r>
            <a:r>
              <a:rPr lang="en-US" sz="1200" kern="1200" dirty="0">
                <a:solidFill>
                  <a:schemeClr val="tx1"/>
                </a:solidFill>
                <a:effectLst/>
                <a:latin typeface="+mn-lt"/>
                <a:ea typeface="+mn-ea"/>
                <a:cs typeface="+mn-cs"/>
              </a:rPr>
              <a:t>—impacting the balance of these greenhouse gasses?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Greenhouse gasses coming from public lands are from </a:t>
            </a:r>
            <a:r>
              <a:rPr lang="en-US" sz="1200" b="1" kern="1200" dirty="0">
                <a:solidFill>
                  <a:schemeClr val="tx1"/>
                </a:solidFill>
                <a:effectLst/>
                <a:latin typeface="+mn-lt"/>
                <a:ea typeface="+mn-ea"/>
                <a:cs typeface="+mn-cs"/>
              </a:rPr>
              <a:t>fossil fuel extraction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Because of this, public lands are currently releasing nearly </a:t>
            </a:r>
            <a:r>
              <a:rPr lang="en-US" sz="1200" b="1" kern="1200" dirty="0">
                <a:solidFill>
                  <a:schemeClr val="tx1"/>
                </a:solidFill>
                <a:effectLst/>
                <a:latin typeface="+mn-lt"/>
                <a:ea typeface="+mn-ea"/>
                <a:cs typeface="+mn-cs"/>
              </a:rPr>
              <a:t>4 ½ times</a:t>
            </a:r>
            <a:r>
              <a:rPr lang="en-US" sz="1200" kern="1200" dirty="0">
                <a:solidFill>
                  <a:schemeClr val="tx1"/>
                </a:solidFill>
                <a:effectLst/>
                <a:latin typeface="+mn-lt"/>
                <a:ea typeface="+mn-ea"/>
                <a:cs typeface="+mn-cs"/>
              </a:rPr>
              <a:t> more carbon than they can absorb.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emissions make up </a:t>
            </a:r>
            <a:r>
              <a:rPr lang="en-US" sz="1200" b="1" kern="1200" dirty="0">
                <a:solidFill>
                  <a:schemeClr val="tx1"/>
                </a:solidFill>
                <a:effectLst/>
                <a:latin typeface="+mn-lt"/>
                <a:ea typeface="+mn-ea"/>
                <a:cs typeface="+mn-cs"/>
              </a:rPr>
              <a:t>20% of the nation’s greenhouse emissions!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carbon—released into the atmosphere as </a:t>
            </a:r>
            <a:r>
              <a:rPr lang="en-US" sz="1200" b="1" kern="1200" dirty="0">
                <a:solidFill>
                  <a:schemeClr val="tx1"/>
                </a:solidFill>
                <a:effectLst/>
                <a:latin typeface="+mn-lt"/>
                <a:ea typeface="+mn-ea"/>
                <a:cs typeface="+mn-cs"/>
              </a:rPr>
              <a:t>carbon dioxide</a:t>
            </a:r>
            <a:r>
              <a:rPr lang="en-US" sz="1200" kern="1200" dirty="0">
                <a:solidFill>
                  <a:schemeClr val="tx1"/>
                </a:solidFill>
                <a:effectLst/>
                <a:latin typeface="+mn-lt"/>
                <a:ea typeface="+mn-ea"/>
                <a:cs typeface="+mn-cs"/>
              </a:rPr>
              <a:t>—is significantly increasing the effects of global warming and climate change. 98% of climate scientists agree that these emissions are leading to human-caused climate change. </a:t>
            </a:r>
          </a:p>
          <a:p>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10</a:t>
            </a:fld>
            <a:endParaRPr lang="en-US"/>
          </a:p>
        </p:txBody>
      </p:sp>
    </p:spTree>
    <p:extLst>
      <p:ext uri="{BB962C8B-B14F-4D97-AF65-F5344CB8AC3E}">
        <p14:creationId xmlns:p14="http://schemas.microsoft.com/office/powerpoint/2010/main" val="140647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all this mean to the ecosystems and our own communities in the region—especially those communities that are most at risk? What impacts are we seeing now and what can we expect in the future? </a:t>
            </a:r>
            <a:endParaRPr lang="en-US" dirty="0"/>
          </a:p>
        </p:txBody>
      </p:sp>
      <p:sp>
        <p:nvSpPr>
          <p:cNvPr id="4" name="Slide Number Placeholder 3"/>
          <p:cNvSpPr>
            <a:spLocks noGrp="1"/>
          </p:cNvSpPr>
          <p:nvPr>
            <p:ph type="sldNum" sz="quarter" idx="5"/>
          </p:nvPr>
        </p:nvSpPr>
        <p:spPr/>
        <p:txBody>
          <a:bodyPr/>
          <a:lstStyle/>
          <a:p>
            <a:fld id="{ED140030-0746-E94B-91C5-B79E5AB7905D}" type="slidenum">
              <a:rPr lang="en-US" smtClean="0"/>
              <a:t>11</a:t>
            </a:fld>
            <a:endParaRPr lang="en-US"/>
          </a:p>
        </p:txBody>
      </p:sp>
    </p:spTree>
    <p:extLst>
      <p:ext uri="{BB962C8B-B14F-4D97-AF65-F5344CB8AC3E}">
        <p14:creationId xmlns:p14="http://schemas.microsoft.com/office/powerpoint/2010/main" val="200621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5DDC50D-35BB-6544-8988-495D72405B6D}" type="datetimeFigureOut">
              <a:rPr lang="en-US" smtClean="0"/>
              <a:t>2/2/21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0F88610-A3C6-1B4E-B212-0AD9FA7450C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3520" y="5592051"/>
            <a:ext cx="2270857" cy="1166560"/>
          </a:xfrm>
          <a:prstGeom prst="rect">
            <a:avLst/>
          </a:prstGeom>
        </p:spPr>
      </p:pic>
      <p:sp>
        <p:nvSpPr>
          <p:cNvPr id="4" name="TextBox 3">
            <a:extLst>
              <a:ext uri="{FF2B5EF4-FFF2-40B4-BE49-F238E27FC236}">
                <a16:creationId xmlns:a16="http://schemas.microsoft.com/office/drawing/2014/main" id="{0F86EB06-137F-45E7-8F09-D6BB6CF3A56E}"/>
              </a:ext>
            </a:extLst>
          </p:cNvPr>
          <p:cNvSpPr txBox="1"/>
          <p:nvPr userDrawn="1"/>
        </p:nvSpPr>
        <p:spPr>
          <a:xfrm>
            <a:off x="5752572" y="91441"/>
            <a:ext cx="3391428"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dirty="0">
                <a:solidFill>
                  <a:schemeClr val="bg1"/>
                </a:solidFill>
                <a:latin typeface="Arial" charset="0"/>
                <a:ea typeface="Arial" charset="0"/>
                <a:cs typeface="Arial" charset="0"/>
              </a:rPr>
              <a:t>FORESTS AND CLIMATE CHANGE</a:t>
            </a:r>
          </a:p>
        </p:txBody>
      </p:sp>
    </p:spTree>
    <p:extLst>
      <p:ext uri="{BB962C8B-B14F-4D97-AF65-F5344CB8AC3E}">
        <p14:creationId xmlns:p14="http://schemas.microsoft.com/office/powerpoint/2010/main" val="388559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jpe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7.jp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file:////Users/communications/~~Projects/CES%20-%20PUblic%20Lands%20+%20CC/carbon-harvestwood.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file:////Users/communications/~~Projects/CES%20-%20PUblic%20Lands%20+%20CC/collaborate.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a:outerShdw blurRad="50800" dist="38100" dir="2700000" algn="tl" rotWithShape="0">
              <a:prstClr val="black">
                <a:alpha val="40000"/>
              </a:prstClr>
            </a:outerShdw>
          </a:effectLst>
        </p:spPr>
        <p:txBody>
          <a:bodyPr/>
          <a:lstStyle/>
          <a:p>
            <a:r>
              <a:rPr lang="en-US" b="1" dirty="0">
                <a:solidFill>
                  <a:schemeClr val="bg1"/>
                </a:solidFill>
                <a:latin typeface="Arial Bold" charset="0"/>
                <a:ea typeface="Arial Bold" charset="0"/>
                <a:cs typeface="Arial Bold" charset="0"/>
              </a:rPr>
              <a:t>FORESTS AND CLIMATE CHANGE</a:t>
            </a:r>
          </a:p>
        </p:txBody>
      </p:sp>
      <p:sp>
        <p:nvSpPr>
          <p:cNvPr id="3" name="Subtitle 2"/>
          <p:cNvSpPr>
            <a:spLocks noGrp="1"/>
          </p:cNvSpPr>
          <p:nvPr>
            <p:ph type="subTitle" idx="1"/>
          </p:nvPr>
        </p:nvSpPr>
        <p:spPr>
          <a:effectLst>
            <a:outerShdw blurRad="50800" dist="38100" dir="2700000" algn="tl" rotWithShape="0">
              <a:prstClr val="black">
                <a:alpha val="40000"/>
              </a:prstClr>
            </a:outerShdw>
          </a:effectLst>
        </p:spPr>
        <p:txBody>
          <a:bodyPr/>
          <a:lstStyle/>
          <a:p>
            <a:r>
              <a:rPr lang="en-US" b="1" dirty="0">
                <a:solidFill>
                  <a:schemeClr val="bg1"/>
                </a:solidFill>
                <a:latin typeface="Arial Bold" charset="0"/>
                <a:ea typeface="Arial Bold" charset="0"/>
                <a:cs typeface="Arial Bold" charset="0"/>
              </a:rPr>
              <a:t>Climate Education &amp; Stewardship Program</a:t>
            </a:r>
          </a:p>
        </p:txBody>
      </p:sp>
    </p:spTree>
    <p:extLst>
      <p:ext uri="{BB962C8B-B14F-4D97-AF65-F5344CB8AC3E}">
        <p14:creationId xmlns:p14="http://schemas.microsoft.com/office/powerpoint/2010/main" val="756657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2;p34"/>
          <p:cNvSpPr/>
          <p:nvPr/>
        </p:nvSpPr>
        <p:spPr>
          <a:xfrm>
            <a:off x="0" y="1377831"/>
            <a:ext cx="9144000" cy="3855600"/>
          </a:xfrm>
          <a:prstGeom prst="rect">
            <a:avLst/>
          </a:prstGeom>
          <a:solidFill>
            <a:srgbClr val="7030A0"/>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DDEAF6"/>
              </a:solidFill>
              <a:latin typeface="Arial" panose="020B0604020202020204" pitchFamily="34" charset="0"/>
              <a:ea typeface="Calibri"/>
              <a:cs typeface="Arial" panose="020B0604020202020204" pitchFamily="34" charset="0"/>
              <a:sym typeface="Calibri"/>
            </a:endParaRPr>
          </a:p>
        </p:txBody>
      </p:sp>
      <p:sp>
        <p:nvSpPr>
          <p:cNvPr id="3" name="Google Shape;243;p34"/>
          <p:cNvSpPr txBox="1">
            <a:spLocks/>
          </p:cNvSpPr>
          <p:nvPr/>
        </p:nvSpPr>
        <p:spPr>
          <a:xfrm>
            <a:off x="0" y="1335270"/>
            <a:ext cx="9144000" cy="13257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Font typeface="Calibri"/>
              <a:buNone/>
            </a:pPr>
            <a:r>
              <a:rPr lang="en-US" sz="2800" dirty="0">
                <a:solidFill>
                  <a:schemeClr val="lt1"/>
                </a:solidFill>
                <a:latin typeface="Arial" charset="0"/>
                <a:ea typeface="Arial" charset="0"/>
                <a:cs typeface="Arial" charset="0"/>
                <a:sym typeface="Calibri"/>
              </a:rPr>
              <a:t>Public lands emit </a:t>
            </a:r>
            <a:r>
              <a:rPr lang="en-US" sz="6200" dirty="0">
                <a:solidFill>
                  <a:srgbClr val="FF0000"/>
                </a:solidFill>
                <a:latin typeface="Arial Black" panose="020B0A04020102020204" pitchFamily="34" charset="0"/>
                <a:ea typeface="Arial" charset="0"/>
                <a:cs typeface="Arial" charset="0"/>
                <a:sym typeface="Calibri"/>
              </a:rPr>
              <a:t>4.5</a:t>
            </a:r>
            <a:r>
              <a:rPr lang="en-US" sz="3000" dirty="0">
                <a:solidFill>
                  <a:schemeClr val="lt1"/>
                </a:solidFill>
                <a:latin typeface="Arial" charset="0"/>
                <a:ea typeface="Arial" charset="0"/>
                <a:cs typeface="Arial" charset="0"/>
                <a:sym typeface="Calibri"/>
              </a:rPr>
              <a:t> </a:t>
            </a:r>
            <a:r>
              <a:rPr lang="en-US" sz="2800" dirty="0">
                <a:solidFill>
                  <a:schemeClr val="lt1"/>
                </a:solidFill>
                <a:latin typeface="Arial" charset="0"/>
                <a:ea typeface="Arial" charset="0"/>
                <a:cs typeface="Arial" charset="0"/>
                <a:sym typeface="Calibri"/>
              </a:rPr>
              <a:t>times</a:t>
            </a:r>
            <a:br>
              <a:rPr lang="en-US" sz="3000" dirty="0">
                <a:solidFill>
                  <a:schemeClr val="lt1"/>
                </a:solidFill>
                <a:latin typeface="Arial" charset="0"/>
                <a:ea typeface="Arial" charset="0"/>
                <a:cs typeface="Arial" charset="0"/>
                <a:sym typeface="Calibri"/>
              </a:rPr>
            </a:br>
            <a:r>
              <a:rPr lang="en-US" sz="2800" dirty="0">
                <a:solidFill>
                  <a:schemeClr val="lt1"/>
                </a:solidFill>
                <a:latin typeface="Arial" charset="0"/>
                <a:ea typeface="Arial" charset="0"/>
                <a:cs typeface="Arial" charset="0"/>
                <a:sym typeface="Calibri"/>
              </a:rPr>
              <a:t>the amount carbon they absorb</a:t>
            </a:r>
          </a:p>
        </p:txBody>
      </p:sp>
      <p:grpSp>
        <p:nvGrpSpPr>
          <p:cNvPr id="4" name="Google Shape;244;p34"/>
          <p:cNvGrpSpPr/>
          <p:nvPr/>
        </p:nvGrpSpPr>
        <p:grpSpPr>
          <a:xfrm>
            <a:off x="138464" y="2534798"/>
            <a:ext cx="8867071" cy="2211000"/>
            <a:chOff x="113273" y="2352773"/>
            <a:chExt cx="11822761" cy="2211000"/>
          </a:xfrm>
          <a:effectLst>
            <a:outerShdw blurRad="50800" dist="38100" dir="2700000" algn="tl" rotWithShape="0">
              <a:prstClr val="black">
                <a:alpha val="40000"/>
              </a:prstClr>
            </a:outerShdw>
          </a:effectLst>
        </p:grpSpPr>
        <p:pic>
          <p:nvPicPr>
            <p:cNvPr id="5" name="Google Shape;245;p34" descr="http://cliparts.co/cliparts/Bcg/Kxg/BcgKxgBKi.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273" y="2352773"/>
              <a:ext cx="2567400" cy="2211000"/>
            </a:xfrm>
            <a:prstGeom prst="rect">
              <a:avLst/>
            </a:prstGeom>
            <a:noFill/>
            <a:ln>
              <a:noFill/>
            </a:ln>
          </p:spPr>
        </p:pic>
        <p:pic>
          <p:nvPicPr>
            <p:cNvPr id="6" name="Google Shape;246;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13174" y="2545324"/>
              <a:ext cx="2047200" cy="2018400"/>
            </a:xfrm>
            <a:prstGeom prst="rect">
              <a:avLst/>
            </a:prstGeom>
            <a:noFill/>
            <a:ln>
              <a:noFill/>
            </a:ln>
          </p:spPr>
        </p:pic>
        <p:pic>
          <p:nvPicPr>
            <p:cNvPr id="7" name="Google Shape;247;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32260" y="2545324"/>
              <a:ext cx="2047200" cy="2018400"/>
            </a:xfrm>
            <a:prstGeom prst="rect">
              <a:avLst/>
            </a:prstGeom>
            <a:noFill/>
            <a:ln>
              <a:noFill/>
            </a:ln>
          </p:spPr>
        </p:pic>
        <p:pic>
          <p:nvPicPr>
            <p:cNvPr id="8" name="Google Shape;248;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51346" y="2545324"/>
              <a:ext cx="2047200" cy="2018400"/>
            </a:xfrm>
            <a:prstGeom prst="rect">
              <a:avLst/>
            </a:prstGeom>
            <a:noFill/>
            <a:ln>
              <a:noFill/>
            </a:ln>
          </p:spPr>
        </p:pic>
        <p:pic>
          <p:nvPicPr>
            <p:cNvPr id="9" name="Google Shape;249;p34" descr="Oil, Rig, Drill, Tools, Drilling, Industry, Energy"/>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70434" y="2545324"/>
              <a:ext cx="1065600" cy="2018400"/>
            </a:xfrm>
            <a:prstGeom prst="rect">
              <a:avLst/>
            </a:prstGeom>
            <a:noFill/>
            <a:ln>
              <a:noFill/>
            </a:ln>
          </p:spPr>
        </p:pic>
        <p:pic>
          <p:nvPicPr>
            <p:cNvPr id="10" name="Google Shape;250;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94088" y="2545324"/>
              <a:ext cx="2047200" cy="2018400"/>
            </a:xfrm>
            <a:prstGeom prst="rect">
              <a:avLst/>
            </a:prstGeom>
            <a:noFill/>
            <a:ln>
              <a:noFill/>
            </a:ln>
          </p:spPr>
        </p:pic>
      </p:grpSp>
      <p:sp>
        <p:nvSpPr>
          <p:cNvPr id="11" name="Google Shape;254;p34"/>
          <p:cNvSpPr/>
          <p:nvPr/>
        </p:nvSpPr>
        <p:spPr>
          <a:xfrm>
            <a:off x="2970359" y="5233431"/>
            <a:ext cx="6173641" cy="595811"/>
          </a:xfrm>
          <a:prstGeom prst="rect">
            <a:avLst/>
          </a:prstGeom>
          <a:noFill/>
          <a:ln>
            <a:noFill/>
          </a:ln>
        </p:spPr>
        <p:txBody>
          <a:bodyPr spcFirstLastPara="1" wrap="square" lIns="91425" tIns="45700" rIns="91425" bIns="45700" anchor="t" anchorCtr="0">
            <a:noAutofit/>
          </a:bodyPr>
          <a:lstStyle/>
          <a:p>
            <a:pPr lvl="0"/>
            <a:r>
              <a:rPr lang="en-US" sz="1100" dirty="0">
                <a:solidFill>
                  <a:schemeClr val="bg1"/>
                </a:solidFill>
                <a:latin typeface="Arial" charset="0"/>
                <a:ea typeface="Arial" charset="0"/>
                <a:cs typeface="Arial" charset="0"/>
                <a:sym typeface="Calibri"/>
              </a:rPr>
              <a:t>Center for American Progress, 2013; in Millions of Metric Tons of Carbon-Equivalent (mmCO</a:t>
            </a:r>
            <a:r>
              <a:rPr lang="en-US" sz="1100" baseline="-25000" dirty="0">
                <a:solidFill>
                  <a:schemeClr val="bg1"/>
                </a:solidFill>
                <a:latin typeface="Arial" charset="0"/>
                <a:ea typeface="Arial" charset="0"/>
                <a:cs typeface="Arial" charset="0"/>
                <a:sym typeface="Calibri"/>
              </a:rPr>
              <a:t>2</a:t>
            </a:r>
            <a:r>
              <a:rPr lang="en-US" sz="1100" dirty="0">
                <a:solidFill>
                  <a:schemeClr val="bg1"/>
                </a:solidFill>
                <a:latin typeface="Arial" charset="0"/>
                <a:ea typeface="Arial" charset="0"/>
                <a:cs typeface="Arial" charset="0"/>
                <a:sym typeface="Calibri"/>
              </a:rPr>
              <a:t>e); in 2012, the U.S. gross emissions were 6545 mmCO</a:t>
            </a:r>
            <a:r>
              <a:rPr lang="en-US" sz="1100" baseline="-25000" dirty="0">
                <a:solidFill>
                  <a:schemeClr val="bg1"/>
                </a:solidFill>
                <a:latin typeface="Arial" charset="0"/>
                <a:ea typeface="Arial" charset="0"/>
                <a:cs typeface="Arial" charset="0"/>
                <a:sym typeface="Calibri"/>
              </a:rPr>
              <a:t>2</a:t>
            </a:r>
            <a:r>
              <a:rPr lang="en-US" sz="1100" dirty="0">
                <a:solidFill>
                  <a:schemeClr val="bg1"/>
                </a:solidFill>
                <a:latin typeface="Arial" charset="0"/>
                <a:ea typeface="Arial" charset="0"/>
                <a:cs typeface="Arial" charset="0"/>
                <a:sym typeface="Calibri"/>
              </a:rPr>
              <a:t>e with gross offset of 881 mmCO</a:t>
            </a:r>
            <a:r>
              <a:rPr lang="en-US" sz="1100" baseline="-25000" dirty="0">
                <a:solidFill>
                  <a:schemeClr val="bg1"/>
                </a:solidFill>
                <a:latin typeface="Arial" charset="0"/>
                <a:ea typeface="Arial" charset="0"/>
                <a:cs typeface="Arial" charset="0"/>
                <a:sym typeface="Calibri"/>
              </a:rPr>
              <a:t>2</a:t>
            </a:r>
            <a:r>
              <a:rPr lang="en-US" sz="1100" dirty="0">
                <a:solidFill>
                  <a:schemeClr val="bg1"/>
                </a:solidFill>
                <a:latin typeface="Arial" charset="0"/>
                <a:ea typeface="Arial" charset="0"/>
                <a:cs typeface="Arial" charset="0"/>
                <a:sym typeface="Calibri"/>
              </a:rPr>
              <a:t>e</a:t>
            </a:r>
            <a:br>
              <a:rPr lang="en-US" sz="1100" dirty="0">
                <a:solidFill>
                  <a:srgbClr val="757070"/>
                </a:solidFill>
                <a:latin typeface="Arial" charset="0"/>
                <a:ea typeface="Arial" charset="0"/>
                <a:cs typeface="Arial" charset="0"/>
                <a:sym typeface="Calibri"/>
              </a:rPr>
            </a:br>
            <a:endParaRPr sz="1100" dirty="0">
              <a:latin typeface="Arial" charset="0"/>
              <a:ea typeface="Arial" charset="0"/>
              <a:cs typeface="Arial" charset="0"/>
            </a:endParaRPr>
          </a:p>
        </p:txBody>
      </p:sp>
      <p:sp>
        <p:nvSpPr>
          <p:cNvPr id="12" name="TextBox 11"/>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Public Lands Use and Climate Change</a:t>
            </a:r>
          </a:p>
        </p:txBody>
      </p:sp>
      <p:sp>
        <p:nvSpPr>
          <p:cNvPr id="13" name="Google Shape;251;p34"/>
          <p:cNvSpPr/>
          <p:nvPr/>
        </p:nvSpPr>
        <p:spPr>
          <a:xfrm>
            <a:off x="2551284" y="3791179"/>
            <a:ext cx="6236100" cy="633900"/>
          </a:xfrm>
          <a:custGeom>
            <a:avLst/>
            <a:gdLst/>
            <a:ahLst/>
            <a:cxnLst/>
            <a:rect l="l" t="t" r="r" b="b"/>
            <a:pathLst>
              <a:path w="120000" h="120000" extrusionOk="0">
                <a:moveTo>
                  <a:pt x="351" y="99230"/>
                </a:moveTo>
                <a:lnTo>
                  <a:pt x="3695" y="0"/>
                </a:lnTo>
                <a:lnTo>
                  <a:pt x="120000" y="0"/>
                </a:lnTo>
                <a:lnTo>
                  <a:pt x="116480" y="120000"/>
                </a:lnTo>
                <a:lnTo>
                  <a:pt x="0" y="120000"/>
                </a:lnTo>
              </a:path>
            </a:pathLst>
          </a:custGeom>
          <a:solidFill>
            <a:srgbClr val="FF0000"/>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dirty="0">
                <a:solidFill>
                  <a:schemeClr val="tx1"/>
                </a:solidFill>
                <a:latin typeface="Arial" charset="0"/>
                <a:ea typeface="Arial" charset="0"/>
                <a:cs typeface="Arial" charset="0"/>
                <a:sym typeface="Calibri"/>
              </a:rPr>
              <a:t>1153</a:t>
            </a:r>
            <a:r>
              <a:rPr lang="en-US" sz="1400" dirty="0">
                <a:solidFill>
                  <a:schemeClr val="tx1"/>
                </a:solidFill>
                <a:latin typeface="Arial" charset="0"/>
                <a:ea typeface="Arial" charset="0"/>
                <a:cs typeface="Arial" charset="0"/>
                <a:sym typeface="Calibri"/>
              </a:rPr>
              <a:t>MM</a:t>
            </a:r>
            <a:r>
              <a:rPr lang="en-US" sz="2800" dirty="0">
                <a:solidFill>
                  <a:schemeClr val="tx1"/>
                </a:solidFill>
                <a:latin typeface="Arial" charset="0"/>
                <a:ea typeface="Arial" charset="0"/>
                <a:cs typeface="Arial" charset="0"/>
                <a:sym typeface="Calibri"/>
              </a:rPr>
              <a:t>CO</a:t>
            </a:r>
            <a:r>
              <a:rPr lang="en-US" sz="2800" baseline="-25000" dirty="0">
                <a:solidFill>
                  <a:schemeClr val="tx1"/>
                </a:solidFill>
                <a:latin typeface="Arial" charset="0"/>
                <a:ea typeface="Arial" charset="0"/>
                <a:cs typeface="Arial" charset="0"/>
                <a:sym typeface="Calibri"/>
              </a:rPr>
              <a:t>2</a:t>
            </a:r>
            <a:r>
              <a:rPr lang="en-US" sz="2800" dirty="0">
                <a:solidFill>
                  <a:schemeClr val="tx1"/>
                </a:solidFill>
                <a:latin typeface="Arial" charset="0"/>
                <a:ea typeface="Arial" charset="0"/>
                <a:cs typeface="Arial" charset="0"/>
                <a:sym typeface="Calibri"/>
              </a:rPr>
              <a:t>e</a:t>
            </a:r>
            <a:endParaRPr sz="4800" dirty="0">
              <a:solidFill>
                <a:schemeClr val="tx1"/>
              </a:solidFill>
              <a:latin typeface="Arial" charset="0"/>
              <a:ea typeface="Arial" charset="0"/>
              <a:cs typeface="Arial" charset="0"/>
              <a:sym typeface="Calibri"/>
            </a:endParaRPr>
          </a:p>
        </p:txBody>
      </p:sp>
      <p:sp>
        <p:nvSpPr>
          <p:cNvPr id="14" name="Google Shape;253;p34"/>
          <p:cNvSpPr/>
          <p:nvPr/>
        </p:nvSpPr>
        <p:spPr>
          <a:xfrm>
            <a:off x="356616" y="4135909"/>
            <a:ext cx="1905371" cy="7421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385623"/>
                </a:solidFill>
                <a:latin typeface="Arial" charset="0"/>
                <a:ea typeface="Arial" charset="0"/>
                <a:cs typeface="Arial" charset="0"/>
                <a:sym typeface="Calibri"/>
              </a:rPr>
              <a:t>259</a:t>
            </a:r>
            <a:r>
              <a:rPr lang="en-US" sz="1600" dirty="0">
                <a:solidFill>
                  <a:srgbClr val="385623"/>
                </a:solidFill>
                <a:latin typeface="Arial" charset="0"/>
                <a:ea typeface="Arial" charset="0"/>
                <a:cs typeface="Arial" charset="0"/>
                <a:sym typeface="Calibri"/>
              </a:rPr>
              <a:t>MMCO</a:t>
            </a:r>
            <a:r>
              <a:rPr lang="en-US" sz="1600" baseline="-25000" dirty="0">
                <a:solidFill>
                  <a:srgbClr val="385623"/>
                </a:solidFill>
                <a:latin typeface="Arial" charset="0"/>
                <a:ea typeface="Arial" charset="0"/>
                <a:cs typeface="Arial" charset="0"/>
                <a:sym typeface="Calibri"/>
              </a:rPr>
              <a:t>2</a:t>
            </a:r>
            <a:endParaRPr sz="1600" dirty="0">
              <a:solidFill>
                <a:schemeClr val="dk1"/>
              </a:solidFill>
              <a:latin typeface="Arial" charset="0"/>
              <a:ea typeface="Arial" charset="0"/>
              <a:cs typeface="Arial" charset="0"/>
              <a:sym typeface="Calibri"/>
            </a:endParaRPr>
          </a:p>
        </p:txBody>
      </p:sp>
    </p:spTree>
    <p:extLst>
      <p:ext uri="{BB962C8B-B14F-4D97-AF65-F5344CB8AC3E}">
        <p14:creationId xmlns:p14="http://schemas.microsoft.com/office/powerpoint/2010/main" val="9341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48640"/>
            <a:ext cx="9144000" cy="684007"/>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effectLst>
                  <a:outerShdw blurRad="50800" dist="38100" dir="2700000" algn="tl" rotWithShape="0">
                    <a:prstClr val="black">
                      <a:alpha val="25000"/>
                    </a:prstClr>
                  </a:outerShdw>
                </a:effectLst>
                <a:latin typeface="Arial Bold" charset="0"/>
                <a:ea typeface="Arial Bold" charset="0"/>
                <a:cs typeface="Arial Bold" charset="0"/>
              </a:rPr>
              <a:t>Climate Change in the Pacific Northwest</a:t>
            </a:r>
          </a:p>
        </p:txBody>
      </p:sp>
      <p:sp>
        <p:nvSpPr>
          <p:cNvPr id="3" name="Text Placeholder 2"/>
          <p:cNvSpPr txBox="1">
            <a:spLocks/>
          </p:cNvSpPr>
          <p:nvPr/>
        </p:nvSpPr>
        <p:spPr>
          <a:xfrm>
            <a:off x="549098" y="2329907"/>
            <a:ext cx="2996989" cy="2230941"/>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rgbClr val="8245B9"/>
              </a:buClr>
              <a:buSzPct val="120000"/>
              <a:buFont typeface="Arial" charset="0"/>
              <a:buChar char="•"/>
            </a:pPr>
            <a:r>
              <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What communities can expect</a:t>
            </a:r>
          </a:p>
          <a:p>
            <a:pPr marL="342900" indent="-342900">
              <a:buClr>
                <a:srgbClr val="8245B9"/>
              </a:buClr>
              <a:buSzPct val="120000"/>
              <a:buFont typeface="Arial" charset="0"/>
              <a:buChar char="•"/>
            </a:pPr>
            <a:endPar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endParaRPr>
          </a:p>
          <a:p>
            <a:pPr marL="342900" indent="-342900">
              <a:buClr>
                <a:srgbClr val="8245B9"/>
              </a:buClr>
              <a:buSzPct val="120000"/>
              <a:buFont typeface="Arial" charset="0"/>
              <a:buChar char="•"/>
            </a:pPr>
            <a:r>
              <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Which communities are most threatened</a:t>
            </a:r>
          </a:p>
          <a:p>
            <a:pPr marL="342900" indent="-342900">
              <a:buClr>
                <a:srgbClr val="8245B9"/>
              </a:buClr>
              <a:buSzPct val="120000"/>
              <a:buFont typeface="Arial" charset="0"/>
              <a:buChar char="•"/>
            </a:pPr>
            <a:endPar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endParaRPr>
          </a:p>
          <a:p>
            <a:pPr marL="342900" indent="-342900">
              <a:buClr>
                <a:srgbClr val="8245B9"/>
              </a:buClr>
              <a:buSzPct val="120000"/>
              <a:buFont typeface="Arial" charset="0"/>
              <a:buChar char="•"/>
            </a:pPr>
            <a:r>
              <a:rPr lang="en-US" sz="2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How to be proactive</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3689823" y="1885950"/>
            <a:ext cx="4816656" cy="3200400"/>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904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249" y="1777185"/>
            <a:ext cx="3949334" cy="34778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buClr>
                <a:srgbClr val="7030A0"/>
              </a:buClr>
              <a:buSzPct val="120000"/>
            </a:pPr>
            <a:r>
              <a:rPr lang="en-US" sz="2000" dirty="0">
                <a:solidFill>
                  <a:schemeClr val="bg1"/>
                </a:solidFill>
                <a:latin typeface="Avenir" charset="0"/>
                <a:ea typeface="Avenir" charset="0"/>
                <a:cs typeface="Avenir" charset="0"/>
              </a:rPr>
              <a:t>More winter rain = </a:t>
            </a:r>
          </a:p>
          <a:p>
            <a:pPr algn="ctr">
              <a:buClr>
                <a:srgbClr val="7030A0"/>
              </a:buClr>
              <a:buSzPct val="120000"/>
            </a:pPr>
            <a:r>
              <a:rPr lang="en-US" sz="2000" b="1" dirty="0">
                <a:solidFill>
                  <a:schemeClr val="bg1"/>
                </a:solidFill>
                <a:latin typeface="Arial Bold" panose="020B0704020202020204" pitchFamily="34" charset="0"/>
                <a:ea typeface="Avenir" charset="0"/>
                <a:cs typeface="Arial Bold" panose="020B0704020202020204" pitchFamily="34" charset="0"/>
              </a:rPr>
              <a:t>reduced snowpack</a:t>
            </a:r>
          </a:p>
          <a:p>
            <a:pPr algn="ctr">
              <a:buClr>
                <a:srgbClr val="7030A0"/>
              </a:buClr>
              <a:buSzPct val="120000"/>
            </a:pPr>
            <a:r>
              <a:rPr lang="en-US" sz="2000" dirty="0">
                <a:solidFill>
                  <a:schemeClr val="bg1"/>
                </a:solidFill>
                <a:latin typeface="Avenir" charset="0"/>
                <a:ea typeface="Avenir" charset="0"/>
                <a:cs typeface="Avenir" charset="0"/>
              </a:rPr>
              <a:t> </a:t>
            </a:r>
          </a:p>
          <a:p>
            <a:pPr algn="ctr">
              <a:buClr>
                <a:srgbClr val="7030A0"/>
              </a:buClr>
              <a:buSzPct val="120000"/>
            </a:pPr>
            <a:endParaRPr lang="en-US" sz="2000" dirty="0">
              <a:solidFill>
                <a:schemeClr val="bg1"/>
              </a:solidFill>
              <a:latin typeface="Avenir" charset="0"/>
              <a:ea typeface="Avenir" charset="0"/>
              <a:cs typeface="Avenir" charset="0"/>
            </a:endParaRPr>
          </a:p>
          <a:p>
            <a:pPr algn="ctr">
              <a:buClr>
                <a:srgbClr val="7030A0"/>
              </a:buClr>
              <a:buSzPct val="120000"/>
            </a:pPr>
            <a:r>
              <a:rPr lang="en-US" sz="2000" dirty="0">
                <a:solidFill>
                  <a:schemeClr val="bg1"/>
                </a:solidFill>
                <a:latin typeface="Avenir" charset="0"/>
                <a:ea typeface="Avenir" charset="0"/>
                <a:cs typeface="Avenir" charset="0"/>
              </a:rPr>
              <a:t>Less snow = </a:t>
            </a:r>
          </a:p>
          <a:p>
            <a:pPr algn="ctr">
              <a:buClr>
                <a:srgbClr val="7030A0"/>
              </a:buClr>
              <a:buSzPct val="120000"/>
            </a:pPr>
            <a:r>
              <a:rPr lang="en-US" sz="2000" dirty="0">
                <a:solidFill>
                  <a:schemeClr val="bg1"/>
                </a:solidFill>
                <a:latin typeface="Arial Bold" panose="020B0704020202020204" pitchFamily="34" charset="0"/>
                <a:ea typeface="Avenir" charset="0"/>
                <a:cs typeface="Arial Bold" panose="020B0704020202020204" pitchFamily="34" charset="0"/>
              </a:rPr>
              <a:t>tributaries dry up by summer</a:t>
            </a:r>
          </a:p>
          <a:p>
            <a:pPr algn="ctr">
              <a:buClr>
                <a:srgbClr val="7030A0"/>
              </a:buClr>
              <a:buSzPct val="120000"/>
            </a:pPr>
            <a:endParaRPr lang="en-US" sz="2000" dirty="0">
              <a:solidFill>
                <a:schemeClr val="bg1"/>
              </a:solidFill>
              <a:latin typeface="Avenir" charset="0"/>
              <a:ea typeface="Avenir" charset="0"/>
              <a:cs typeface="Avenir" charset="0"/>
            </a:endParaRPr>
          </a:p>
          <a:p>
            <a:pPr algn="ctr">
              <a:buClr>
                <a:srgbClr val="7030A0"/>
              </a:buClr>
              <a:buSzPct val="120000"/>
            </a:pPr>
            <a:endParaRPr lang="en-US" sz="2000" dirty="0">
              <a:solidFill>
                <a:schemeClr val="bg1"/>
              </a:solidFill>
              <a:latin typeface="Avenir" charset="0"/>
              <a:ea typeface="Avenir" charset="0"/>
              <a:cs typeface="Avenir" charset="0"/>
            </a:endParaRPr>
          </a:p>
          <a:p>
            <a:pPr algn="ctr">
              <a:buClr>
                <a:srgbClr val="7030A0"/>
              </a:buClr>
              <a:buSzPct val="120000"/>
            </a:pPr>
            <a:r>
              <a:rPr lang="en-US" sz="2000" dirty="0">
                <a:solidFill>
                  <a:schemeClr val="bg1"/>
                </a:solidFill>
                <a:latin typeface="Avenir" charset="0"/>
                <a:ea typeface="Avenir" charset="0"/>
                <a:cs typeface="Avenir" charset="0"/>
              </a:rPr>
              <a:t>Less water = </a:t>
            </a:r>
          </a:p>
          <a:p>
            <a:pPr algn="ctr">
              <a:buClr>
                <a:srgbClr val="7030A0"/>
              </a:buClr>
              <a:buSzPct val="120000"/>
            </a:pPr>
            <a:r>
              <a:rPr lang="en-US" sz="2000" dirty="0">
                <a:solidFill>
                  <a:schemeClr val="bg1"/>
                </a:solidFill>
                <a:latin typeface="Arial Bold" panose="020B0704020202020204" pitchFamily="34" charset="0"/>
                <a:ea typeface="Avenir" charset="0"/>
                <a:cs typeface="Arial Bold" panose="020B0704020202020204" pitchFamily="34" charset="0"/>
              </a:rPr>
              <a:t>warmer rivers, impacting salmon</a:t>
            </a:r>
          </a:p>
        </p:txBody>
      </p:sp>
      <p:sp>
        <p:nvSpPr>
          <p:cNvPr id="3" name="Title 1"/>
          <p:cNvSpPr txBox="1">
            <a:spLocks/>
          </p:cNvSpPr>
          <p:nvPr/>
        </p:nvSpPr>
        <p:spPr>
          <a:xfrm>
            <a:off x="0" y="548640"/>
            <a:ext cx="9144000" cy="515343"/>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effectLst>
                  <a:outerShdw blurRad="50800" dist="38100" dir="2700000" algn="tl" rotWithShape="0">
                    <a:prstClr val="black">
                      <a:alpha val="25000"/>
                    </a:prstClr>
                  </a:outerShdw>
                </a:effectLst>
                <a:latin typeface="Arial Bold" charset="0"/>
                <a:ea typeface="Arial Bold" charset="0"/>
                <a:cs typeface="Arial Bold" charset="0"/>
              </a:rPr>
              <a:t>Climate Change in the Pacific Northwest</a:t>
            </a:r>
          </a:p>
        </p:txBody>
      </p:sp>
      <p:pic>
        <p:nvPicPr>
          <p:cNvPr id="6" name="Picture 5"/>
          <p:cNvPicPr>
            <a:picLocks noChangeAspect="1"/>
          </p:cNvPicPr>
          <p:nvPr/>
        </p:nvPicPr>
        <p:blipFill>
          <a:blip r:embed="rId3"/>
          <a:srcRect/>
          <a:stretch/>
        </p:blipFill>
        <p:spPr>
          <a:xfrm>
            <a:off x="5507915" y="1407471"/>
            <a:ext cx="2628173" cy="3508196"/>
          </a:xfrm>
          <a:prstGeom prst="rect">
            <a:avLst/>
          </a:prstGeom>
          <a:ln w="28575">
            <a:solidFill>
              <a:srgbClr val="7030A0"/>
            </a:solidFill>
          </a:ln>
          <a:effectLst>
            <a:outerShdw blurRad="50800" dist="38100" dir="2700000" algn="tl" rotWithShape="0">
              <a:prstClr val="black">
                <a:alpha val="40000"/>
              </a:prstClr>
            </a:outerShdw>
          </a:effectLst>
        </p:spPr>
      </p:pic>
      <p:sp>
        <p:nvSpPr>
          <p:cNvPr id="8" name="TextBox 7"/>
          <p:cNvSpPr txBox="1"/>
          <p:nvPr/>
        </p:nvSpPr>
        <p:spPr>
          <a:xfrm>
            <a:off x="6669741" y="4915667"/>
            <a:ext cx="1553325"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Photo: Department of Interior</a:t>
            </a:r>
          </a:p>
        </p:txBody>
      </p:sp>
      <p:sp>
        <p:nvSpPr>
          <p:cNvPr id="4" name="Down Arrow 3"/>
          <p:cNvSpPr/>
          <p:nvPr/>
        </p:nvSpPr>
        <p:spPr>
          <a:xfrm>
            <a:off x="2109292" y="2483289"/>
            <a:ext cx="903248" cy="557561"/>
          </a:xfrm>
          <a:prstGeom prst="downArrow">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023045" y="3729296"/>
            <a:ext cx="903248" cy="557561"/>
          </a:xfrm>
          <a:prstGeom prst="downArrow">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79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665" y="1941001"/>
            <a:ext cx="2129883" cy="2793842"/>
          </a:xfrm>
          <a:prstGeom prst="rect">
            <a:avLst/>
          </a:prstGeom>
          <a:noFill/>
          <a:effectLst>
            <a:outerShdw blurRad="50800" dist="38100" dir="2700000" algn="tl" rotWithShape="0">
              <a:prstClr val="black">
                <a:alpha val="40000"/>
              </a:prstClr>
            </a:outerShdw>
          </a:effectLst>
        </p:spPr>
        <p:txBody>
          <a:bodyPr wrap="square" rtlCol="0">
            <a:spAutoFit/>
          </a:bodyPr>
          <a:lstStyle/>
          <a:p>
            <a:pPr algn="r">
              <a:lnSpc>
                <a:spcPct val="150000"/>
              </a:lnSpc>
            </a:pPr>
            <a:r>
              <a:rPr lang="en-US" sz="2400" b="1" dirty="0">
                <a:solidFill>
                  <a:schemeClr val="bg1"/>
                </a:solidFill>
                <a:latin typeface="Arial Bold" charset="0"/>
                <a:ea typeface="Arial Bold" charset="0"/>
                <a:cs typeface="Arial Bold" charset="0"/>
              </a:rPr>
              <a:t>Increased </a:t>
            </a:r>
            <a:r>
              <a:rPr lang="en-US" sz="2400" b="1" dirty="0">
                <a:solidFill>
                  <a:srgbClr val="FFC000"/>
                </a:solidFill>
                <a:latin typeface="Arial Bold" charset="0"/>
                <a:ea typeface="Arial Bold" charset="0"/>
                <a:cs typeface="Arial Bold" charset="0"/>
              </a:rPr>
              <a:t>temperatures</a:t>
            </a:r>
            <a:r>
              <a:rPr lang="en-US" sz="2400" b="1" dirty="0">
                <a:solidFill>
                  <a:schemeClr val="bg1"/>
                </a:solidFill>
                <a:latin typeface="Arial Bold" charset="0"/>
                <a:ea typeface="Arial Bold" charset="0"/>
                <a:cs typeface="Arial Bold" charset="0"/>
              </a:rPr>
              <a:t> and</a:t>
            </a:r>
          </a:p>
          <a:p>
            <a:pPr algn="r">
              <a:lnSpc>
                <a:spcPct val="150000"/>
              </a:lnSpc>
            </a:pPr>
            <a:r>
              <a:rPr lang="en-US" sz="2400" b="1" dirty="0">
                <a:solidFill>
                  <a:schemeClr val="bg1"/>
                </a:solidFill>
                <a:latin typeface="Arial Bold" charset="0"/>
                <a:ea typeface="Arial Bold" charset="0"/>
                <a:cs typeface="Arial Bold" charset="0"/>
              </a:rPr>
              <a:t>deepening </a:t>
            </a:r>
            <a:r>
              <a:rPr lang="en-US" sz="2400" b="1" dirty="0">
                <a:solidFill>
                  <a:srgbClr val="FFC000"/>
                </a:solidFill>
                <a:latin typeface="Arial Bold" charset="0"/>
                <a:ea typeface="Arial Bold" charset="0"/>
                <a:cs typeface="Arial Bold" charset="0"/>
              </a:rPr>
              <a:t>droughts</a:t>
            </a:r>
          </a:p>
        </p:txBody>
      </p:sp>
      <p:sp>
        <p:nvSpPr>
          <p:cNvPr id="3" name="Title 1"/>
          <p:cNvSpPr txBox="1">
            <a:spLocks/>
          </p:cNvSpPr>
          <p:nvPr/>
        </p:nvSpPr>
        <p:spPr>
          <a:xfrm>
            <a:off x="0" y="548640"/>
            <a:ext cx="9144000" cy="515343"/>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effectLst>
                  <a:outerShdw blurRad="50800" dist="38100" dir="2700000" algn="tl" rotWithShape="0">
                    <a:prstClr val="black">
                      <a:alpha val="25000"/>
                    </a:prstClr>
                  </a:outerShdw>
                </a:effectLst>
                <a:latin typeface="Arial Bold" charset="0"/>
                <a:ea typeface="Arial Bold" charset="0"/>
                <a:cs typeface="Arial Bold" charset="0"/>
              </a:rPr>
              <a:t>Climate Change in the Pacific Northwest</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4213" y="2139923"/>
            <a:ext cx="5156307" cy="2578154"/>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7692161" y="4734843"/>
            <a:ext cx="746064"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USFS</a:t>
            </a:r>
          </a:p>
        </p:txBody>
      </p:sp>
      <p:sp>
        <p:nvSpPr>
          <p:cNvPr id="4" name="TextBox 3"/>
          <p:cNvSpPr txBox="1"/>
          <p:nvPr/>
        </p:nvSpPr>
        <p:spPr>
          <a:xfrm>
            <a:off x="3249131" y="4914558"/>
            <a:ext cx="4973464"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buClr>
                <a:srgbClr val="7030A0"/>
              </a:buClr>
              <a:buSzPct val="120000"/>
            </a:pPr>
            <a:r>
              <a:rPr lang="en-US" sz="2400" dirty="0">
                <a:solidFill>
                  <a:srgbClr val="FFC000"/>
                </a:solidFill>
                <a:latin typeface="Arial Black" panose="020B0A04020102020204" pitchFamily="34" charset="0"/>
                <a:ea typeface="Arial" charset="0"/>
                <a:cs typeface="Arial" charset="0"/>
              </a:rPr>
              <a:t>Wildfires • Insects • Disease</a:t>
            </a:r>
          </a:p>
        </p:txBody>
      </p:sp>
    </p:spTree>
    <p:extLst>
      <p:ext uri="{BB962C8B-B14F-4D97-AF65-F5344CB8AC3E}">
        <p14:creationId xmlns:p14="http://schemas.microsoft.com/office/powerpoint/2010/main" val="1944854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196" y="1964386"/>
            <a:ext cx="4587341" cy="295330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Loss of native habitat</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Introduction of invasive species</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Increase in disease</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Disruption of balance</a:t>
            </a:r>
          </a:p>
          <a:p>
            <a:pPr marL="342900" indent="-342900">
              <a:buClr>
                <a:srgbClr val="7030A0"/>
              </a:buClr>
              <a:buSzPct val="120000"/>
              <a:buFont typeface="Arial" charset="0"/>
              <a:buChar char="•"/>
            </a:pPr>
            <a:endParaRPr lang="en-US" sz="2000" dirty="0">
              <a:solidFill>
                <a:schemeClr val="bg1"/>
              </a:solidFill>
              <a:latin typeface="Arial" panose="020B0604020202020204" pitchFamily="34" charset="0"/>
              <a:ea typeface="Arial Bold" charset="0"/>
              <a:cs typeface="Arial" panose="020B0604020202020204" pitchFamily="34" charset="0"/>
            </a:endParaRPr>
          </a:p>
          <a:p>
            <a:pPr marL="342900" indent="-342900">
              <a:buClr>
                <a:srgbClr val="7030A0"/>
              </a:buClr>
              <a:buSzPct val="120000"/>
              <a:buFont typeface="Arial" charset="0"/>
              <a:buChar char="•"/>
            </a:pPr>
            <a:r>
              <a:rPr lang="en-US" sz="2000" dirty="0">
                <a:solidFill>
                  <a:schemeClr val="bg1"/>
                </a:solidFill>
                <a:latin typeface="Arial" panose="020B0604020202020204" pitchFamily="34" charset="0"/>
                <a:ea typeface="Arial Bold" charset="0"/>
                <a:cs typeface="Arial" panose="020B0604020202020204" pitchFamily="34" charset="0"/>
              </a:rPr>
              <a:t>Endangered species vulnerable</a:t>
            </a:r>
          </a:p>
        </p:txBody>
      </p:sp>
      <p:sp>
        <p:nvSpPr>
          <p:cNvPr id="4" name="TextBox 3"/>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Impacts on Wildlife</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7036" y="1374278"/>
            <a:ext cx="2845984" cy="1899887"/>
          </a:xfrm>
          <a:prstGeom prst="rect">
            <a:avLst/>
          </a:prstGeom>
          <a:ln w="28575">
            <a:solidFill>
              <a:srgbClr val="7030A0"/>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6175" y="3591378"/>
            <a:ext cx="3818317" cy="2537565"/>
          </a:xfrm>
          <a:prstGeom prst="rect">
            <a:avLst/>
          </a:prstGeom>
          <a:ln w="28575">
            <a:solidFill>
              <a:srgbClr val="7030A0"/>
            </a:solidFill>
          </a:ln>
          <a:effectLst>
            <a:outerShdw blurRad="50800" dist="38100" dir="2700000" algn="tl" rotWithShape="0">
              <a:prstClr val="black">
                <a:alpha val="40000"/>
              </a:prstClr>
            </a:outerShdw>
          </a:effectLst>
        </p:spPr>
      </p:pic>
      <p:sp>
        <p:nvSpPr>
          <p:cNvPr id="15" name="TextBox 14"/>
          <p:cNvSpPr txBox="1"/>
          <p:nvPr/>
        </p:nvSpPr>
        <p:spPr>
          <a:xfrm>
            <a:off x="7116095" y="6151245"/>
            <a:ext cx="1604259"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Snowshoe Hare. Photo: NPS</a:t>
            </a:r>
          </a:p>
        </p:txBody>
      </p:sp>
      <p:sp>
        <p:nvSpPr>
          <p:cNvPr id="16" name="TextBox 15"/>
          <p:cNvSpPr txBox="1"/>
          <p:nvPr/>
        </p:nvSpPr>
        <p:spPr>
          <a:xfrm>
            <a:off x="5802924" y="3303324"/>
            <a:ext cx="2694615"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Wolverine. Photo: California Academy of Sciences</a:t>
            </a:r>
          </a:p>
        </p:txBody>
      </p:sp>
    </p:spTree>
    <p:extLst>
      <p:ext uri="{BB962C8B-B14F-4D97-AF65-F5344CB8AC3E}">
        <p14:creationId xmlns:p14="http://schemas.microsoft.com/office/powerpoint/2010/main" val="14294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548640"/>
            <a:ext cx="77724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Impact on Northwest Communities </a:t>
            </a:r>
          </a:p>
        </p:txBody>
      </p:sp>
      <p:sp>
        <p:nvSpPr>
          <p:cNvPr id="4" name="TextBox 3"/>
          <p:cNvSpPr txBox="1"/>
          <p:nvPr/>
        </p:nvSpPr>
        <p:spPr>
          <a:xfrm>
            <a:off x="523773" y="1536173"/>
            <a:ext cx="3612931" cy="378565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Indigenous peoples</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Children and older adults</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Communities of color</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Those dependent on natural resources for livelihoods</a:t>
            </a:r>
          </a:p>
          <a:p>
            <a:pPr marL="285750" indent="-28575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50000"/>
              <a:buFont typeface="Arial" charset="0"/>
              <a:buChar char="•"/>
            </a:pPr>
            <a:r>
              <a:rPr lang="en-US" sz="2000" dirty="0">
                <a:solidFill>
                  <a:schemeClr val="bg1"/>
                </a:solidFill>
                <a:latin typeface="Arial" charset="0"/>
                <a:ea typeface="Arial" charset="0"/>
                <a:cs typeface="Arial" charset="0"/>
              </a:rPr>
              <a:t>The economically disadvantaged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6704" y="2113156"/>
            <a:ext cx="4479467" cy="2631687"/>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6605037" y="4925612"/>
            <a:ext cx="2450879"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National Climate Assessment</a:t>
            </a:r>
          </a:p>
        </p:txBody>
      </p:sp>
    </p:spTree>
    <p:extLst>
      <p:ext uri="{BB962C8B-B14F-4D97-AF65-F5344CB8AC3E}">
        <p14:creationId xmlns:p14="http://schemas.microsoft.com/office/powerpoint/2010/main" val="58745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567225"/>
            <a:ext cx="77724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lack" panose="020B0A04020102020204" pitchFamily="34" charset="0"/>
                <a:ea typeface="Arial Bold" charset="0"/>
                <a:cs typeface="Arial Bold" charset="0"/>
              </a:rPr>
              <a:t>Public Lands</a:t>
            </a:r>
          </a:p>
          <a:p>
            <a:pPr algn="ctr"/>
            <a:r>
              <a:rPr lang="en-US" sz="3200" b="1" dirty="0">
                <a:solidFill>
                  <a:schemeClr val="bg1"/>
                </a:solidFill>
                <a:latin typeface="Arial Black" panose="020B0A04020102020204" pitchFamily="34" charset="0"/>
                <a:ea typeface="Arial Bold" charset="0"/>
                <a:cs typeface="Arial Bold" charset="0"/>
              </a:rPr>
              <a:t>and Climate Defense</a:t>
            </a:r>
          </a:p>
        </p:txBody>
      </p:sp>
    </p:spTree>
    <p:extLst>
      <p:ext uri="{BB962C8B-B14F-4D97-AF65-F5344CB8AC3E}">
        <p14:creationId xmlns:p14="http://schemas.microsoft.com/office/powerpoint/2010/main" val="17178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05;p53">
            <a:extLst>
              <a:ext uri="{FF2B5EF4-FFF2-40B4-BE49-F238E27FC236}">
                <a16:creationId xmlns:a16="http://schemas.microsoft.com/office/drawing/2014/main" id="{6A24FF53-51DE-9D45-9F01-E8527541E682}"/>
              </a:ext>
            </a:extLst>
          </p:cNvPr>
          <p:cNvSpPr txBox="1"/>
          <p:nvPr/>
        </p:nvSpPr>
        <p:spPr>
          <a:xfrm>
            <a:off x="387100" y="548640"/>
            <a:ext cx="7998600" cy="7080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lt1"/>
                </a:solidFill>
                <a:latin typeface="Arial Bold" charset="0"/>
                <a:ea typeface="Arial Bold" charset="0"/>
                <a:cs typeface="Arial Bold" charset="0"/>
              </a:rPr>
              <a:t>Climate Defense Toolkit</a:t>
            </a:r>
            <a:endParaRPr sz="3200" b="1" dirty="0">
              <a:latin typeface="Arial Bold" charset="0"/>
              <a:ea typeface="Arial Bold" charset="0"/>
              <a:cs typeface="Arial Bold" charset="0"/>
            </a:endParaRPr>
          </a:p>
        </p:txBody>
      </p:sp>
      <p:pic>
        <p:nvPicPr>
          <p:cNvPr id="4" name="Picture 3">
            <a:extLst>
              <a:ext uri="{FF2B5EF4-FFF2-40B4-BE49-F238E27FC236}">
                <a16:creationId xmlns:a16="http://schemas.microsoft.com/office/drawing/2014/main" id="{09AAD5F4-48E9-9E4B-B87E-9BD9E1CA3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4352" y="1501966"/>
            <a:ext cx="5810665" cy="3869992"/>
          </a:xfrm>
          <a:prstGeom prst="rect">
            <a:avLst/>
          </a:prstGeom>
          <a:ln w="28575">
            <a:solidFill>
              <a:srgbClr val="7030A0"/>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A06246AF-BE83-3248-99F4-F4439427126A}"/>
              </a:ext>
            </a:extLst>
          </p:cNvPr>
          <p:cNvSpPr/>
          <p:nvPr/>
        </p:nvSpPr>
        <p:spPr>
          <a:xfrm>
            <a:off x="2879113" y="1766907"/>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1CAE4D1C-569F-C74E-8D50-87DD080407D4}"/>
              </a:ext>
            </a:extLst>
          </p:cNvPr>
          <p:cNvSpPr txBox="1"/>
          <p:nvPr/>
        </p:nvSpPr>
        <p:spPr>
          <a:xfrm>
            <a:off x="3008708" y="1828255"/>
            <a:ext cx="2081019"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Carbon storage</a:t>
            </a:r>
          </a:p>
        </p:txBody>
      </p:sp>
      <p:sp>
        <p:nvSpPr>
          <p:cNvPr id="7" name="Rectangle 6">
            <a:extLst>
              <a:ext uri="{FF2B5EF4-FFF2-40B4-BE49-F238E27FC236}">
                <a16:creationId xmlns:a16="http://schemas.microsoft.com/office/drawing/2014/main" id="{12E0DAA9-4CD8-DC4A-9576-AE9AF7F86982}"/>
              </a:ext>
            </a:extLst>
          </p:cNvPr>
          <p:cNvSpPr/>
          <p:nvPr/>
        </p:nvSpPr>
        <p:spPr>
          <a:xfrm>
            <a:off x="2879113" y="2483819"/>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EE741AC7-2CB8-A341-93A8-D3C2AEB7AB44}"/>
              </a:ext>
            </a:extLst>
          </p:cNvPr>
          <p:cNvSpPr txBox="1"/>
          <p:nvPr/>
        </p:nvSpPr>
        <p:spPr>
          <a:xfrm>
            <a:off x="3008708" y="2548945"/>
            <a:ext cx="2262158"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Clean water &amp; air</a:t>
            </a:r>
          </a:p>
        </p:txBody>
      </p:sp>
      <p:sp>
        <p:nvSpPr>
          <p:cNvPr id="9" name="Rectangle 8">
            <a:extLst>
              <a:ext uri="{FF2B5EF4-FFF2-40B4-BE49-F238E27FC236}">
                <a16:creationId xmlns:a16="http://schemas.microsoft.com/office/drawing/2014/main" id="{A9EC7472-5904-E342-9C86-03A2A3567EB2}"/>
              </a:ext>
            </a:extLst>
          </p:cNvPr>
          <p:cNvSpPr/>
          <p:nvPr/>
        </p:nvSpPr>
        <p:spPr>
          <a:xfrm>
            <a:off x="2879113" y="3188467"/>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E19ECB1C-B639-4B4C-A691-FD0DE9E6A556}"/>
              </a:ext>
            </a:extLst>
          </p:cNvPr>
          <p:cNvSpPr txBox="1"/>
          <p:nvPr/>
        </p:nvSpPr>
        <p:spPr>
          <a:xfrm>
            <a:off x="3008708" y="3249815"/>
            <a:ext cx="3288080" cy="4001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Biodiversity &amp; Pollination</a:t>
            </a:r>
          </a:p>
        </p:txBody>
      </p:sp>
      <p:sp>
        <p:nvSpPr>
          <p:cNvPr id="11" name="Rectangle 10">
            <a:extLst>
              <a:ext uri="{FF2B5EF4-FFF2-40B4-BE49-F238E27FC236}">
                <a16:creationId xmlns:a16="http://schemas.microsoft.com/office/drawing/2014/main" id="{BCEB42EF-2FF7-1F44-80A7-42E17F97EA57}"/>
              </a:ext>
            </a:extLst>
          </p:cNvPr>
          <p:cNvSpPr/>
          <p:nvPr/>
        </p:nvSpPr>
        <p:spPr>
          <a:xfrm>
            <a:off x="2879113" y="3924646"/>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C6C19C73-7AF2-AA4A-A09F-76C1566028D6}"/>
              </a:ext>
            </a:extLst>
          </p:cNvPr>
          <p:cNvSpPr txBox="1"/>
          <p:nvPr/>
        </p:nvSpPr>
        <p:spPr>
          <a:xfrm>
            <a:off x="3008708" y="3985994"/>
            <a:ext cx="3902030" cy="4001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Land connectivity (adaptation)</a:t>
            </a:r>
          </a:p>
        </p:txBody>
      </p:sp>
      <p:sp>
        <p:nvSpPr>
          <p:cNvPr id="13" name="Rectangle 12">
            <a:extLst>
              <a:ext uri="{FF2B5EF4-FFF2-40B4-BE49-F238E27FC236}">
                <a16:creationId xmlns:a16="http://schemas.microsoft.com/office/drawing/2014/main" id="{21B2632E-28B8-E345-85E2-AB9B4D5110C0}"/>
              </a:ext>
            </a:extLst>
          </p:cNvPr>
          <p:cNvSpPr/>
          <p:nvPr/>
        </p:nvSpPr>
        <p:spPr>
          <a:xfrm>
            <a:off x="2879113" y="4666309"/>
            <a:ext cx="4903304" cy="499583"/>
          </a:xfrm>
          <a:prstGeom prst="rect">
            <a:avLst/>
          </a:prstGeom>
          <a:solidFill>
            <a:srgbClr val="92D05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D8C0F577-BF58-104D-A275-F2429F8DF301}"/>
              </a:ext>
            </a:extLst>
          </p:cNvPr>
          <p:cNvSpPr txBox="1"/>
          <p:nvPr/>
        </p:nvSpPr>
        <p:spPr>
          <a:xfrm>
            <a:off x="3008708" y="4720925"/>
            <a:ext cx="3203121"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latin typeface="Arial Bold" charset="0"/>
                <a:ea typeface="Arial Bold" charset="0"/>
                <a:cs typeface="Arial Bold" charset="0"/>
                <a:sym typeface="Times"/>
              </a:rPr>
              <a:t>Storm &amp; flood protection</a:t>
            </a:r>
          </a:p>
        </p:txBody>
      </p:sp>
    </p:spTree>
    <p:extLst>
      <p:ext uri="{BB962C8B-B14F-4D97-AF65-F5344CB8AC3E}">
        <p14:creationId xmlns:p14="http://schemas.microsoft.com/office/powerpoint/2010/main" val="1486036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7;p33"/>
          <p:cNvSpPr/>
          <p:nvPr/>
        </p:nvSpPr>
        <p:spPr>
          <a:xfrm>
            <a:off x="0" y="1511509"/>
            <a:ext cx="9144000" cy="3458466"/>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DDEAF6"/>
                </a:solidFill>
                <a:latin typeface="Arial Bold" charset="0"/>
                <a:ea typeface="Arial Bold" charset="0"/>
                <a:cs typeface="Arial Bold" charset="0"/>
                <a:sym typeface="Calibri"/>
              </a:rPr>
              <a:t>VS</a:t>
            </a:r>
            <a:r>
              <a:rPr lang="en-US" sz="2800" dirty="0">
                <a:solidFill>
                  <a:srgbClr val="DDEAF6"/>
                </a:solidFill>
                <a:latin typeface="Arial" panose="020B0604020202020204" pitchFamily="34" charset="0"/>
                <a:ea typeface="Calibri"/>
                <a:cs typeface="Arial" panose="020B0604020202020204" pitchFamily="34" charset="0"/>
                <a:sym typeface="Calibri"/>
              </a:rPr>
              <a:t>.</a:t>
            </a:r>
            <a:endParaRPr sz="2800" dirty="0">
              <a:solidFill>
                <a:srgbClr val="DDEAF6"/>
              </a:solidFill>
              <a:latin typeface="Arial" panose="020B0604020202020204" pitchFamily="34" charset="0"/>
              <a:ea typeface="Calibri"/>
              <a:cs typeface="Arial" panose="020B0604020202020204" pitchFamily="34" charset="0"/>
              <a:sym typeface="Calibri"/>
            </a:endParaRPr>
          </a:p>
        </p:txBody>
      </p:sp>
      <p:pic>
        <p:nvPicPr>
          <p:cNvPr id="4" name="Google Shape;228;p33" descr="http://cliparts.co/cliparts/Bcg/Kxg/BcgKxgBKi.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88407" y="2061311"/>
            <a:ext cx="1925700" cy="2211000"/>
          </a:xfrm>
          <a:prstGeom prst="rect">
            <a:avLst/>
          </a:prstGeom>
          <a:noFill/>
          <a:ln>
            <a:noFill/>
          </a:ln>
          <a:effectLst>
            <a:outerShdw blurRad="50800" dist="38100" dir="2700000" algn="tl" rotWithShape="0">
              <a:prstClr val="black">
                <a:alpha val="40000"/>
              </a:prstClr>
            </a:outerShdw>
          </a:effectLst>
        </p:spPr>
      </p:pic>
      <p:pic>
        <p:nvPicPr>
          <p:cNvPr id="5" name="Google Shape;231;p33"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9913" y="2126085"/>
            <a:ext cx="1535400" cy="2018400"/>
          </a:xfrm>
          <a:prstGeom prst="rect">
            <a:avLst/>
          </a:prstGeom>
          <a:noFill/>
          <a:ln>
            <a:noFill/>
          </a:ln>
          <a:effectLst>
            <a:outerShdw blurRad="50800" dist="38100" dir="2700000" algn="tl" rotWithShape="0">
              <a:prstClr val="black">
                <a:alpha val="40000"/>
              </a:prstClr>
            </a:outerShdw>
          </a:effectLst>
        </p:spPr>
      </p:pic>
      <p:sp>
        <p:nvSpPr>
          <p:cNvPr id="6" name="TextBox 5"/>
          <p:cNvSpPr txBox="1"/>
          <p:nvPr/>
        </p:nvSpPr>
        <p:spPr>
          <a:xfrm>
            <a:off x="422436" y="1656861"/>
            <a:ext cx="3812366"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Fossil Fuel Reserves</a:t>
            </a:r>
          </a:p>
        </p:txBody>
      </p:sp>
      <p:sp>
        <p:nvSpPr>
          <p:cNvPr id="7" name="TextBox 6"/>
          <p:cNvSpPr txBox="1"/>
          <p:nvPr/>
        </p:nvSpPr>
        <p:spPr>
          <a:xfrm>
            <a:off x="5496676" y="1667371"/>
            <a:ext cx="2035281"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Forests</a:t>
            </a:r>
          </a:p>
        </p:txBody>
      </p:sp>
      <p:sp>
        <p:nvSpPr>
          <p:cNvPr id="8" name="TextBox 7"/>
          <p:cNvSpPr txBox="1"/>
          <p:nvPr/>
        </p:nvSpPr>
        <p:spPr>
          <a:xfrm>
            <a:off x="179368" y="4339998"/>
            <a:ext cx="4298503"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dirty="0">
                <a:solidFill>
                  <a:srgbClr val="FF0000"/>
                </a:solidFill>
                <a:latin typeface="Arial Bold" charset="0"/>
                <a:ea typeface="Arial Bold" charset="0"/>
                <a:cs typeface="Arial Bold" charset="0"/>
              </a:rPr>
              <a:t>Potentially release </a:t>
            </a:r>
            <a:r>
              <a:rPr lang="en-US" b="1" dirty="0">
                <a:solidFill>
                  <a:schemeClr val="bg1"/>
                </a:solidFill>
                <a:latin typeface="Arial Bold" charset="0"/>
                <a:ea typeface="Arial Bold" charset="0"/>
                <a:cs typeface="Arial Bold" charset="0"/>
              </a:rPr>
              <a:t>2.7 trillion tons of CO2 by 2100</a:t>
            </a:r>
          </a:p>
        </p:txBody>
      </p:sp>
      <p:sp>
        <p:nvSpPr>
          <p:cNvPr id="9" name="TextBox 8"/>
          <p:cNvSpPr txBox="1"/>
          <p:nvPr/>
        </p:nvSpPr>
        <p:spPr>
          <a:xfrm>
            <a:off x="4517685" y="4340001"/>
            <a:ext cx="4405023"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latin typeface="Arial Bold" charset="0"/>
                <a:ea typeface="Arial Bold" charset="0"/>
                <a:cs typeface="Arial Bold" charset="0"/>
              </a:rPr>
              <a:t>Forests currently store over 3 trillion tons of carbon</a:t>
            </a:r>
          </a:p>
        </p:txBody>
      </p:sp>
      <p:sp>
        <p:nvSpPr>
          <p:cNvPr id="10" name="Google Shape;230;p33">
            <a:extLst>
              <a:ext uri="{FF2B5EF4-FFF2-40B4-BE49-F238E27FC236}">
                <a16:creationId xmlns:a16="http://schemas.microsoft.com/office/drawing/2014/main" id="{CAEC73FC-BB20-7242-8298-F2B68DDC9F39}"/>
              </a:ext>
            </a:extLst>
          </p:cNvPr>
          <p:cNvSpPr txBox="1">
            <a:spLocks/>
          </p:cNvSpPr>
          <p:nvPr/>
        </p:nvSpPr>
        <p:spPr>
          <a:xfrm>
            <a:off x="0" y="548640"/>
            <a:ext cx="9144000" cy="5991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panose="020B0604020202020204" pitchFamily="34" charset="0"/>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a:lnSpc>
                <a:spcPct val="90000"/>
              </a:lnSpc>
              <a:buClr>
                <a:srgbClr val="BFBFBF"/>
              </a:buClr>
              <a:buFont typeface="Calibri"/>
              <a:buNone/>
            </a:pPr>
            <a:r>
              <a:rPr lang="en-US" sz="3200" b="1" dirty="0">
                <a:solidFill>
                  <a:schemeClr val="bg1"/>
                </a:solidFill>
                <a:latin typeface="Arial Bold" charset="0"/>
                <a:ea typeface="Arial Bold" charset="0"/>
                <a:cs typeface="Arial Bold" charset="0"/>
                <a:sym typeface="Calibri"/>
              </a:rPr>
              <a:t>Forests Lock Up Carbon</a:t>
            </a:r>
          </a:p>
        </p:txBody>
      </p:sp>
    </p:spTree>
    <p:extLst>
      <p:ext uri="{BB962C8B-B14F-4D97-AF65-F5344CB8AC3E}">
        <p14:creationId xmlns:p14="http://schemas.microsoft.com/office/powerpoint/2010/main" val="1897889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73208" y="2878882"/>
            <a:ext cx="2380854" cy="17643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7030A0"/>
              </a:buClr>
              <a:buSzPct val="120000"/>
            </a:pPr>
            <a:r>
              <a:rPr lang="en-US" sz="2000" dirty="0">
                <a:solidFill>
                  <a:schemeClr val="bg1"/>
                </a:solidFill>
                <a:latin typeface="Arial" charset="0"/>
                <a:ea typeface="Arial" charset="0"/>
                <a:cs typeface="Arial" charset="0"/>
              </a:rPr>
              <a:t>Forests on public lands are a critical carbon </a:t>
            </a:r>
            <a:r>
              <a:rPr lang="en-US" sz="2000">
                <a:solidFill>
                  <a:schemeClr val="bg1"/>
                </a:solidFill>
                <a:latin typeface="Arial" charset="0"/>
                <a:ea typeface="Arial" charset="0"/>
                <a:cs typeface="Arial" charset="0"/>
              </a:rPr>
              <a:t>“sink”</a:t>
            </a:r>
            <a:endParaRPr lang="en-US" sz="2000" dirty="0">
              <a:solidFill>
                <a:schemeClr val="bg1"/>
              </a:solidFill>
              <a:latin typeface="Arial" charset="0"/>
              <a:ea typeface="Arial" charset="0"/>
              <a:cs typeface="Arial" charset="0"/>
            </a:endParaRPr>
          </a:p>
        </p:txBody>
      </p:sp>
      <p:sp>
        <p:nvSpPr>
          <p:cNvPr id="4" name="Google Shape;230;p33">
            <a:extLst>
              <a:ext uri="{FF2B5EF4-FFF2-40B4-BE49-F238E27FC236}">
                <a16:creationId xmlns:a16="http://schemas.microsoft.com/office/drawing/2014/main" id="{70DB9881-B297-6843-960F-EDDD0E576A4A}"/>
              </a:ext>
            </a:extLst>
          </p:cNvPr>
          <p:cNvSpPr txBox="1">
            <a:spLocks/>
          </p:cNvSpPr>
          <p:nvPr/>
        </p:nvSpPr>
        <p:spPr>
          <a:xfrm>
            <a:off x="0" y="548640"/>
            <a:ext cx="9144000" cy="52763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panose="020B0604020202020204" pitchFamily="34" charset="0"/>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a:lnSpc>
                <a:spcPct val="90000"/>
              </a:lnSpc>
              <a:buClr>
                <a:srgbClr val="BFBFBF"/>
              </a:buClr>
            </a:pPr>
            <a:r>
              <a:rPr lang="en-US" sz="3200" b="1" dirty="0">
                <a:solidFill>
                  <a:schemeClr val="bg1"/>
                </a:solidFill>
                <a:latin typeface="Arial Bold" charset="0"/>
                <a:ea typeface="Arial Bold" charset="0"/>
                <a:cs typeface="Arial Bold" charset="0"/>
                <a:sym typeface="Calibri"/>
              </a:rPr>
              <a:t>Forests Lock Up Carbon</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tretch>
            <a:fillRect/>
          </a:stretch>
        </p:blipFill>
        <p:spPr>
          <a:xfrm>
            <a:off x="3106957" y="1910600"/>
            <a:ext cx="5408393" cy="3021940"/>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6330463" y="5038988"/>
            <a:ext cx="2184888" cy="2308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900" dirty="0">
                <a:solidFill>
                  <a:schemeClr val="bg1"/>
                </a:solidFill>
                <a:latin typeface="Arial" charset="0"/>
                <a:ea typeface="Arial" charset="0"/>
                <a:cs typeface="Arial" charset="0"/>
              </a:rPr>
              <a:t>Photo: Greg Leif, </a:t>
            </a:r>
            <a:r>
              <a:rPr lang="en-US" sz="900" dirty="0" err="1">
                <a:solidFill>
                  <a:schemeClr val="bg1"/>
                </a:solidFill>
                <a:latin typeface="Arial" charset="0"/>
                <a:ea typeface="Arial" charset="0"/>
                <a:cs typeface="Arial" charset="0"/>
              </a:rPr>
              <a:t>WikiCommons</a:t>
            </a:r>
            <a:r>
              <a:rPr lang="en-US" sz="900" dirty="0">
                <a:solidFill>
                  <a:schemeClr val="bg1"/>
                </a:solidFill>
                <a:latin typeface="Arial" charset="0"/>
                <a:ea typeface="Arial" charset="0"/>
                <a:cs typeface="Arial" charset="0"/>
              </a:rPr>
              <a:t> </a:t>
            </a:r>
          </a:p>
        </p:txBody>
      </p:sp>
    </p:spTree>
    <p:extLst>
      <p:ext uri="{BB962C8B-B14F-4D97-AF65-F5344CB8AC3E}">
        <p14:creationId xmlns:p14="http://schemas.microsoft.com/office/powerpoint/2010/main" val="1250587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C0950-3503-0E4D-829C-2FB9BCA7B5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1308" y="1066800"/>
            <a:ext cx="5321382" cy="2733643"/>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45C4526-FCCE-A34D-AC56-BEE11F701733}"/>
              </a:ext>
            </a:extLst>
          </p:cNvPr>
          <p:cNvSpPr txBox="1"/>
          <p:nvPr/>
        </p:nvSpPr>
        <p:spPr>
          <a:xfrm>
            <a:off x="481519" y="4343400"/>
            <a:ext cx="8180961" cy="1015663"/>
          </a:xfrm>
          <a:prstGeom prst="rect">
            <a:avLst/>
          </a:prstGeom>
          <a:noFill/>
        </p:spPr>
        <p:txBody>
          <a:bodyPr wrap="square" rtlCol="0">
            <a:spAutoFit/>
          </a:bodyPr>
          <a:lstStyle/>
          <a:p>
            <a:pPr algn="ctr"/>
            <a:r>
              <a:rPr lang="en-US" sz="2000" i="1" dirty="0">
                <a:solidFill>
                  <a:schemeClr val="bg1"/>
                </a:solidFill>
                <a:latin typeface="Arial" panose="020B0604020202020204" pitchFamily="34" charset="0"/>
                <a:cs typeface="Arial" panose="020B0604020202020204" pitchFamily="34" charset="0"/>
              </a:rPr>
              <a:t>Great Old Broads for Wilderness is a national grassroots organization, led by women, that engages and inspires activism to preserve and protect wilderness and wild lands.</a:t>
            </a:r>
          </a:p>
        </p:txBody>
      </p:sp>
    </p:spTree>
    <p:extLst>
      <p:ext uri="{BB962C8B-B14F-4D97-AF65-F5344CB8AC3E}">
        <p14:creationId xmlns:p14="http://schemas.microsoft.com/office/powerpoint/2010/main" val="360174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0;p33">
            <a:extLst>
              <a:ext uri="{FF2B5EF4-FFF2-40B4-BE49-F238E27FC236}">
                <a16:creationId xmlns:a16="http://schemas.microsoft.com/office/drawing/2014/main" id="{70DB9881-B297-6843-960F-EDDD0E576A4A}"/>
              </a:ext>
            </a:extLst>
          </p:cNvPr>
          <p:cNvSpPr txBox="1">
            <a:spLocks/>
          </p:cNvSpPr>
          <p:nvPr/>
        </p:nvSpPr>
        <p:spPr>
          <a:xfrm>
            <a:off x="0" y="548640"/>
            <a:ext cx="9144000" cy="5991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panose="020B0604020202020204" pitchFamily="34" charset="0"/>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a:lnSpc>
                <a:spcPct val="90000"/>
              </a:lnSpc>
              <a:buClr>
                <a:srgbClr val="BFBFBF"/>
              </a:buClr>
            </a:pPr>
            <a:r>
              <a:rPr lang="en-US" sz="3200" b="1" dirty="0">
                <a:solidFill>
                  <a:schemeClr val="bg1"/>
                </a:solidFill>
                <a:latin typeface="Arial Bold" charset="0"/>
                <a:ea typeface="Arial Bold" charset="0"/>
                <a:cs typeface="Arial Bold" charset="0"/>
                <a:sym typeface="Calibri"/>
              </a:rPr>
              <a:t>Forests Lock Up Carbon</a:t>
            </a:r>
          </a:p>
        </p:txBody>
      </p:sp>
      <p:pic>
        <p:nvPicPr>
          <p:cNvPr id="6" name="Picture 5">
            <a:extLst>
              <a:ext uri="{FF2B5EF4-FFF2-40B4-BE49-F238E27FC236}">
                <a16:creationId xmlns:a16="http://schemas.microsoft.com/office/drawing/2014/main" id="{D164F380-CB6D-3C41-9A66-4ADB0F6B5104}"/>
              </a:ext>
            </a:extLst>
          </p:cNvPr>
          <p:cNvPicPr>
            <a:picLocks noChangeAspect="1"/>
          </p:cNvPicPr>
          <p:nvPr/>
        </p:nvPicPr>
        <p:blipFill>
          <a:blip r:embed="rId3"/>
          <a:stretch>
            <a:fillRect/>
          </a:stretch>
        </p:blipFill>
        <p:spPr>
          <a:xfrm>
            <a:off x="1820237" y="1174322"/>
            <a:ext cx="5223193" cy="4509356"/>
          </a:xfrm>
          <a:prstGeom prst="rect">
            <a:avLst/>
          </a:prstGeom>
        </p:spPr>
      </p:pic>
      <p:sp>
        <p:nvSpPr>
          <p:cNvPr id="7" name="TextBox 6">
            <a:extLst>
              <a:ext uri="{FF2B5EF4-FFF2-40B4-BE49-F238E27FC236}">
                <a16:creationId xmlns:a16="http://schemas.microsoft.com/office/drawing/2014/main" id="{D46D610B-3771-244C-9B0F-F562C00A6EF3}"/>
              </a:ext>
            </a:extLst>
          </p:cNvPr>
          <p:cNvSpPr txBox="1"/>
          <p:nvPr/>
        </p:nvSpPr>
        <p:spPr>
          <a:xfrm>
            <a:off x="6133673" y="5784350"/>
            <a:ext cx="1018227"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Photo: </a:t>
            </a:r>
            <a:r>
              <a:rPr lang="en-US" sz="800" dirty="0" err="1">
                <a:solidFill>
                  <a:schemeClr val="bg1"/>
                </a:solidFill>
                <a:latin typeface="Arial" panose="020B0604020202020204" pitchFamily="34" charset="0"/>
                <a:cs typeface="Arial" panose="020B0604020202020204" pitchFamily="34" charset="0"/>
              </a:rPr>
              <a:t>RGSgeogy</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0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Forests are Carbon Storage Powerhouses</a:t>
            </a:r>
            <a:endParaRPr lang="en-US" sz="3200" b="1" dirty="0">
              <a:latin typeface="Arial Bold" charset="0"/>
              <a:ea typeface="Arial Bold" charset="0"/>
              <a:cs typeface="Arial Bold" charset="0"/>
            </a:endParaRPr>
          </a:p>
        </p:txBody>
      </p:sp>
      <p:sp>
        <p:nvSpPr>
          <p:cNvPr id="7" name="Rectangle 6"/>
          <p:cNvSpPr/>
          <p:nvPr/>
        </p:nvSpPr>
        <p:spPr>
          <a:xfrm>
            <a:off x="4215163" y="3086208"/>
            <a:ext cx="4047892" cy="1200329"/>
          </a:xfrm>
          <a:prstGeom prst="rect">
            <a:avLst/>
          </a:prstGeom>
        </p:spPr>
        <p:txBody>
          <a:bodyPr wrap="square">
            <a:spAutoFit/>
          </a:bodyPr>
          <a:lstStyle/>
          <a:p>
            <a:pPr marL="342900">
              <a:buClr>
                <a:srgbClr val="7030A0"/>
              </a:buClr>
              <a:buSzPct val="120000"/>
              <a:defRPr/>
            </a:pPr>
            <a:r>
              <a:rPr lang="en-US" sz="2400" dirty="0">
                <a:solidFill>
                  <a:schemeClr val="bg1"/>
                </a:solidFill>
                <a:latin typeface="Arial" charset="0"/>
                <a:ea typeface="Arial" charset="0"/>
                <a:cs typeface="Arial" charset="0"/>
              </a:rPr>
              <a:t>Northwest forests could lock up </a:t>
            </a:r>
            <a:r>
              <a:rPr lang="en-US" sz="2400" b="1" dirty="0">
                <a:solidFill>
                  <a:srgbClr val="92D050"/>
                </a:solidFill>
                <a:latin typeface="Arial Black" panose="020B0A04020102020204" pitchFamily="34" charset="0"/>
                <a:ea typeface="Arial" charset="0"/>
                <a:cs typeface="Arial" charset="0"/>
              </a:rPr>
              <a:t>SIX YEARS </a:t>
            </a:r>
            <a:r>
              <a:rPr lang="en-US" sz="2400" dirty="0">
                <a:solidFill>
                  <a:schemeClr val="bg1"/>
                </a:solidFill>
                <a:latin typeface="Arial" charset="0"/>
                <a:ea typeface="Arial" charset="0"/>
                <a:cs typeface="Arial" charset="0"/>
              </a:rPr>
              <a:t>of emissions!</a:t>
            </a:r>
          </a:p>
        </p:txBody>
      </p:sp>
      <p:grpSp>
        <p:nvGrpSpPr>
          <p:cNvPr id="35" name="Group 34"/>
          <p:cNvGrpSpPr/>
          <p:nvPr/>
        </p:nvGrpSpPr>
        <p:grpSpPr>
          <a:xfrm>
            <a:off x="1182027" y="1616928"/>
            <a:ext cx="2966225" cy="3646448"/>
            <a:chOff x="669073" y="1616928"/>
            <a:chExt cx="2966225" cy="3646448"/>
          </a:xfrm>
        </p:grpSpPr>
        <p:sp>
          <p:nvSpPr>
            <p:cNvPr id="34" name="Rectangle 33"/>
            <p:cNvSpPr/>
            <p:nvPr/>
          </p:nvSpPr>
          <p:spPr>
            <a:xfrm>
              <a:off x="669073" y="1616928"/>
              <a:ext cx="2966225" cy="3646448"/>
            </a:xfrm>
            <a:prstGeom prst="rect">
              <a:avLst/>
            </a:prstGeom>
            <a:solidFill>
              <a:schemeClr val="bg1"/>
            </a:solid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122" y="1875729"/>
              <a:ext cx="2040672" cy="3128845"/>
            </a:xfrm>
            <a:prstGeom prst="rect">
              <a:avLst/>
            </a:prstGeom>
          </p:spPr>
        </p:pic>
      </p:grpSp>
    </p:spTree>
    <p:extLst>
      <p:ext uri="{BB962C8B-B14F-4D97-AF65-F5344CB8AC3E}">
        <p14:creationId xmlns:p14="http://schemas.microsoft.com/office/powerpoint/2010/main" val="9172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1529" y="548640"/>
            <a:ext cx="4840941"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Pop Quiz!</a:t>
            </a:r>
          </a:p>
        </p:txBody>
      </p:sp>
      <p:sp>
        <p:nvSpPr>
          <p:cNvPr id="4" name="TextBox 3"/>
          <p:cNvSpPr txBox="1"/>
          <p:nvPr/>
        </p:nvSpPr>
        <p:spPr>
          <a:xfrm>
            <a:off x="2003610" y="1224866"/>
            <a:ext cx="5136778"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Arial" charset="0"/>
                <a:ea typeface="Arial" charset="0"/>
                <a:cs typeface="Arial" charset="0"/>
              </a:rPr>
              <a:t>Which region stores more carbon per acre?</a:t>
            </a:r>
          </a:p>
        </p:txBody>
      </p:sp>
      <p:sp>
        <p:nvSpPr>
          <p:cNvPr id="5" name="TextBox 4"/>
          <p:cNvSpPr txBox="1"/>
          <p:nvPr/>
        </p:nvSpPr>
        <p:spPr>
          <a:xfrm>
            <a:off x="869402" y="4761958"/>
            <a:ext cx="2931459"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The Amazon Rainforest</a:t>
            </a:r>
          </a:p>
        </p:txBody>
      </p:sp>
      <p:sp>
        <p:nvSpPr>
          <p:cNvPr id="6" name="TextBox 5"/>
          <p:cNvSpPr txBox="1"/>
          <p:nvPr/>
        </p:nvSpPr>
        <p:spPr>
          <a:xfrm>
            <a:off x="4132953" y="3028890"/>
            <a:ext cx="632013"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Or</a:t>
            </a:r>
          </a:p>
        </p:txBody>
      </p:sp>
      <p:sp>
        <p:nvSpPr>
          <p:cNvPr id="7" name="TextBox 6"/>
          <p:cNvSpPr txBox="1"/>
          <p:nvPr/>
        </p:nvSpPr>
        <p:spPr>
          <a:xfrm>
            <a:off x="5711112" y="4761707"/>
            <a:ext cx="1798953" cy="163121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Bold" charset="0"/>
                <a:ea typeface="Arial Bold" charset="0"/>
                <a:cs typeface="Arial Bold" charset="0"/>
              </a:rPr>
              <a:t>Old Growth Forest of the  Coastal   Pacific Northwest</a:t>
            </a:r>
          </a:p>
        </p:txBody>
      </p:sp>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tretch>
            <a:fillRect/>
          </a:stretch>
        </p:blipFill>
        <p:spPr>
          <a:xfrm>
            <a:off x="4869875" y="1980294"/>
            <a:ext cx="3481428" cy="2320952"/>
          </a:xfrm>
          <a:prstGeom prst="rect">
            <a:avLst/>
          </a:prstGeom>
          <a:ln w="28575">
            <a:solidFill>
              <a:srgbClr val="7030A0"/>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751" y="1980293"/>
            <a:ext cx="3175477" cy="2381607"/>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2514299" y="4351105"/>
            <a:ext cx="1890057"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Jorge Kike Medina</a:t>
            </a:r>
          </a:p>
        </p:txBody>
      </p:sp>
      <p:sp>
        <p:nvSpPr>
          <p:cNvPr id="11" name="TextBox 10"/>
          <p:cNvSpPr txBox="1"/>
          <p:nvPr/>
        </p:nvSpPr>
        <p:spPr>
          <a:xfrm>
            <a:off x="7142825" y="4312966"/>
            <a:ext cx="1890057"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 NPS</a:t>
            </a:r>
          </a:p>
        </p:txBody>
      </p:sp>
    </p:spTree>
    <p:extLst>
      <p:ext uri="{BB962C8B-B14F-4D97-AF65-F5344CB8AC3E}">
        <p14:creationId xmlns:p14="http://schemas.microsoft.com/office/powerpoint/2010/main" val="40437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p:spPr>
        <p:txBody>
          <a:bodyPr wrap="square" rtlCol="0">
            <a:spAutoFit/>
          </a:bodyPr>
          <a:lstStyle/>
          <a:p>
            <a:pPr algn="ctr"/>
            <a:r>
              <a:rPr lang="en-US" sz="3200" b="1" dirty="0">
                <a:solidFill>
                  <a:schemeClr val="bg1"/>
                </a:solidFill>
                <a:latin typeface="Arial Bold" charset="0"/>
                <a:ea typeface="Arial Bold" charset="0"/>
                <a:cs typeface="Arial Bold" charset="0"/>
              </a:rPr>
              <a:t>Answer: The Pacific Northwest!</a:t>
            </a:r>
          </a:p>
        </p:txBody>
      </p:sp>
      <p:sp>
        <p:nvSpPr>
          <p:cNvPr id="4" name="TextBox 3"/>
          <p:cNvSpPr txBox="1"/>
          <p:nvPr/>
        </p:nvSpPr>
        <p:spPr>
          <a:xfrm>
            <a:off x="392524" y="1579573"/>
            <a:ext cx="2459623"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Oregon and Alaska forests store nearly </a:t>
            </a:r>
            <a:r>
              <a:rPr lang="en-US" sz="2000" dirty="0">
                <a:solidFill>
                  <a:srgbClr val="92D050"/>
                </a:solidFill>
                <a:latin typeface="Arial Black" panose="020B0A04020102020204" pitchFamily="34" charset="0"/>
                <a:ea typeface="Arial" charset="0"/>
                <a:cs typeface="Arial" charset="0"/>
              </a:rPr>
              <a:t>two times</a:t>
            </a:r>
            <a:r>
              <a:rPr lang="en-US" sz="2000" dirty="0">
                <a:solidFill>
                  <a:schemeClr val="bg1"/>
                </a:solidFill>
                <a:latin typeface="Arial" charset="0"/>
                <a:ea typeface="Arial" charset="0"/>
                <a:cs typeface="Arial" charset="0"/>
              </a:rPr>
              <a:t> the carbon per acre</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California’s redwood forests store nearly </a:t>
            </a:r>
            <a:r>
              <a:rPr lang="en-US" sz="2000" dirty="0">
                <a:solidFill>
                  <a:srgbClr val="92D050"/>
                </a:solidFill>
                <a:latin typeface="Arial Black" panose="020B0A04020102020204" pitchFamily="34" charset="0"/>
                <a:ea typeface="Arial" charset="0"/>
                <a:cs typeface="Arial" charset="0"/>
              </a:rPr>
              <a:t>seven times </a:t>
            </a:r>
            <a:r>
              <a:rPr lang="en-US" sz="2000" dirty="0">
                <a:solidFill>
                  <a:schemeClr val="bg1"/>
                </a:solidFill>
                <a:latin typeface="Arial" charset="0"/>
                <a:ea typeface="Arial" charset="0"/>
                <a:cs typeface="Arial" charset="0"/>
              </a:rPr>
              <a:t>the carbon per acre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7516" y="1504077"/>
            <a:ext cx="5458561" cy="3632766"/>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7579233" y="5213171"/>
            <a:ext cx="1237593"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USFS</a:t>
            </a:r>
          </a:p>
        </p:txBody>
      </p:sp>
      <p:sp>
        <p:nvSpPr>
          <p:cNvPr id="8" name="TextBox 7"/>
          <p:cNvSpPr txBox="1"/>
          <p:nvPr/>
        </p:nvSpPr>
        <p:spPr>
          <a:xfrm>
            <a:off x="5965900" y="0"/>
            <a:ext cx="318336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a:solidFill>
                  <a:schemeClr val="bg1"/>
                </a:solidFill>
                <a:latin typeface="Arial" charset="0"/>
                <a:ea typeface="Arial" charset="0"/>
                <a:cs typeface="Arial" charset="0"/>
              </a:rPr>
              <a:t>FORESTS AND CLIMATE CHANGE</a:t>
            </a:r>
            <a:endParaRPr lang="en-US"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31581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 Forests Get Better with Age</a:t>
            </a:r>
          </a:p>
        </p:txBody>
      </p:sp>
      <p:sp>
        <p:nvSpPr>
          <p:cNvPr id="4" name="TextBox 3"/>
          <p:cNvSpPr txBox="1"/>
          <p:nvPr/>
        </p:nvSpPr>
        <p:spPr>
          <a:xfrm>
            <a:off x="885521" y="2439880"/>
            <a:ext cx="3686479"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50000"/>
              <a:buFont typeface="Arial" charset="0"/>
              <a:buChar char="•"/>
            </a:pPr>
            <a:r>
              <a:rPr lang="en-US" sz="2000" dirty="0">
                <a:solidFill>
                  <a:schemeClr val="bg1"/>
                </a:solidFill>
                <a:latin typeface="Arial" charset="0"/>
                <a:ea typeface="Arial" charset="0"/>
                <a:cs typeface="Arial" charset="0"/>
              </a:rPr>
              <a:t>Trees </a:t>
            </a:r>
            <a:r>
              <a:rPr lang="en-US" sz="2000" dirty="0">
                <a:solidFill>
                  <a:srgbClr val="92D050"/>
                </a:solidFill>
                <a:latin typeface="Arial Bold" panose="020B0704020202020204" pitchFamily="34" charset="0"/>
                <a:ea typeface="Arial" charset="0"/>
                <a:cs typeface="Arial Bold" panose="020B0704020202020204" pitchFamily="34" charset="0"/>
              </a:rPr>
              <a:t>accelerate</a:t>
            </a:r>
            <a:r>
              <a:rPr lang="en-US" sz="2000" dirty="0">
                <a:solidFill>
                  <a:schemeClr val="bg1"/>
                </a:solidFill>
                <a:latin typeface="Arial" charset="0"/>
                <a:ea typeface="Arial" charset="0"/>
                <a:cs typeface="Arial" charset="0"/>
              </a:rPr>
              <a:t> growth throughout their lifespan</a:t>
            </a:r>
          </a:p>
          <a:p>
            <a:pPr marL="342900" indent="-342900">
              <a:buClr>
                <a:srgbClr val="7030A0"/>
              </a:buClr>
              <a:buSzPct val="15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50000"/>
              <a:buFont typeface="Arial" charset="0"/>
              <a:buChar char="•"/>
            </a:pPr>
            <a:r>
              <a:rPr lang="en-US" sz="2000" dirty="0">
                <a:solidFill>
                  <a:schemeClr val="bg1"/>
                </a:solidFill>
                <a:latin typeface="Arial" charset="0"/>
                <a:ea typeface="Arial" charset="0"/>
                <a:cs typeface="Arial" charset="0"/>
              </a:rPr>
              <a:t>A tree in a coastal rainforest can live over </a:t>
            </a:r>
            <a:r>
              <a:rPr lang="en-US" sz="2000" dirty="0">
                <a:solidFill>
                  <a:srgbClr val="92D050"/>
                </a:solidFill>
                <a:latin typeface="Arial Bold" panose="020B0704020202020204" pitchFamily="34" charset="0"/>
                <a:ea typeface="Arial" charset="0"/>
                <a:cs typeface="Arial Bold" panose="020B0704020202020204" pitchFamily="34" charset="0"/>
              </a:rPr>
              <a:t>800 years </a:t>
            </a:r>
          </a:p>
          <a:p>
            <a:pPr marL="342900" indent="-342900">
              <a:buClr>
                <a:srgbClr val="7030A0"/>
              </a:buClr>
              <a:buSzPct val="150000"/>
              <a:buFont typeface="Arial" charset="0"/>
              <a:buChar char="•"/>
            </a:pPr>
            <a:endParaRPr lang="en-US" sz="2000"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8000" contrast="-27000"/>
                    </a14:imgEffect>
                  </a14:imgLayer>
                </a14:imgProps>
              </a:ext>
              <a:ext uri="{28A0092B-C50C-407E-A947-70E740481C1C}">
                <a14:useLocalDpi xmlns:a14="http://schemas.microsoft.com/office/drawing/2010/main"/>
              </a:ext>
            </a:extLst>
          </a:blip>
          <a:stretch>
            <a:fillRect/>
          </a:stretch>
        </p:blipFill>
        <p:spPr>
          <a:xfrm>
            <a:off x="5210911" y="1425747"/>
            <a:ext cx="2200609" cy="4006506"/>
          </a:xfrm>
          <a:prstGeom prst="rect">
            <a:avLst/>
          </a:prstGeom>
          <a:ln w="28575">
            <a:solidFill>
              <a:srgbClr val="7030A0"/>
            </a:solidFill>
          </a:ln>
          <a:effectLst>
            <a:outerShdw blurRad="50800" dist="38100" dir="2700000" algn="tl" rotWithShape="0">
              <a:prstClr val="black">
                <a:alpha val="40000"/>
              </a:prstClr>
            </a:outerShdw>
          </a:effectLst>
        </p:spPr>
      </p:pic>
      <p:sp>
        <p:nvSpPr>
          <p:cNvPr id="2" name="TextBox 1"/>
          <p:cNvSpPr txBox="1"/>
          <p:nvPr/>
        </p:nvSpPr>
        <p:spPr>
          <a:xfrm>
            <a:off x="4196444" y="5864199"/>
            <a:ext cx="4698942"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i="1" dirty="0">
                <a:solidFill>
                  <a:srgbClr val="92D050"/>
                </a:solidFill>
                <a:latin typeface="Arial Bold" panose="020B0704020202020204" pitchFamily="34" charset="0"/>
                <a:ea typeface="Arial" charset="0"/>
                <a:cs typeface="Arial Bold" panose="020B0704020202020204" pitchFamily="34" charset="0"/>
              </a:rPr>
              <a:t>Never underestimate an old Broad!</a:t>
            </a:r>
          </a:p>
        </p:txBody>
      </p:sp>
    </p:spTree>
    <p:extLst>
      <p:ext uri="{BB962C8B-B14F-4D97-AF65-F5344CB8AC3E}">
        <p14:creationId xmlns:p14="http://schemas.microsoft.com/office/powerpoint/2010/main" val="430745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Protect the Old or Plant the Young?</a:t>
            </a:r>
          </a:p>
        </p:txBody>
      </p:sp>
      <p:sp>
        <p:nvSpPr>
          <p:cNvPr id="4" name="TextBox 3"/>
          <p:cNvSpPr txBox="1"/>
          <p:nvPr/>
        </p:nvSpPr>
        <p:spPr>
          <a:xfrm>
            <a:off x="819498" y="2768622"/>
            <a:ext cx="2704287"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buClr>
                <a:srgbClr val="7030A0"/>
              </a:buClr>
              <a:buSzPct val="120000"/>
            </a:pPr>
            <a:r>
              <a:rPr lang="en-US" sz="2000" dirty="0">
                <a:solidFill>
                  <a:schemeClr val="bg1"/>
                </a:solidFill>
                <a:latin typeface="Arial" charset="0"/>
                <a:ea typeface="Arial" charset="0"/>
                <a:cs typeface="Arial" charset="0"/>
              </a:rPr>
              <a:t>Old growth forests hold more carbon—and </a:t>
            </a:r>
            <a:r>
              <a:rPr lang="en-US" sz="2000">
                <a:solidFill>
                  <a:schemeClr val="bg1"/>
                </a:solidFill>
                <a:latin typeface="Arial" charset="0"/>
                <a:ea typeface="Arial" charset="0"/>
                <a:cs typeface="Arial" charset="0"/>
              </a:rPr>
              <a:t>increase storage over </a:t>
            </a:r>
            <a:r>
              <a:rPr lang="en-US" sz="2000" dirty="0">
                <a:solidFill>
                  <a:schemeClr val="bg1"/>
                </a:solidFill>
                <a:latin typeface="Arial" charset="0"/>
                <a:ea typeface="Arial" charset="0"/>
                <a:cs typeface="Arial" charset="0"/>
              </a:rPr>
              <a:t>time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7962" y="1747279"/>
            <a:ext cx="4484589" cy="3363442"/>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7119257" y="5182010"/>
            <a:ext cx="1240780"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Photo: USFS</a:t>
            </a:r>
          </a:p>
        </p:txBody>
      </p:sp>
    </p:spTree>
    <p:extLst>
      <p:ext uri="{BB962C8B-B14F-4D97-AF65-F5344CB8AC3E}">
        <p14:creationId xmlns:p14="http://schemas.microsoft.com/office/powerpoint/2010/main" val="734105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Protect the Old or Plant the Young?</a:t>
            </a:r>
          </a:p>
        </p:txBody>
      </p:sp>
      <p:sp>
        <p:nvSpPr>
          <p:cNvPr id="4" name="TextBox 3"/>
          <p:cNvSpPr txBox="1"/>
          <p:nvPr/>
        </p:nvSpPr>
        <p:spPr>
          <a:xfrm>
            <a:off x="557558" y="2319006"/>
            <a:ext cx="2676296" cy="2241847"/>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Tree plantations lifespan = 40 years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It takes up to 800 years for forests to reach full carbon capacity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7239" y="1878632"/>
            <a:ext cx="4651104" cy="3100736"/>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6751069" y="5002879"/>
            <a:ext cx="1728787"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Oregon Dept. of Forestry</a:t>
            </a:r>
          </a:p>
        </p:txBody>
      </p:sp>
    </p:spTree>
    <p:extLst>
      <p:ext uri="{BB962C8B-B14F-4D97-AF65-F5344CB8AC3E}">
        <p14:creationId xmlns:p14="http://schemas.microsoft.com/office/powerpoint/2010/main" val="526640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Growth’s Other Contributions</a:t>
            </a:r>
          </a:p>
        </p:txBody>
      </p:sp>
      <p:sp>
        <p:nvSpPr>
          <p:cNvPr id="4" name="TextBox 3"/>
          <p:cNvSpPr txBox="1"/>
          <p:nvPr/>
        </p:nvSpPr>
        <p:spPr>
          <a:xfrm>
            <a:off x="307331" y="2115997"/>
            <a:ext cx="3266440"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Shelter from extreme weather events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Maintaining quality fresh water supplies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More diverse local economies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6414" y="1808955"/>
            <a:ext cx="4449908" cy="3240089"/>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754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854" y="2613879"/>
            <a:ext cx="3801146" cy="1631216"/>
          </a:xfrm>
          <a:prstGeom prst="rect">
            <a:avLst/>
          </a:prstGeom>
          <a:noFill/>
        </p:spPr>
        <p:txBody>
          <a:bodyPr wrap="square" rtlCol="0">
            <a:spAutoFit/>
          </a:bodyPr>
          <a:lstStyle/>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Gives space to adapt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More resilient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Increased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6775" y="1959429"/>
            <a:ext cx="4394264" cy="2529073"/>
          </a:xfrm>
          <a:prstGeom prst="rect">
            <a:avLst/>
          </a:prstGeom>
          <a:ln w="28575">
            <a:solidFill>
              <a:srgbClr val="7030A0"/>
            </a:solidFill>
          </a:ln>
          <a:effectLst>
            <a:outerShdw blurRad="50800" dist="38100" dir="2700000" algn="tl" rotWithShape="0">
              <a:prstClr val="black">
                <a:alpha val="40000"/>
              </a:prstClr>
            </a:outerShdw>
          </a:effectLst>
        </p:spPr>
      </p:pic>
      <p:sp>
        <p:nvSpPr>
          <p:cNvPr id="5" name="TextBox 4"/>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Growth’s Contributions to Wildlife</a:t>
            </a:r>
          </a:p>
        </p:txBody>
      </p:sp>
      <p:sp>
        <p:nvSpPr>
          <p:cNvPr id="6" name="TextBox 5"/>
          <p:cNvSpPr txBox="1"/>
          <p:nvPr/>
        </p:nvSpPr>
        <p:spPr>
          <a:xfrm>
            <a:off x="6531427" y="4576120"/>
            <a:ext cx="1938836"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err="1">
                <a:solidFill>
                  <a:schemeClr val="bg1"/>
                </a:solidFill>
                <a:latin typeface="Arial" charset="0"/>
                <a:ea typeface="Arial" charset="0"/>
                <a:cs typeface="Arial" charset="0"/>
              </a:rPr>
              <a:t>Humbolt</a:t>
            </a:r>
            <a:r>
              <a:rPr lang="en-US" sz="800" dirty="0">
                <a:solidFill>
                  <a:schemeClr val="bg1"/>
                </a:solidFill>
                <a:latin typeface="Arial" charset="0"/>
                <a:ea typeface="Arial" charset="0"/>
                <a:cs typeface="Arial" charset="0"/>
              </a:rPr>
              <a:t> marten (Photo: USFS)</a:t>
            </a:r>
          </a:p>
        </p:txBody>
      </p:sp>
    </p:spTree>
    <p:extLst>
      <p:ext uri="{BB962C8B-B14F-4D97-AF65-F5344CB8AC3E}">
        <p14:creationId xmlns:p14="http://schemas.microsoft.com/office/powerpoint/2010/main" val="1545949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829" y="2160652"/>
            <a:ext cx="2309941"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Cool and filter drinking water</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Recharge aquifers</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Replenish surface waters </a:t>
            </a:r>
          </a:p>
        </p:txBody>
      </p:sp>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 Growth Forests and Fresh Water</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3303161" y="1729604"/>
            <a:ext cx="5101370" cy="3398788"/>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7270593" y="5128392"/>
            <a:ext cx="1331035" cy="2000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00" dirty="0">
                <a:solidFill>
                  <a:schemeClr val="bg1"/>
                </a:solidFill>
                <a:latin typeface="Arial" charset="0"/>
                <a:ea typeface="Arial" charset="0"/>
                <a:cs typeface="Arial" charset="0"/>
              </a:rPr>
              <a:t>Photo: U.S. Forest Service</a:t>
            </a:r>
          </a:p>
        </p:txBody>
      </p:sp>
      <p:sp>
        <p:nvSpPr>
          <p:cNvPr id="2" name="TextBox 1"/>
          <p:cNvSpPr txBox="1"/>
          <p:nvPr/>
        </p:nvSpPr>
        <p:spPr>
          <a:xfrm>
            <a:off x="3303161" y="5328447"/>
            <a:ext cx="5101370" cy="98488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mr-IN" sz="2000" dirty="0">
                <a:solidFill>
                  <a:schemeClr val="bg1"/>
                </a:solidFill>
                <a:latin typeface="Arial" charset="0"/>
                <a:ea typeface="Arial" charset="0"/>
                <a:cs typeface="Arial" charset="0"/>
              </a:rPr>
              <a:t>…</a:t>
            </a:r>
            <a:r>
              <a:rPr lang="en-US" sz="2000" dirty="0">
                <a:solidFill>
                  <a:schemeClr val="bg1"/>
                </a:solidFill>
                <a:latin typeface="Arial Bold" panose="020B0704020202020204" pitchFamily="34" charset="0"/>
                <a:ea typeface="Arial" charset="0"/>
                <a:cs typeface="Arial Bold" panose="020B0704020202020204" pitchFamily="34" charset="0"/>
              </a:rPr>
              <a:t>and provide drinking water for over </a:t>
            </a:r>
            <a:br>
              <a:rPr lang="en-US" sz="2000" dirty="0">
                <a:solidFill>
                  <a:schemeClr val="bg1"/>
                </a:solidFill>
                <a:latin typeface="Arial Bold" panose="020B0704020202020204" pitchFamily="34" charset="0"/>
                <a:ea typeface="Arial" charset="0"/>
                <a:cs typeface="Arial Bold" panose="020B0704020202020204" pitchFamily="34" charset="0"/>
              </a:rPr>
            </a:br>
            <a:r>
              <a:rPr lang="en-US" sz="2000" dirty="0">
                <a:solidFill>
                  <a:schemeClr val="accent2"/>
                </a:solidFill>
                <a:latin typeface="Arial Black" panose="020B0A04020102020204" pitchFamily="34" charset="0"/>
                <a:ea typeface="Arial" charset="0"/>
                <a:cs typeface="Arial Bold" panose="020B0704020202020204" pitchFamily="34" charset="0"/>
              </a:rPr>
              <a:t>180 MILLION </a:t>
            </a:r>
            <a:r>
              <a:rPr lang="en-US" sz="2000" dirty="0">
                <a:solidFill>
                  <a:schemeClr val="bg1"/>
                </a:solidFill>
                <a:latin typeface="Arial Bold" panose="020B0704020202020204" pitchFamily="34" charset="0"/>
                <a:ea typeface="Arial" charset="0"/>
                <a:cs typeface="Arial Bold" panose="020B0704020202020204" pitchFamily="34" charset="0"/>
              </a:rPr>
              <a:t>people</a:t>
            </a:r>
          </a:p>
          <a:p>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5367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678918-C8B9-9A4C-A36C-CF0FF7311934}"/>
              </a:ext>
            </a:extLst>
          </p:cNvPr>
          <p:cNvSpPr/>
          <p:nvPr/>
        </p:nvSpPr>
        <p:spPr>
          <a:xfrm>
            <a:off x="-20934" y="1828800"/>
            <a:ext cx="9144000" cy="3200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8C8BF54-B348-1749-9B68-DC35475AC050}"/>
              </a:ext>
            </a:extLst>
          </p:cNvPr>
          <p:cNvSpPr txBox="1"/>
          <p:nvPr/>
        </p:nvSpPr>
        <p:spPr>
          <a:xfrm>
            <a:off x="762000" y="2305614"/>
            <a:ext cx="2590800" cy="2246769"/>
          </a:xfrm>
          <a:prstGeom prst="rect">
            <a:avLst/>
          </a:prstGeom>
          <a:noFill/>
          <a:effectLst>
            <a:outerShdw blurRad="50800" dist="38100" dir="2700000" algn="tl" rotWithShape="0">
              <a:prstClr val="black">
                <a:alpha val="40000"/>
              </a:prstClr>
            </a:outerShdw>
          </a:effectLst>
        </p:spPr>
        <p:txBody>
          <a:bodyPr wrap="square" rtlCol="0">
            <a:spAutoFit/>
          </a:bodyPr>
          <a:lstStyle/>
          <a:p>
            <a:pPr marL="285750" indent="-285750">
              <a:buClr>
                <a:schemeClr val="bg1"/>
              </a:buClr>
              <a:buSzPct val="125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Education</a:t>
            </a:r>
          </a:p>
          <a:p>
            <a:pPr marL="285750" indent="-285750">
              <a:buClr>
                <a:schemeClr val="bg1"/>
              </a:buClr>
              <a:buSzPct val="1250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285750" indent="-285750">
              <a:buClr>
                <a:schemeClr val="bg1"/>
              </a:buClr>
              <a:buSzPct val="125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Stewardship</a:t>
            </a:r>
          </a:p>
          <a:p>
            <a:pPr marL="285750" indent="-285750">
              <a:buClr>
                <a:schemeClr val="bg1"/>
              </a:buClr>
              <a:buSzPct val="1250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285750" indent="-285750">
              <a:buClr>
                <a:schemeClr val="bg1"/>
              </a:buClr>
              <a:buSzPct val="125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Advocacy</a:t>
            </a:r>
          </a:p>
        </p:txBody>
      </p:sp>
      <p:pic>
        <p:nvPicPr>
          <p:cNvPr id="6" name="Picture 5">
            <a:extLst>
              <a:ext uri="{FF2B5EF4-FFF2-40B4-BE49-F238E27FC236}">
                <a16:creationId xmlns:a16="http://schemas.microsoft.com/office/drawing/2014/main" id="{F35689CD-1EE1-CE46-8B44-84620CDD9E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1479" y="1936304"/>
            <a:ext cx="3980521" cy="2985391"/>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1B11F2C-FC5F-134A-ADC3-514CB421F827}"/>
              </a:ext>
            </a:extLst>
          </p:cNvPr>
          <p:cNvSpPr txBox="1"/>
          <p:nvPr/>
        </p:nvSpPr>
        <p:spPr>
          <a:xfrm>
            <a:off x="0" y="1157591"/>
            <a:ext cx="9075906"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Great Old Broads for Wilderness Mission</a:t>
            </a:r>
          </a:p>
        </p:txBody>
      </p:sp>
    </p:spTree>
    <p:extLst>
      <p:ext uri="{BB962C8B-B14F-4D97-AF65-F5344CB8AC3E}">
        <p14:creationId xmlns:p14="http://schemas.microsoft.com/office/powerpoint/2010/main" val="283521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41" y="1243786"/>
            <a:ext cx="3686790" cy="4062651"/>
          </a:xfrm>
          <a:prstGeom prst="rect">
            <a:avLst/>
          </a:prstGeom>
          <a:noFill/>
          <a:effectLst>
            <a:outerShdw blurRad="50800" dist="38100" dir="2700000" algn="tl" rotWithShape="0">
              <a:prstClr val="black">
                <a:alpha val="40000"/>
              </a:prstClr>
            </a:outerShdw>
          </a:effectLst>
        </p:spPr>
        <p:txBody>
          <a:bodyPr wrap="square" rtlCol="0">
            <a:spAutoFit/>
          </a:bodyPr>
          <a:lstStyle/>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Carbon sequestration</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Water filtration</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Storm water management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Flood control</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Endangered species habitat</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Landslide protection</a:t>
            </a:r>
          </a:p>
          <a:p>
            <a:endParaRPr lang="en-US"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3153" y="2073754"/>
            <a:ext cx="3613989" cy="2710491"/>
          </a:xfrm>
          <a:prstGeom prst="rect">
            <a:avLst/>
          </a:prstGeom>
          <a:ln w="28575">
            <a:solidFill>
              <a:srgbClr val="7030A0"/>
            </a:solidFill>
          </a:ln>
          <a:effectLst>
            <a:outerShdw blurRad="50800" dist="38100" dir="2700000" algn="tl" rotWithShape="0">
              <a:prstClr val="black">
                <a:alpha val="40000"/>
              </a:prstClr>
            </a:outerShdw>
          </a:effectLst>
        </p:spPr>
      </p:pic>
      <p:sp>
        <p:nvSpPr>
          <p:cNvPr id="10" name="TextBox 9"/>
          <p:cNvSpPr txBox="1"/>
          <p:nvPr/>
        </p:nvSpPr>
        <p:spPr>
          <a:xfrm>
            <a:off x="7557172" y="4784245"/>
            <a:ext cx="772798"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USFS</a:t>
            </a:r>
          </a:p>
        </p:txBody>
      </p:sp>
      <p:sp>
        <p:nvSpPr>
          <p:cNvPr id="11" name="TextBox 10"/>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Benefits of Old Growth Forests</a:t>
            </a:r>
          </a:p>
        </p:txBody>
      </p:sp>
    </p:spTree>
    <p:extLst>
      <p:ext uri="{BB962C8B-B14F-4D97-AF65-F5344CB8AC3E}">
        <p14:creationId xmlns:p14="http://schemas.microsoft.com/office/powerpoint/2010/main" val="1491960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Natural or Engineered?</a:t>
            </a:r>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sharpenSoften amount="16000"/>
                    </a14:imgEffect>
                    <a14:imgEffect>
                      <a14:brightnessContrast contrast="-27000"/>
                    </a14:imgEffect>
                  </a14:imgLayer>
                </a14:imgProps>
              </a:ext>
              <a:ext uri="{28A0092B-C50C-407E-A947-70E740481C1C}">
                <a14:useLocalDpi xmlns:a14="http://schemas.microsoft.com/office/drawing/2010/main"/>
              </a:ext>
            </a:extLst>
          </a:blip>
          <a:stretch>
            <a:fillRect/>
          </a:stretch>
        </p:blipFill>
        <p:spPr>
          <a:xfrm>
            <a:off x="813288" y="2197283"/>
            <a:ext cx="3506578" cy="2470725"/>
          </a:xfrm>
          <a:prstGeom prst="rect">
            <a:avLst/>
          </a:prstGeom>
          <a:ln w="28575">
            <a:solidFill>
              <a:srgbClr val="7030A0"/>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3072" y="2208433"/>
            <a:ext cx="3129585" cy="2470725"/>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4353259" y="3243740"/>
            <a:ext cx="78642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venir Heavy" charset="0"/>
                <a:ea typeface="Avenir Heavy" charset="0"/>
                <a:cs typeface="Avenir Heavy" charset="0"/>
              </a:rPr>
              <a:t>VS.</a:t>
            </a:r>
          </a:p>
        </p:txBody>
      </p:sp>
      <p:sp>
        <p:nvSpPr>
          <p:cNvPr id="7" name="TextBox 6"/>
          <p:cNvSpPr txBox="1"/>
          <p:nvPr/>
        </p:nvSpPr>
        <p:spPr>
          <a:xfrm>
            <a:off x="713678" y="4685289"/>
            <a:ext cx="1211788" cy="2000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00">
                <a:solidFill>
                  <a:schemeClr val="bg1"/>
                </a:solidFill>
                <a:latin typeface="Avenir Light" charset="0"/>
                <a:ea typeface="Avenir Light" charset="0"/>
                <a:cs typeface="Avenir Light" charset="0"/>
              </a:rPr>
              <a:t>Photo: U.S</a:t>
            </a:r>
            <a:r>
              <a:rPr lang="en-US" sz="700" dirty="0">
                <a:solidFill>
                  <a:schemeClr val="bg1"/>
                </a:solidFill>
                <a:latin typeface="Avenir Light" charset="0"/>
                <a:ea typeface="Avenir Light" charset="0"/>
                <a:cs typeface="Avenir Light" charset="0"/>
              </a:rPr>
              <a:t>. Forest Service</a:t>
            </a:r>
          </a:p>
        </p:txBody>
      </p:sp>
      <p:sp>
        <p:nvSpPr>
          <p:cNvPr id="12" name="TextBox 11"/>
          <p:cNvSpPr txBox="1"/>
          <p:nvPr/>
        </p:nvSpPr>
        <p:spPr>
          <a:xfrm>
            <a:off x="6908762" y="4707591"/>
            <a:ext cx="1688828" cy="2000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00" dirty="0">
                <a:solidFill>
                  <a:schemeClr val="bg1"/>
                </a:solidFill>
                <a:latin typeface="Avenir Light" charset="0"/>
                <a:ea typeface="Avenir Light" charset="0"/>
                <a:cs typeface="Avenir Light" charset="0"/>
              </a:rPr>
              <a:t>Photo: U.S. Bureau of Reclamation</a:t>
            </a:r>
          </a:p>
        </p:txBody>
      </p:sp>
    </p:spTree>
    <p:extLst>
      <p:ext uri="{BB962C8B-B14F-4D97-AF65-F5344CB8AC3E}">
        <p14:creationId xmlns:p14="http://schemas.microsoft.com/office/powerpoint/2010/main" val="2106235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771" y="2020029"/>
            <a:ext cx="3371706" cy="286232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Arial" charset="0"/>
                <a:ea typeface="Arial" charset="0"/>
                <a:cs typeface="Arial" charset="0"/>
              </a:rPr>
              <a:t>Engineered alternatives:</a:t>
            </a:r>
          </a:p>
          <a:p>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Costly to build</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Costly to maintain</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Depreciate in value</a:t>
            </a:r>
          </a:p>
          <a:p>
            <a:pPr marL="342900" indent="-34290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342900" indent="-342900">
              <a:buClr>
                <a:srgbClr val="7030A0"/>
              </a:buClr>
              <a:buSzPct val="120000"/>
              <a:buFont typeface="Arial" charset="0"/>
              <a:buChar char="•"/>
            </a:pPr>
            <a:r>
              <a:rPr lang="en-US" sz="2000" dirty="0">
                <a:solidFill>
                  <a:schemeClr val="bg1"/>
                </a:solidFill>
                <a:latin typeface="Arial" charset="0"/>
                <a:ea typeface="Arial" charset="0"/>
                <a:cs typeface="Arial" charset="0"/>
              </a:rPr>
              <a:t>Become quickly outdated</a:t>
            </a:r>
          </a:p>
        </p:txBody>
      </p:sp>
      <p:sp>
        <p:nvSpPr>
          <p:cNvPr id="5" name="TextBox 4"/>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Natural or Engineered?</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4993" y="1914180"/>
            <a:ext cx="4577576" cy="3051717"/>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7014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054827"/>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The Forces that Impact Forests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431" y="2021194"/>
            <a:ext cx="3667532" cy="2747109"/>
          </a:xfrm>
          <a:prstGeom prst="rect">
            <a:avLst/>
          </a:prstGeom>
          <a:ln w="28575">
            <a:solidFill>
              <a:srgbClr val="7030A0"/>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698" y="2021194"/>
            <a:ext cx="3848839" cy="2747109"/>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3545549" y="4833619"/>
            <a:ext cx="800100"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USFS</a:t>
            </a:r>
          </a:p>
        </p:txBody>
      </p:sp>
      <p:sp>
        <p:nvSpPr>
          <p:cNvPr id="7" name="TextBox 6"/>
          <p:cNvSpPr txBox="1"/>
          <p:nvPr/>
        </p:nvSpPr>
        <p:spPr>
          <a:xfrm>
            <a:off x="7862206" y="4841240"/>
            <a:ext cx="800100"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USFS</a:t>
            </a:r>
          </a:p>
        </p:txBody>
      </p:sp>
    </p:spTree>
    <p:extLst>
      <p:ext uri="{BB962C8B-B14F-4D97-AF65-F5344CB8AC3E}">
        <p14:creationId xmlns:p14="http://schemas.microsoft.com/office/powerpoint/2010/main" val="357923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6051" y="1163075"/>
            <a:ext cx="5948378" cy="3948455"/>
          </a:xfrm>
          <a:prstGeom prst="rect">
            <a:avLst/>
          </a:prstGeom>
          <a:solidFill>
            <a:schemeClr val="bg1"/>
          </a:solid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 y="483324"/>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charset="0"/>
                <a:ea typeface="Arial" charset="0"/>
                <a:cs typeface="Arial" charset="0"/>
              </a:rPr>
              <a:t>Wildfires</a:t>
            </a:r>
          </a:p>
        </p:txBody>
      </p:sp>
      <p:pic>
        <p:nvPicPr>
          <p:cNvPr id="4" name="Picture 3">
            <a:extLst>
              <a:ext uri="{FF2B5EF4-FFF2-40B4-BE49-F238E27FC236}">
                <a16:creationId xmlns:a16="http://schemas.microsoft.com/office/drawing/2014/main" id="{7B679F82-0C4C-ED40-B413-A26485BB3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7829" y="1364741"/>
            <a:ext cx="5660655" cy="3605827"/>
          </a:xfrm>
          <a:prstGeom prst="rect">
            <a:avLst/>
          </a:prstGeom>
          <a:ln w="28575">
            <a:noFill/>
          </a:ln>
          <a:effectLst/>
        </p:spPr>
      </p:pic>
      <p:sp>
        <p:nvSpPr>
          <p:cNvPr id="5" name="Rectangle 4"/>
          <p:cNvSpPr/>
          <p:nvPr/>
        </p:nvSpPr>
        <p:spPr>
          <a:xfrm>
            <a:off x="2915731" y="5306554"/>
            <a:ext cx="2539037" cy="1600438"/>
          </a:xfrm>
          <a:prstGeom prst="rect">
            <a:avLst/>
          </a:prstGeom>
          <a:effectLst>
            <a:outerShdw blurRad="50800" dist="38100" dir="2700000" algn="tl" rotWithShape="0">
              <a:prstClr val="black">
                <a:alpha val="40000"/>
              </a:prstClr>
            </a:outerShdw>
          </a:effectLst>
        </p:spPr>
        <p:txBody>
          <a:bodyPr wrap="square">
            <a:spAutoFit/>
          </a:bodyPr>
          <a:lstStyle/>
          <a:p>
            <a:pPr>
              <a:buClr>
                <a:srgbClr val="7030A0"/>
              </a:buClr>
              <a:buSzPct val="120000"/>
            </a:pPr>
            <a:r>
              <a:rPr lang="en-US" sz="1600" b="1" dirty="0">
                <a:solidFill>
                  <a:schemeClr val="bg1"/>
                </a:solidFill>
                <a:latin typeface="Arial Bold" charset="0"/>
                <a:ea typeface="Arial Bold" charset="0"/>
                <a:cs typeface="Arial Bold" charset="0"/>
              </a:rPr>
              <a:t>Washington: </a:t>
            </a:r>
            <a:r>
              <a:rPr lang="en-US" sz="1600" b="1" dirty="0">
                <a:solidFill>
                  <a:schemeClr val="accent2"/>
                </a:solidFill>
                <a:latin typeface="Arial Bold" charset="0"/>
                <a:ea typeface="Arial Bold" charset="0"/>
                <a:cs typeface="Arial Bold" charset="0"/>
              </a:rPr>
              <a:t>36% of the population </a:t>
            </a:r>
            <a:r>
              <a:rPr lang="en-US" sz="1600" b="1" dirty="0">
                <a:solidFill>
                  <a:schemeClr val="bg1"/>
                </a:solidFill>
                <a:latin typeface="Arial Bold" charset="0"/>
                <a:ea typeface="Arial Bold" charset="0"/>
                <a:cs typeface="Arial Bold" charset="0"/>
              </a:rPr>
              <a:t>live in areas at an elevated risk of wildfire</a:t>
            </a:r>
          </a:p>
          <a:p>
            <a:pPr marL="285750" indent="-285750">
              <a:buClr>
                <a:srgbClr val="7030A0"/>
              </a:buClr>
              <a:buSzPct val="120000"/>
              <a:buFont typeface="Arial" charset="0"/>
              <a:buChar char="•"/>
            </a:pPr>
            <a:endParaRPr lang="en-US" sz="1600" b="1" dirty="0">
              <a:solidFill>
                <a:schemeClr val="bg1"/>
              </a:solidFill>
              <a:latin typeface="Arial Bold" charset="0"/>
              <a:ea typeface="Arial Bold" charset="0"/>
              <a:cs typeface="Arial Bold" charset="0"/>
            </a:endParaRPr>
          </a:p>
          <a:p>
            <a:endParaRPr lang="en-US" b="1" dirty="0">
              <a:solidFill>
                <a:schemeClr val="bg1"/>
              </a:solidFill>
              <a:latin typeface="Arial Bold" charset="0"/>
              <a:ea typeface="Arial Bold" charset="0"/>
              <a:cs typeface="Arial Bold" charset="0"/>
            </a:endParaRPr>
          </a:p>
        </p:txBody>
      </p:sp>
      <p:sp>
        <p:nvSpPr>
          <p:cNvPr id="6" name="TextBox 5"/>
          <p:cNvSpPr txBox="1"/>
          <p:nvPr/>
        </p:nvSpPr>
        <p:spPr>
          <a:xfrm>
            <a:off x="5454768" y="5304562"/>
            <a:ext cx="2607564" cy="1349424"/>
          </a:xfrm>
          <a:prstGeom prst="rect">
            <a:avLst/>
          </a:prstGeom>
          <a:noFill/>
        </p:spPr>
        <p:txBody>
          <a:bodyPr wrap="square" rtlCol="0">
            <a:spAutoFit/>
          </a:bodyPr>
          <a:lstStyle/>
          <a:p>
            <a:r>
              <a:rPr lang="en-US" sz="1600" b="1" dirty="0">
                <a:solidFill>
                  <a:schemeClr val="bg1"/>
                </a:solidFill>
                <a:latin typeface="Arial Bold" charset="0"/>
                <a:ea typeface="Arial Bold" charset="0"/>
                <a:cs typeface="Arial Bold" charset="0"/>
              </a:rPr>
              <a:t>Oregon: </a:t>
            </a:r>
            <a:r>
              <a:rPr lang="en-US" sz="1600" b="1" dirty="0">
                <a:solidFill>
                  <a:schemeClr val="accent2"/>
                </a:solidFill>
                <a:latin typeface="Arial Bold" charset="0"/>
                <a:ea typeface="Arial Bold" charset="0"/>
                <a:cs typeface="Arial Bold" charset="0"/>
              </a:rPr>
              <a:t>33% of the population </a:t>
            </a:r>
            <a:r>
              <a:rPr lang="en-US" sz="1600" b="1" dirty="0">
                <a:solidFill>
                  <a:schemeClr val="bg1"/>
                </a:solidFill>
                <a:latin typeface="Arial Bold" charset="0"/>
                <a:ea typeface="Arial Bold" charset="0"/>
                <a:cs typeface="Arial Bold" charset="0"/>
              </a:rPr>
              <a:t>live in areas at an elevated risk of wildfire</a:t>
            </a:r>
          </a:p>
          <a:p>
            <a:endParaRPr lang="en-US" dirty="0"/>
          </a:p>
        </p:txBody>
      </p:sp>
      <p:sp>
        <p:nvSpPr>
          <p:cNvPr id="10" name="TextBox 9"/>
          <p:cNvSpPr txBox="1"/>
          <p:nvPr/>
        </p:nvSpPr>
        <p:spPr>
          <a:xfrm>
            <a:off x="5033009" y="5108531"/>
            <a:ext cx="2607564"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800" dirty="0">
                <a:solidFill>
                  <a:schemeClr val="bg1"/>
                </a:solidFill>
                <a:latin typeface="Arial" charset="0"/>
                <a:ea typeface="Arial" charset="0"/>
                <a:cs typeface="Arial" charset="0"/>
              </a:rPr>
              <a:t>Source: National Climate Assessment</a:t>
            </a:r>
          </a:p>
        </p:txBody>
      </p:sp>
    </p:spTree>
    <p:extLst>
      <p:ext uri="{BB962C8B-B14F-4D97-AF65-F5344CB8AC3E}">
        <p14:creationId xmlns:p14="http://schemas.microsoft.com/office/powerpoint/2010/main" val="392605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Fire and Carbon</a:t>
            </a:r>
          </a:p>
        </p:txBody>
      </p:sp>
      <p:sp>
        <p:nvSpPr>
          <p:cNvPr id="4" name="TextBox 3"/>
          <p:cNvSpPr txBox="1"/>
          <p:nvPr/>
        </p:nvSpPr>
        <p:spPr>
          <a:xfrm>
            <a:off x="568950" y="2778449"/>
            <a:ext cx="2508785" cy="1325203"/>
          </a:xfrm>
          <a:prstGeom prst="rect">
            <a:avLst/>
          </a:prstGeom>
          <a:noFill/>
          <a:effectLst>
            <a:outerShdw blurRad="50800" dist="38100" dir="2700000" algn="tl" rotWithShape="0">
              <a:prstClr val="black">
                <a:alpha val="40000"/>
              </a:prstClr>
            </a:outerShdw>
          </a:effectLst>
        </p:spPr>
        <p:txBody>
          <a:bodyPr wrap="square" rtlCol="0">
            <a:spAutoFit/>
          </a:bodyPr>
          <a:lstStyle/>
          <a:p>
            <a:pPr>
              <a:buClr>
                <a:srgbClr val="7030A0"/>
              </a:buClr>
              <a:buSzPct val="120000"/>
            </a:pPr>
            <a:r>
              <a:rPr lang="en-US" sz="2000">
                <a:solidFill>
                  <a:schemeClr val="bg1"/>
                </a:solidFill>
                <a:latin typeface="Arial" charset="0"/>
                <a:ea typeface="Arial" charset="0"/>
                <a:cs typeface="Arial" charset="0"/>
              </a:rPr>
              <a:t>Even major fires </a:t>
            </a:r>
            <a:r>
              <a:rPr lang="en-US" sz="2000" dirty="0">
                <a:solidFill>
                  <a:schemeClr val="bg1"/>
                </a:solidFill>
                <a:latin typeface="Arial" charset="0"/>
                <a:ea typeface="Arial" charset="0"/>
                <a:cs typeface="Arial" charset="0"/>
              </a:rPr>
              <a:t>only release 5-10% of the carbon held </a:t>
            </a:r>
            <a:r>
              <a:rPr lang="en-US" sz="2000">
                <a:solidFill>
                  <a:schemeClr val="bg1"/>
                </a:solidFill>
                <a:latin typeface="Arial" charset="0"/>
                <a:ea typeface="Arial" charset="0"/>
                <a:cs typeface="Arial" charset="0"/>
              </a:rPr>
              <a:t>in the forest</a:t>
            </a:r>
            <a:endParaRPr lang="en-US" sz="2000"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2201" y="2040670"/>
            <a:ext cx="4984340" cy="2804522"/>
          </a:xfrm>
          <a:prstGeom prst="rect">
            <a:avLst/>
          </a:prstGeom>
          <a:ln w="28575">
            <a:solidFill>
              <a:srgbClr val="7030A0"/>
            </a:solidFill>
          </a:ln>
        </p:spPr>
      </p:pic>
      <p:sp>
        <p:nvSpPr>
          <p:cNvPr id="6" name="TextBox 5"/>
          <p:cNvSpPr txBox="1"/>
          <p:nvPr/>
        </p:nvSpPr>
        <p:spPr>
          <a:xfrm>
            <a:off x="7672141" y="4876690"/>
            <a:ext cx="800100" cy="20005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00" dirty="0">
                <a:solidFill>
                  <a:schemeClr val="bg1"/>
                </a:solidFill>
                <a:latin typeface="Arial" charset="0"/>
                <a:ea typeface="Arial" charset="0"/>
                <a:cs typeface="Arial" charset="0"/>
              </a:rPr>
              <a:t>Photo: USFS</a:t>
            </a:r>
          </a:p>
        </p:txBody>
      </p:sp>
    </p:spTree>
    <p:extLst>
      <p:ext uri="{BB962C8B-B14F-4D97-AF65-F5344CB8AC3E}">
        <p14:creationId xmlns:p14="http://schemas.microsoft.com/office/powerpoint/2010/main" val="127884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0910" y="2026607"/>
            <a:ext cx="3425832" cy="2831544"/>
          </a:xfrm>
          <a:prstGeom prst="rect">
            <a:avLst/>
          </a:prstGeom>
          <a:noFill/>
        </p:spPr>
        <p:txBody>
          <a:bodyPr wrap="square" rtlCol="0">
            <a:spAutoFit/>
          </a:bodyPr>
          <a:lstStyle/>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Creates new habitat for plants and wildlife</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Helps control invasive insects and disease</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Stimulates release of new seeds in some species</a:t>
            </a:r>
          </a:p>
          <a:p>
            <a:endParaRPr lang="en-US" dirty="0"/>
          </a:p>
        </p:txBody>
      </p:sp>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Fire as a Restorative Force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7460" y="2223106"/>
            <a:ext cx="4093985" cy="2456391"/>
          </a:xfrm>
          <a:prstGeom prst="rect">
            <a:avLst/>
          </a:prstGeom>
          <a:ln w="28575">
            <a:solidFill>
              <a:srgbClr val="7030A0"/>
            </a:solidFill>
          </a:ln>
        </p:spPr>
      </p:pic>
      <p:sp>
        <p:nvSpPr>
          <p:cNvPr id="6" name="TextBox 5"/>
          <p:cNvSpPr txBox="1"/>
          <p:nvPr/>
        </p:nvSpPr>
        <p:spPr>
          <a:xfrm>
            <a:off x="6804303" y="4750429"/>
            <a:ext cx="1728787"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Oregon State University</a:t>
            </a:r>
          </a:p>
        </p:txBody>
      </p:sp>
    </p:spTree>
    <p:extLst>
      <p:ext uri="{BB962C8B-B14F-4D97-AF65-F5344CB8AC3E}">
        <p14:creationId xmlns:p14="http://schemas.microsoft.com/office/powerpoint/2010/main" val="1241499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3999"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What About Logging?</a:t>
            </a:r>
          </a:p>
        </p:txBody>
      </p:sp>
      <p:sp>
        <p:nvSpPr>
          <p:cNvPr id="4" name="TextBox 3"/>
          <p:cNvSpPr txBox="1"/>
          <p:nvPr/>
        </p:nvSpPr>
        <p:spPr>
          <a:xfrm>
            <a:off x="420787" y="2613392"/>
            <a:ext cx="4356089" cy="1631216"/>
          </a:xfrm>
          <a:prstGeom prst="rect">
            <a:avLst/>
          </a:prstGeom>
          <a:noFill/>
          <a:effectLst>
            <a:outerShdw blurRad="50800" dist="38100" dir="2700000" algn="tl" rotWithShape="0">
              <a:prstClr val="black">
                <a:alpha val="40000"/>
              </a:prstClr>
            </a:outerShdw>
          </a:effectLst>
        </p:spPr>
        <p:txBody>
          <a:bodyPr wrap="square" rtlCol="0">
            <a:spAutoFit/>
          </a:bodyPr>
          <a:lstStyle/>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Greatly reduces nature’s ability to combat climate change</a:t>
            </a:r>
          </a:p>
          <a:p>
            <a:pPr marL="285750" indent="-285750">
              <a:buClr>
                <a:srgbClr val="7030A0"/>
              </a:buClr>
              <a:buSzPct val="120000"/>
              <a:buFont typeface="Arial" charset="0"/>
              <a:buChar char="•"/>
            </a:pPr>
            <a:endParaRPr lang="en-US" sz="2000" dirty="0">
              <a:solidFill>
                <a:schemeClr val="bg1"/>
              </a:solidFill>
              <a:latin typeface="Arial" charset="0"/>
              <a:ea typeface="Arial" charset="0"/>
              <a:cs typeface="Arial" charset="0"/>
            </a:endParaRPr>
          </a:p>
          <a:p>
            <a:pPr marL="285750" indent="-285750">
              <a:buClr>
                <a:srgbClr val="7030A0"/>
              </a:buClr>
              <a:buSzPct val="120000"/>
              <a:buFont typeface="Arial" charset="0"/>
              <a:buChar char="•"/>
            </a:pPr>
            <a:r>
              <a:rPr lang="en-US" sz="2000" dirty="0">
                <a:solidFill>
                  <a:schemeClr val="bg1"/>
                </a:solidFill>
                <a:latin typeface="Arial" charset="0"/>
                <a:ea typeface="Arial" charset="0"/>
                <a:cs typeface="Arial" charset="0"/>
              </a:rPr>
              <a:t>Destroys ecosystems needed by downstream communities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9291" y="1357283"/>
            <a:ext cx="3435911" cy="4587120"/>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extBox 5"/>
          <p:cNvSpPr txBox="1"/>
          <p:nvPr/>
        </p:nvSpPr>
        <p:spPr>
          <a:xfrm>
            <a:off x="6825348" y="5994637"/>
            <a:ext cx="1833616"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Photo: U.S. Forest Service</a:t>
            </a:r>
          </a:p>
        </p:txBody>
      </p:sp>
    </p:spTree>
    <p:extLst>
      <p:ext uri="{BB962C8B-B14F-4D97-AF65-F5344CB8AC3E}">
        <p14:creationId xmlns:p14="http://schemas.microsoft.com/office/powerpoint/2010/main" val="149251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Old-Growth Amnesia</a:t>
            </a:r>
          </a:p>
        </p:txBody>
      </p:sp>
      <p:sp>
        <p:nvSpPr>
          <p:cNvPr id="4" name="TextBox 3"/>
          <p:cNvSpPr txBox="1"/>
          <p:nvPr/>
        </p:nvSpPr>
        <p:spPr>
          <a:xfrm>
            <a:off x="506068" y="1761463"/>
            <a:ext cx="1949115"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r">
              <a:buClr>
                <a:srgbClr val="7030A0"/>
              </a:buClr>
              <a:buSzPct val="120000"/>
            </a:pPr>
            <a:r>
              <a:rPr lang="en-US" sz="2000" dirty="0">
                <a:solidFill>
                  <a:schemeClr val="bg1"/>
                </a:solidFill>
                <a:latin typeface="Arial" charset="0"/>
                <a:ea typeface="Arial" charset="0"/>
                <a:cs typeface="Arial" charset="0"/>
              </a:rPr>
              <a:t>Since the mid-17</a:t>
            </a:r>
            <a:r>
              <a:rPr lang="en-US" sz="2000" baseline="30000" dirty="0">
                <a:solidFill>
                  <a:schemeClr val="bg1"/>
                </a:solidFill>
                <a:latin typeface="Arial" charset="0"/>
                <a:ea typeface="Arial" charset="0"/>
                <a:cs typeface="Arial" charset="0"/>
              </a:rPr>
              <a:t>th</a:t>
            </a:r>
            <a:r>
              <a:rPr lang="en-US" sz="2000" dirty="0">
                <a:solidFill>
                  <a:schemeClr val="bg1"/>
                </a:solidFill>
                <a:latin typeface="Arial" charset="0"/>
                <a:ea typeface="Arial" charset="0"/>
                <a:cs typeface="Arial" charset="0"/>
              </a:rPr>
              <a:t> Century, the U.S. has lost </a:t>
            </a:r>
            <a:r>
              <a:rPr lang="en-US" sz="2000" dirty="0">
                <a:solidFill>
                  <a:srgbClr val="92D050"/>
                </a:solidFill>
                <a:latin typeface="Arial Black" panose="020B0A04020102020204" pitchFamily="34" charset="0"/>
                <a:ea typeface="Arial" charset="0"/>
                <a:cs typeface="Arial" charset="0"/>
              </a:rPr>
              <a:t>nearly 85%</a:t>
            </a:r>
            <a:r>
              <a:rPr lang="en-US" sz="2000" dirty="0">
                <a:solidFill>
                  <a:srgbClr val="FF0000"/>
                </a:solidFill>
                <a:latin typeface="Arial Black" panose="020B0A04020102020204" pitchFamily="34" charset="0"/>
                <a:ea typeface="Arial" charset="0"/>
                <a:cs typeface="Arial" charset="0"/>
              </a:rPr>
              <a:t> </a:t>
            </a:r>
            <a:r>
              <a:rPr lang="en-US" sz="2000" dirty="0">
                <a:solidFill>
                  <a:schemeClr val="bg1"/>
                </a:solidFill>
                <a:latin typeface="Arial" charset="0"/>
                <a:ea typeface="Arial" charset="0"/>
                <a:cs typeface="Arial" charset="0"/>
              </a:rPr>
              <a:t>of its </a:t>
            </a:r>
            <a:br>
              <a:rPr lang="en-US" sz="2000" dirty="0">
                <a:solidFill>
                  <a:schemeClr val="bg1"/>
                </a:solidFill>
                <a:latin typeface="Arial" charset="0"/>
                <a:ea typeface="Arial" charset="0"/>
                <a:cs typeface="Arial" charset="0"/>
              </a:rPr>
            </a:br>
            <a:r>
              <a:rPr lang="en-US" sz="2000" dirty="0">
                <a:solidFill>
                  <a:schemeClr val="bg1"/>
                </a:solidFill>
                <a:latin typeface="Arial" charset="0"/>
                <a:ea typeface="Arial" charset="0"/>
                <a:cs typeface="Arial" charset="0"/>
              </a:rPr>
              <a:t>old-growth forests to logging</a:t>
            </a:r>
          </a:p>
          <a:p>
            <a:pPr marL="285750" indent="-285750" algn="r">
              <a:buClr>
                <a:srgbClr val="7030A0"/>
              </a:buClr>
              <a:buSzPct val="120000"/>
              <a:buFont typeface="Arial" charset="0"/>
              <a:buChar char="•"/>
            </a:pPr>
            <a:endParaRPr lang="en-US" sz="1600" dirty="0">
              <a:solidFill>
                <a:schemeClr val="bg1"/>
              </a:solidFill>
              <a:latin typeface="Arial" charset="0"/>
              <a:ea typeface="Arial" charset="0"/>
              <a:cs typeface="Arial" charset="0"/>
            </a:endParaRPr>
          </a:p>
        </p:txBody>
      </p:sp>
      <p:sp>
        <p:nvSpPr>
          <p:cNvPr id="9" name="TextBox 8"/>
          <p:cNvSpPr txBox="1"/>
          <p:nvPr/>
        </p:nvSpPr>
        <p:spPr>
          <a:xfrm>
            <a:off x="6082301" y="5713413"/>
            <a:ext cx="2665533"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 dirty="0">
                <a:solidFill>
                  <a:schemeClr val="bg1"/>
                </a:solidFill>
                <a:latin typeface="Arial" charset="0"/>
                <a:ea typeface="Arial" charset="0"/>
                <a:cs typeface="Arial" charset="0"/>
              </a:rPr>
              <a:t>Graphic: National Geographic/Wilderness Society</a:t>
            </a:r>
          </a:p>
        </p:txBody>
      </p:sp>
      <p:pic>
        <p:nvPicPr>
          <p:cNvPr id="6" name="Picture 5">
            <a:extLst>
              <a:ext uri="{FF2B5EF4-FFF2-40B4-BE49-F238E27FC236}">
                <a16:creationId xmlns:a16="http://schemas.microsoft.com/office/drawing/2014/main" id="{66BB1A3C-510D-E54E-862A-9FBC4B527A92}"/>
              </a:ext>
            </a:extLst>
          </p:cNvPr>
          <p:cNvPicPr>
            <a:picLocks noChangeAspect="1"/>
          </p:cNvPicPr>
          <p:nvPr/>
        </p:nvPicPr>
        <p:blipFill>
          <a:blip r:embed="rId3"/>
          <a:stretch>
            <a:fillRect/>
          </a:stretch>
        </p:blipFill>
        <p:spPr>
          <a:xfrm>
            <a:off x="2649582" y="1813680"/>
            <a:ext cx="5995511" cy="3797157"/>
          </a:xfrm>
          <a:prstGeom prst="rect">
            <a:avLst/>
          </a:prstGeom>
        </p:spPr>
      </p:pic>
    </p:spTree>
    <p:extLst>
      <p:ext uri="{BB962C8B-B14F-4D97-AF65-F5344CB8AC3E}">
        <p14:creationId xmlns:p14="http://schemas.microsoft.com/office/powerpoint/2010/main" val="1981520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64778"/>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Logging’s Carbon Footprint</a:t>
            </a:r>
          </a:p>
        </p:txBody>
      </p:sp>
      <p:sp>
        <p:nvSpPr>
          <p:cNvPr id="4" name="TextBox 3"/>
          <p:cNvSpPr txBox="1"/>
          <p:nvPr/>
        </p:nvSpPr>
        <p:spPr>
          <a:xfrm>
            <a:off x="458241" y="2773962"/>
            <a:ext cx="1816608"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r">
              <a:buClr>
                <a:srgbClr val="7030A0"/>
              </a:buClr>
              <a:buSzPct val="120000"/>
            </a:pPr>
            <a:r>
              <a:rPr lang="en-US" sz="2000" dirty="0">
                <a:solidFill>
                  <a:schemeClr val="bg1"/>
                </a:solidFill>
                <a:latin typeface="Arial" charset="0"/>
                <a:ea typeface="Arial" charset="0"/>
                <a:cs typeface="Arial" charset="0"/>
              </a:rPr>
              <a:t>Carbon sinks lost due to logging in the Northwest</a:t>
            </a:r>
          </a:p>
        </p:txBody>
      </p:sp>
      <p:pic>
        <p:nvPicPr>
          <p:cNvPr id="12" name="Picture 11">
            <a:extLst>
              <a:ext uri="{FF2B5EF4-FFF2-40B4-BE49-F238E27FC236}">
                <a16:creationId xmlns:a16="http://schemas.microsoft.com/office/drawing/2014/main" id="{A6B29A6C-62E9-1440-88D3-29FB2688E900}"/>
              </a:ext>
            </a:extLst>
          </p:cNvPr>
          <p:cNvPicPr>
            <a:picLocks noChangeAspect="1"/>
          </p:cNvPicPr>
          <p:nvPr/>
        </p:nvPicPr>
        <p:blipFill>
          <a:blip r:embed="rId3"/>
          <a:srcRect/>
          <a:stretch/>
        </p:blipFill>
        <p:spPr>
          <a:xfrm>
            <a:off x="3033242" y="2013734"/>
            <a:ext cx="5652283" cy="3080749"/>
          </a:xfrm>
          <a:prstGeom prst="rect">
            <a:avLst/>
          </a:prstGeom>
        </p:spPr>
      </p:pic>
    </p:spTree>
    <p:extLst>
      <p:ext uri="{BB962C8B-B14F-4D97-AF65-F5344CB8AC3E}">
        <p14:creationId xmlns:p14="http://schemas.microsoft.com/office/powerpoint/2010/main" val="1319342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6A789-0D87-4D48-901D-8E4E8F942F9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a:ext>
            </a:extLst>
          </a:blip>
          <a:stretch>
            <a:fillRect/>
          </a:stretch>
        </p:blipFill>
        <p:spPr>
          <a:xfrm flipH="1">
            <a:off x="725810" y="1820322"/>
            <a:ext cx="3840550" cy="3072100"/>
          </a:xfrm>
          <a:prstGeom prst="rect">
            <a:avLst/>
          </a:prstGeom>
          <a:ln w="28575">
            <a:solidFill>
              <a:srgbClr val="7030A0"/>
            </a:solidFill>
          </a:ln>
          <a:effectLst>
            <a:outerShdw blurRad="50800" dist="38100" dir="2700000" algn="tl" rotWithShape="0">
              <a:prstClr val="black">
                <a:alpha val="40000"/>
              </a:prstClr>
            </a:outerShdw>
          </a:effectLst>
        </p:spPr>
      </p:pic>
      <p:sp>
        <p:nvSpPr>
          <p:cNvPr id="4" name="Google Shape;86;p17"/>
          <p:cNvSpPr txBox="1">
            <a:spLocks/>
          </p:cNvSpPr>
          <p:nvPr/>
        </p:nvSpPr>
        <p:spPr>
          <a:xfrm>
            <a:off x="4733667" y="1686510"/>
            <a:ext cx="4103370" cy="3467727"/>
          </a:xfrm>
          <a:prstGeom prst="rect">
            <a:avLst/>
          </a:prstGeom>
          <a:effectLst>
            <a:outerShdw blurRad="50800" dist="38100" dir="2700000" algn="tl" rotWithShape="0">
              <a:prstClr val="black">
                <a:alpha val="40000"/>
              </a:prstClr>
            </a:outerShdw>
          </a:effectLst>
        </p:spPr>
        <p:txBody>
          <a:bodyPr anchor="ctr"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Public lands and their role in climate change</a:t>
            </a:r>
          </a:p>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The impact of climate change on the landscape and communities</a:t>
            </a:r>
          </a:p>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Forests and their impact on climate change</a:t>
            </a:r>
          </a:p>
          <a:p>
            <a:pPr marL="342900" indent="-342900">
              <a:spcAft>
                <a:spcPts val="1800"/>
              </a:spcAft>
              <a:buClr>
                <a:srgbClr val="7030A0"/>
              </a:buClr>
              <a:buSzPct val="125000"/>
              <a:buFont typeface="Arial" charset="0"/>
              <a:buChar char="•"/>
            </a:pPr>
            <a:r>
              <a:rPr lang="en-US" sz="2000" dirty="0">
                <a:solidFill>
                  <a:schemeClr val="bg1"/>
                </a:solidFill>
                <a:latin typeface="Arial" charset="0"/>
                <a:ea typeface="Arial" charset="0"/>
                <a:cs typeface="Arial" charset="0"/>
                <a:sym typeface="Calibri"/>
              </a:rPr>
              <a:t>Ways to build resilience on</a:t>
            </a:r>
            <a:br>
              <a:rPr lang="en-US" sz="2000" dirty="0">
                <a:solidFill>
                  <a:schemeClr val="bg1"/>
                </a:solidFill>
                <a:latin typeface="Arial" charset="0"/>
                <a:ea typeface="Arial" charset="0"/>
                <a:cs typeface="Arial" charset="0"/>
                <a:sym typeface="Calibri"/>
              </a:rPr>
            </a:br>
            <a:r>
              <a:rPr lang="en-US" sz="2000" dirty="0">
                <a:solidFill>
                  <a:schemeClr val="bg1"/>
                </a:solidFill>
                <a:latin typeface="Arial" charset="0"/>
                <a:ea typeface="Arial" charset="0"/>
                <a:cs typeface="Arial" charset="0"/>
                <a:sym typeface="Calibri"/>
              </a:rPr>
              <a:t>public lands</a:t>
            </a:r>
            <a:endParaRPr lang="en-US" sz="2000" dirty="0">
              <a:solidFill>
                <a:schemeClr val="bg1"/>
              </a:solidFill>
              <a:latin typeface="Arial" charset="0"/>
              <a:ea typeface="Arial" charset="0"/>
              <a:cs typeface="Arial" charset="0"/>
            </a:endParaRPr>
          </a:p>
        </p:txBody>
      </p:sp>
      <p:sp>
        <p:nvSpPr>
          <p:cNvPr id="5" name="Google Shape;85;p17"/>
          <p:cNvSpPr txBox="1">
            <a:spLocks/>
          </p:cNvSpPr>
          <p:nvPr/>
        </p:nvSpPr>
        <p:spPr>
          <a:xfrm>
            <a:off x="1679043" y="548640"/>
            <a:ext cx="6016751" cy="722137"/>
          </a:xfrm>
          <a:prstGeom prst="rect">
            <a:avLst/>
          </a:prstGeom>
          <a:effectLst>
            <a:outerShdw blurRad="50800" dist="38100" dir="2700000" algn="tl" rotWithShape="0">
              <a:prstClr val="black">
                <a:alpha val="40000"/>
              </a:prstClr>
            </a:outerShd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latin typeface="Arial Bold" charset="0"/>
                <a:ea typeface="Arial Bold" charset="0"/>
                <a:cs typeface="Arial Bold" charset="0"/>
                <a:sym typeface="Calibri"/>
              </a:rPr>
              <a:t>Today We’ll Learn About:</a:t>
            </a:r>
          </a:p>
        </p:txBody>
      </p:sp>
    </p:spTree>
    <p:extLst>
      <p:ext uri="{BB962C8B-B14F-4D97-AF65-F5344CB8AC3E}">
        <p14:creationId xmlns:p14="http://schemas.microsoft.com/office/powerpoint/2010/main" val="190507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Where Carbon from Harvested Wood Goes</a:t>
            </a:r>
          </a:p>
        </p:txBody>
      </p:sp>
      <p:sp>
        <p:nvSpPr>
          <p:cNvPr id="2" name="Rectangle 1">
            <a:extLst>
              <a:ext uri="{FF2B5EF4-FFF2-40B4-BE49-F238E27FC236}">
                <a16:creationId xmlns:a16="http://schemas.microsoft.com/office/drawing/2014/main" id="{677D2C83-2DBF-C24A-9B67-FDBC453190C0}"/>
              </a:ext>
            </a:extLst>
          </p:cNvPr>
          <p:cNvSpPr/>
          <p:nvPr/>
        </p:nvSpPr>
        <p:spPr>
          <a:xfrm>
            <a:off x="1407560" y="1419298"/>
            <a:ext cx="6334017" cy="388363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F30C572-5808-4348-8942-3E0BD1731058}"/>
              </a:ext>
            </a:extLst>
          </p:cNvPr>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1567693" y="1682571"/>
            <a:ext cx="6008613" cy="3492857"/>
          </a:xfrm>
          <a:prstGeom prst="rect">
            <a:avLst/>
          </a:prstGeom>
        </p:spPr>
      </p:pic>
    </p:spTree>
    <p:extLst>
      <p:ext uri="{BB962C8B-B14F-4D97-AF65-F5344CB8AC3E}">
        <p14:creationId xmlns:p14="http://schemas.microsoft.com/office/powerpoint/2010/main" val="1210393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09063"/>
            <a:ext cx="9144000" cy="3614057"/>
          </a:xfrm>
          <a:prstGeom prst="rect">
            <a:avLst/>
          </a:prstGeom>
          <a:solidFill>
            <a:srgbClr val="7030A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707571"/>
            <a:ext cx="9144000" cy="584775"/>
          </a:xfrm>
          <a:prstGeom prst="rect">
            <a:avLst/>
          </a:prstGeom>
          <a:noFill/>
        </p:spPr>
        <p:txBody>
          <a:bodyPr wrap="square" rtlCol="0">
            <a:spAutoFit/>
          </a:bodyPr>
          <a:lstStyle/>
          <a:p>
            <a:pPr algn="ctr"/>
            <a:r>
              <a:rPr lang="en-US" sz="3200" b="1" dirty="0">
                <a:solidFill>
                  <a:schemeClr val="bg1"/>
                </a:solidFill>
                <a:latin typeface="Arial" charset="0"/>
                <a:ea typeface="Arial" charset="0"/>
                <a:cs typeface="Arial" charset="0"/>
              </a:rPr>
              <a:t>That’s a Lot of Carbon Dioxide!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116" y="2325920"/>
            <a:ext cx="3718636" cy="2322734"/>
          </a:xfrm>
          <a:prstGeom prst="rect">
            <a:avLst/>
          </a:prstGeom>
          <a:ln w="6350">
            <a:solidFill>
              <a:srgbClr val="7030A0"/>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543" y="2042890"/>
            <a:ext cx="2481943" cy="2757714"/>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555171" y="4865920"/>
            <a:ext cx="28085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latin typeface="Arial" charset="0"/>
                <a:ea typeface="Arial" charset="0"/>
                <a:cs typeface="Arial" charset="0"/>
              </a:rPr>
              <a:t>34 Million Tons of CO2</a:t>
            </a:r>
          </a:p>
        </p:txBody>
      </p:sp>
      <p:sp>
        <p:nvSpPr>
          <p:cNvPr id="9" name="TextBox 8"/>
          <p:cNvSpPr txBox="1"/>
          <p:nvPr/>
        </p:nvSpPr>
        <p:spPr>
          <a:xfrm>
            <a:off x="5355958" y="4800604"/>
            <a:ext cx="2808514"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latin typeface="Arial" charset="0"/>
                <a:ea typeface="Arial" charset="0"/>
                <a:cs typeface="Arial" charset="0"/>
              </a:rPr>
              <a:t>5+ Hoover Dams!</a:t>
            </a:r>
          </a:p>
        </p:txBody>
      </p:sp>
      <p:sp>
        <p:nvSpPr>
          <p:cNvPr id="10" name="TextBox 9"/>
          <p:cNvSpPr txBox="1"/>
          <p:nvPr/>
        </p:nvSpPr>
        <p:spPr>
          <a:xfrm>
            <a:off x="3521621" y="2823419"/>
            <a:ext cx="1121229"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0" b="1"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460540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F6E44-CA90-5C46-857C-5C4CB68723A8}"/>
              </a:ext>
            </a:extLst>
          </p:cNvPr>
          <p:cNvSpPr txBox="1"/>
          <p:nvPr/>
        </p:nvSpPr>
        <p:spPr>
          <a:xfrm>
            <a:off x="1518420" y="1905506"/>
            <a:ext cx="6109016" cy="3046988"/>
          </a:xfrm>
          <a:prstGeom prst="rect">
            <a:avLst/>
          </a:prstGeom>
          <a:noFill/>
        </p:spPr>
        <p:txBody>
          <a:bodyPr wrap="square" rtlCol="0">
            <a:spAutoFit/>
          </a:bodyPr>
          <a:lstStyle/>
          <a:p>
            <a:r>
              <a:rPr lang="en-US" sz="2800" b="1" dirty="0">
                <a:solidFill>
                  <a:schemeClr val="bg1"/>
                </a:solidFill>
                <a:latin typeface="Arial" charset="0"/>
                <a:ea typeface="Arial" charset="0"/>
                <a:cs typeface="Arial" charset="0"/>
              </a:rPr>
              <a:t>“There can be no purpose more inspiring than to begin the age of restoration, reweaving the wondrous diversity of life that still surrounds us.”  </a:t>
            </a:r>
          </a:p>
          <a:p>
            <a:endParaRPr lang="en-US" sz="2800" b="1" i="1" dirty="0">
              <a:solidFill>
                <a:schemeClr val="bg1"/>
              </a:solidFill>
            </a:endParaRPr>
          </a:p>
          <a:p>
            <a:r>
              <a:rPr lang="en-US" sz="2400" b="1" i="1" dirty="0">
                <a:solidFill>
                  <a:schemeClr val="bg1"/>
                </a:solidFill>
                <a:latin typeface="Arial" charset="0"/>
                <a:ea typeface="Arial" charset="0"/>
                <a:cs typeface="Arial" charset="0"/>
              </a:rPr>
              <a:t>– Edward O. Wilson, The Diversity of Life</a:t>
            </a:r>
          </a:p>
        </p:txBody>
      </p:sp>
    </p:spTree>
    <p:extLst>
      <p:ext uri="{BB962C8B-B14F-4D97-AF65-F5344CB8AC3E}">
        <p14:creationId xmlns:p14="http://schemas.microsoft.com/office/powerpoint/2010/main" val="1245850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85010" y="1353732"/>
            <a:ext cx="2904501" cy="3395944"/>
            <a:chOff x="2919027" y="1376778"/>
            <a:chExt cx="2904501" cy="3395944"/>
          </a:xfrm>
        </p:grpSpPr>
        <p:pic>
          <p:nvPicPr>
            <p:cNvPr id="3" name="Picture 2">
              <a:extLst>
                <a:ext uri="{FF2B5EF4-FFF2-40B4-BE49-F238E27FC236}">
                  <a16:creationId xmlns:a16="http://schemas.microsoft.com/office/drawing/2014/main" id="{A54FE62A-5210-E840-8F6D-206C84C5FA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8029" y="2278676"/>
              <a:ext cx="1806498" cy="2494046"/>
            </a:xfrm>
            <a:prstGeom prst="rect">
              <a:avLst/>
            </a:prstGeom>
            <a:ln w="28575">
              <a:solidFill>
                <a:srgbClr val="7030A0"/>
              </a:solidFill>
            </a:ln>
            <a:effectLst>
              <a:outerShdw blurRad="50800" dist="38100" dir="2700000" algn="tl" rotWithShape="0">
                <a:prstClr val="black">
                  <a:alpha val="40000"/>
                </a:prstClr>
              </a:outerShdw>
            </a:effectLst>
          </p:spPr>
        </p:pic>
        <p:sp>
          <p:nvSpPr>
            <p:cNvPr id="6" name="Google Shape;490;p62"/>
            <p:cNvSpPr txBox="1"/>
            <p:nvPr/>
          </p:nvSpPr>
          <p:spPr>
            <a:xfrm>
              <a:off x="2919027" y="1376778"/>
              <a:ext cx="2904501" cy="6314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indent="0" algn="ctr" rtl="0">
                <a:spcBef>
                  <a:spcPts val="0"/>
                </a:spcBef>
                <a:spcAft>
                  <a:spcPts val="0"/>
                </a:spcAft>
                <a:buNone/>
              </a:pPr>
              <a:r>
                <a:rPr lang="en-US" sz="2000" b="1" dirty="0">
                  <a:solidFill>
                    <a:schemeClr val="bg1"/>
                  </a:solidFill>
                  <a:latin typeface="Arial Bold" charset="0"/>
                  <a:ea typeface="Arial Bold" charset="0"/>
                  <a:cs typeface="Arial Bold" charset="0"/>
                  <a:sym typeface="Georgia"/>
                </a:rPr>
                <a:t>Restoring native vegetation</a:t>
              </a:r>
              <a:endParaRPr sz="2000" b="1" dirty="0">
                <a:solidFill>
                  <a:schemeClr val="bg1"/>
                </a:solidFill>
                <a:latin typeface="Arial Bold" charset="0"/>
                <a:ea typeface="Arial Bold" charset="0"/>
                <a:cs typeface="Arial Bold" charset="0"/>
              </a:endParaRPr>
            </a:p>
          </p:txBody>
        </p:sp>
      </p:grpSp>
      <p:sp>
        <p:nvSpPr>
          <p:cNvPr id="5" name="Google Shape;489;p62"/>
          <p:cNvSpPr txBox="1"/>
          <p:nvPr/>
        </p:nvSpPr>
        <p:spPr>
          <a:xfrm>
            <a:off x="5236632" y="1355878"/>
            <a:ext cx="3952460" cy="755932"/>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indent="0" algn="ctr" rtl="0">
              <a:spcBef>
                <a:spcPts val="0"/>
              </a:spcBef>
              <a:spcAft>
                <a:spcPts val="0"/>
              </a:spcAft>
              <a:buNone/>
            </a:pPr>
            <a:r>
              <a:rPr lang="en-US" sz="2000" b="1" dirty="0">
                <a:solidFill>
                  <a:schemeClr val="bg1"/>
                </a:solidFill>
                <a:latin typeface="Arial Bold" charset="0"/>
                <a:ea typeface="Arial Bold" charset="0"/>
                <a:cs typeface="Arial Bold" charset="0"/>
                <a:sym typeface="Georgia"/>
              </a:rPr>
              <a:t>Removing</a:t>
            </a:r>
            <a:br>
              <a:rPr lang="en-US" sz="2000" b="1" dirty="0">
                <a:solidFill>
                  <a:schemeClr val="bg1"/>
                </a:solidFill>
                <a:latin typeface="Arial Bold" charset="0"/>
                <a:ea typeface="Arial Bold" charset="0"/>
                <a:cs typeface="Arial Bold" charset="0"/>
                <a:sym typeface="Georgia"/>
              </a:rPr>
            </a:br>
            <a:r>
              <a:rPr lang="en-US" sz="2000" b="1" dirty="0">
                <a:solidFill>
                  <a:schemeClr val="bg1"/>
                </a:solidFill>
                <a:latin typeface="Arial Bold" charset="0"/>
                <a:ea typeface="Arial Bold" charset="0"/>
                <a:cs typeface="Arial Bold" charset="0"/>
                <a:sym typeface="Georgia"/>
              </a:rPr>
              <a:t>invasive species</a:t>
            </a:r>
            <a:endParaRPr sz="2000" b="1" dirty="0">
              <a:solidFill>
                <a:schemeClr val="bg1"/>
              </a:solidFill>
              <a:latin typeface="Arial Bold" charset="0"/>
              <a:ea typeface="Arial Bold" charset="0"/>
              <a:cs typeface="Arial Bold" charset="0"/>
            </a:endParaRPr>
          </a:p>
        </p:txBody>
      </p:sp>
      <p:pic>
        <p:nvPicPr>
          <p:cNvPr id="7" name="Picture 6">
            <a:extLst>
              <a:ext uri="{FF2B5EF4-FFF2-40B4-BE49-F238E27FC236}">
                <a16:creationId xmlns:a16="http://schemas.microsoft.com/office/drawing/2014/main" id="{B404A5AF-A346-BB46-BD94-F26320B654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5400" y="2202417"/>
            <a:ext cx="2434924" cy="3247112"/>
          </a:xfrm>
          <a:prstGeom prst="rect">
            <a:avLst/>
          </a:prstGeom>
          <a:ln w="28575">
            <a:solidFill>
              <a:srgbClr val="7030A0"/>
            </a:solidFill>
          </a:ln>
          <a:effectLst>
            <a:outerShdw blurRad="50800" dist="38100" dir="2700000" algn="tl" rotWithShape="0">
              <a:prstClr val="black">
                <a:alpha val="40000"/>
              </a:prstClr>
            </a:outerShdw>
          </a:effectLst>
        </p:spPr>
      </p:pic>
      <p:grpSp>
        <p:nvGrpSpPr>
          <p:cNvPr id="2" name="Group 1"/>
          <p:cNvGrpSpPr/>
          <p:nvPr/>
        </p:nvGrpSpPr>
        <p:grpSpPr>
          <a:xfrm>
            <a:off x="3082592" y="1353732"/>
            <a:ext cx="2526481" cy="3002943"/>
            <a:chOff x="596296" y="1376778"/>
            <a:chExt cx="2526481" cy="3002943"/>
          </a:xfrm>
        </p:grpSpPr>
        <p:sp>
          <p:nvSpPr>
            <p:cNvPr id="4" name="Google Shape;488;p62"/>
            <p:cNvSpPr txBox="1"/>
            <p:nvPr/>
          </p:nvSpPr>
          <p:spPr>
            <a:xfrm>
              <a:off x="596296" y="1376778"/>
              <a:ext cx="2526481" cy="104866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indent="0" algn="ctr" rtl="0">
                <a:spcBef>
                  <a:spcPts val="0"/>
                </a:spcBef>
                <a:spcAft>
                  <a:spcPts val="0"/>
                </a:spcAft>
                <a:buNone/>
              </a:pPr>
              <a:r>
                <a:rPr lang="en-US" sz="2000" b="1" dirty="0">
                  <a:solidFill>
                    <a:schemeClr val="bg1"/>
                  </a:solidFill>
                  <a:latin typeface="Arial Bold" charset="0"/>
                  <a:ea typeface="Arial Bold" charset="0"/>
                  <a:cs typeface="Arial Bold" charset="0"/>
                  <a:sym typeface="Georgia"/>
                </a:rPr>
                <a:t>Water quality monitoring</a:t>
              </a:r>
              <a:endParaRPr sz="2000" b="1" dirty="0">
                <a:solidFill>
                  <a:schemeClr val="bg1"/>
                </a:solidFill>
                <a:latin typeface="Arial Bold" charset="0"/>
                <a:ea typeface="Arial Bold" charset="0"/>
                <a:cs typeface="Arial Bold" charset="0"/>
              </a:endParaRPr>
            </a:p>
          </p:txBody>
        </p:sp>
        <p:pic>
          <p:nvPicPr>
            <p:cNvPr id="8" name="Picture 7">
              <a:extLst>
                <a:ext uri="{FF2B5EF4-FFF2-40B4-BE49-F238E27FC236}">
                  <a16:creationId xmlns:a16="http://schemas.microsoft.com/office/drawing/2014/main" id="{8B272493-2F10-0048-AF4D-E46097901C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1148" y="2278676"/>
              <a:ext cx="2316778" cy="2101045"/>
            </a:xfrm>
            <a:prstGeom prst="rect">
              <a:avLst/>
            </a:prstGeom>
            <a:ln w="28575">
              <a:solidFill>
                <a:srgbClr val="7030A0"/>
              </a:solidFill>
            </a:ln>
            <a:effectLst>
              <a:outerShdw blurRad="50800" dist="38100" dir="2700000" algn="tl" rotWithShape="0">
                <a:prstClr val="black">
                  <a:alpha val="40000"/>
                </a:prstClr>
              </a:outerShdw>
            </a:effectLst>
          </p:spPr>
        </p:pic>
      </p:grpSp>
      <p:sp>
        <p:nvSpPr>
          <p:cNvPr id="9" name="TextBox 8">
            <a:extLst>
              <a:ext uri="{FF2B5EF4-FFF2-40B4-BE49-F238E27FC236}">
                <a16:creationId xmlns:a16="http://schemas.microsoft.com/office/drawing/2014/main" id="{2AFEB67B-9CC8-AA4D-BE20-290B6C19A2E5}"/>
              </a:ext>
            </a:extLst>
          </p:cNvPr>
          <p:cNvSpPr txBox="1"/>
          <p:nvPr/>
        </p:nvSpPr>
        <p:spPr>
          <a:xfrm>
            <a:off x="3082592" y="4749676"/>
            <a:ext cx="2526482" cy="190551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Arial" charset="0"/>
                <a:ea typeface="Arial" charset="0"/>
                <a:cs typeface="Arial" charset="0"/>
                <a:sym typeface="Georgia"/>
              </a:rPr>
              <a:t>Restoration work heals the land and makes it more resilient to climate impacts</a:t>
            </a:r>
            <a:endParaRPr lang="en-US" sz="2000" dirty="0">
              <a:solidFill>
                <a:schemeClr val="bg1"/>
              </a:solidFill>
              <a:latin typeface="Arial" charset="0"/>
              <a:ea typeface="Arial" charset="0"/>
              <a:cs typeface="Arial" charset="0"/>
            </a:endParaRPr>
          </a:p>
          <a:p>
            <a:endParaRPr lang="en-US" dirty="0">
              <a:latin typeface="Arial" panose="020B0604020202020204" pitchFamily="34" charset="0"/>
            </a:endParaRPr>
          </a:p>
        </p:txBody>
      </p:sp>
      <p:sp>
        <p:nvSpPr>
          <p:cNvPr id="10" name="TextBox 9"/>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Public Lands Stewardship</a:t>
            </a:r>
          </a:p>
        </p:txBody>
      </p:sp>
    </p:spTree>
    <p:extLst>
      <p:ext uri="{BB962C8B-B14F-4D97-AF65-F5344CB8AC3E}">
        <p14:creationId xmlns:p14="http://schemas.microsoft.com/office/powerpoint/2010/main" val="17770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7;p62">
            <a:extLst>
              <a:ext uri="{FF2B5EF4-FFF2-40B4-BE49-F238E27FC236}">
                <a16:creationId xmlns:a16="http://schemas.microsoft.com/office/drawing/2014/main" id="{5A176005-43A6-7545-807A-5DC7DCCF1C07}"/>
              </a:ext>
            </a:extLst>
          </p:cNvPr>
          <p:cNvSpPr txBox="1"/>
          <p:nvPr/>
        </p:nvSpPr>
        <p:spPr>
          <a:xfrm>
            <a:off x="927450" y="548640"/>
            <a:ext cx="7289100"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bg1"/>
                </a:solidFill>
                <a:latin typeface="Arial Bold" charset="0"/>
                <a:ea typeface="Arial Bold" charset="0"/>
                <a:cs typeface="Arial Bold" charset="0"/>
              </a:rPr>
              <a:t>Dive in Deeper</a:t>
            </a:r>
            <a:endParaRPr sz="3200" b="1" dirty="0">
              <a:solidFill>
                <a:schemeClr val="bg1"/>
              </a:solidFill>
              <a:latin typeface="Arial Bold" charset="0"/>
              <a:ea typeface="Arial Bold" charset="0"/>
              <a:cs typeface="Arial Bold" charset="0"/>
            </a:endParaRPr>
          </a:p>
        </p:txBody>
      </p:sp>
      <p:sp>
        <p:nvSpPr>
          <p:cNvPr id="4" name="TextBox 3">
            <a:extLst>
              <a:ext uri="{FF2B5EF4-FFF2-40B4-BE49-F238E27FC236}">
                <a16:creationId xmlns:a16="http://schemas.microsoft.com/office/drawing/2014/main" id="{6FCC4D61-3F73-1942-957D-189761FB6F40}"/>
              </a:ext>
            </a:extLst>
          </p:cNvPr>
          <p:cNvSpPr txBox="1"/>
          <p:nvPr/>
        </p:nvSpPr>
        <p:spPr>
          <a:xfrm>
            <a:off x="4951173" y="1587470"/>
            <a:ext cx="3982456" cy="368306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Education – keep the conversation going</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Get to know your local public land management agencies </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Participate in public land planning processes</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Learn more about the policies in place for local public lands</a:t>
            </a:r>
          </a:p>
          <a:p>
            <a:pPr marL="342900" indent="-342900">
              <a:spcAft>
                <a:spcPts val="1600"/>
              </a:spcAft>
              <a:buClr>
                <a:srgbClr val="7030A0"/>
              </a:buClr>
              <a:buSzPct val="120000"/>
              <a:buFont typeface="Arial" panose="020B0604020202020204" pitchFamily="34" charset="0"/>
              <a:buChar char="•"/>
            </a:pPr>
            <a:r>
              <a:rPr lang="en-US" sz="2000" dirty="0">
                <a:solidFill>
                  <a:srgbClr val="FFFFFF"/>
                </a:solidFill>
                <a:latin typeface="Arial" charset="0"/>
                <a:ea typeface="Arial" charset="0"/>
                <a:cs typeface="Arial" charset="0"/>
              </a:rPr>
              <a:t>Join your local Broadband</a:t>
            </a:r>
          </a:p>
        </p:txBody>
      </p:sp>
      <p:pic>
        <p:nvPicPr>
          <p:cNvPr id="5" name="Picture 4">
            <a:extLst>
              <a:ext uri="{FF2B5EF4-FFF2-40B4-BE49-F238E27FC236}">
                <a16:creationId xmlns:a16="http://schemas.microsoft.com/office/drawing/2014/main" id="{27D14907-9FC4-5B44-AF38-009BCB682F9E}"/>
              </a:ext>
            </a:extLst>
          </p:cNvPr>
          <p:cNvPicPr>
            <a:picLocks noChangeAspect="1"/>
          </p:cNvPicPr>
          <p:nvPr/>
        </p:nvPicPr>
        <p:blipFill rotWithShape="1">
          <a:blip r:embed="rId3" r:link="rId4" cstate="screen">
            <a:extLst>
              <a:ext uri="{28A0092B-C50C-407E-A947-70E740481C1C}">
                <a14:useLocalDpi xmlns:a14="http://schemas.microsoft.com/office/drawing/2010/main"/>
              </a:ext>
            </a:extLst>
          </a:blip>
          <a:srcRect/>
          <a:stretch>
            <a:fillRect/>
          </a:stretch>
        </p:blipFill>
        <p:spPr>
          <a:xfrm>
            <a:off x="777537" y="1675919"/>
            <a:ext cx="3969124" cy="2950637"/>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9866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7;p62">
            <a:extLst>
              <a:ext uri="{FF2B5EF4-FFF2-40B4-BE49-F238E27FC236}">
                <a16:creationId xmlns:a16="http://schemas.microsoft.com/office/drawing/2014/main" id="{9A576A78-7EBB-994C-9214-05EEC5D7B67E}"/>
              </a:ext>
            </a:extLst>
          </p:cNvPr>
          <p:cNvSpPr txBox="1"/>
          <p:nvPr/>
        </p:nvSpPr>
        <p:spPr>
          <a:xfrm>
            <a:off x="0" y="548640"/>
            <a:ext cx="9144000"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bg1"/>
                </a:solidFill>
                <a:latin typeface="Arial Bold" charset="0"/>
                <a:ea typeface="Arial Bold" charset="0"/>
                <a:cs typeface="Arial Bold" charset="0"/>
              </a:rPr>
              <a:t>Upcoming Events in Your Area</a:t>
            </a:r>
            <a:endParaRPr sz="3200" b="1" dirty="0">
              <a:solidFill>
                <a:schemeClr val="bg1"/>
              </a:solidFill>
              <a:latin typeface="Arial Bold" charset="0"/>
              <a:ea typeface="Arial Bold" charset="0"/>
              <a:cs typeface="Arial Bold" charset="0"/>
            </a:endParaRPr>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tretch>
            <a:fillRect/>
          </a:stretch>
        </p:blipFill>
        <p:spPr>
          <a:xfrm>
            <a:off x="1424242" y="1330495"/>
            <a:ext cx="6295516" cy="4197010"/>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8942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164D7-9F19-2845-9B96-0B88AFB2D3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1308" y="638874"/>
            <a:ext cx="5321382" cy="273364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38F7E1B0-9766-4D4E-A984-BA4A9CE444AC}"/>
              </a:ext>
            </a:extLst>
          </p:cNvPr>
          <p:cNvSpPr/>
          <p:nvPr/>
        </p:nvSpPr>
        <p:spPr>
          <a:xfrm>
            <a:off x="0" y="3543382"/>
            <a:ext cx="9144000" cy="1969770"/>
          </a:xfrm>
          <a:prstGeom prst="rect">
            <a:avLst/>
          </a:prstGeom>
          <a:solidFill>
            <a:srgbClr val="7030A0">
              <a:alpha val="4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3AA7D2-8DB0-8F4E-815A-47895695791F}"/>
              </a:ext>
            </a:extLst>
          </p:cNvPr>
          <p:cNvSpPr txBox="1"/>
          <p:nvPr/>
        </p:nvSpPr>
        <p:spPr>
          <a:xfrm>
            <a:off x="457199" y="3543382"/>
            <a:ext cx="8229600" cy="196977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Please consider making a tax-deductible donation to Great Old Broads for Wilderness, a 501(c)3 organization, to help continue and expand this program.</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We thank you for your support! </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sz="3200" dirty="0" err="1">
                <a:solidFill>
                  <a:schemeClr val="bg1"/>
                </a:solidFill>
                <a:latin typeface="Arial" panose="020B0604020202020204" pitchFamily="34" charset="0"/>
                <a:cs typeface="Arial" panose="020B0604020202020204" pitchFamily="34" charset="0"/>
              </a:rPr>
              <a:t>www.greatoldbroads.org</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908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B5585-D5C9-5B4B-A33F-41AE2594276D}"/>
              </a:ext>
            </a:extLst>
          </p:cNvPr>
          <p:cNvSpPr txBox="1"/>
          <p:nvPr/>
        </p:nvSpPr>
        <p:spPr>
          <a:xfrm>
            <a:off x="1905001" y="653633"/>
            <a:ext cx="5791200" cy="584775"/>
          </a:xfrm>
          <a:prstGeom prst="rect">
            <a:avLst/>
          </a:prstGeom>
          <a:noFill/>
        </p:spPr>
        <p:txBody>
          <a:bodyPr wrap="square" rtlCol="0">
            <a:spAutoFit/>
          </a:bodyPr>
          <a:lstStyle/>
          <a:p>
            <a:pPr algn="ctr"/>
            <a:r>
              <a:rPr lang="en-US" sz="3200" b="1" dirty="0">
                <a:solidFill>
                  <a:schemeClr val="bg1"/>
                </a:solidFill>
                <a:latin typeface="Arial Bold" charset="0"/>
                <a:ea typeface="Arial Bold" charset="0"/>
                <a:cs typeface="Arial Bold" charset="0"/>
              </a:rPr>
              <a:t>What are Public Lands?</a:t>
            </a:r>
          </a:p>
        </p:txBody>
      </p:sp>
      <p:pic>
        <p:nvPicPr>
          <p:cNvPr id="5" name="Picture 4">
            <a:extLst>
              <a:ext uri="{FF2B5EF4-FFF2-40B4-BE49-F238E27FC236}">
                <a16:creationId xmlns:a16="http://schemas.microsoft.com/office/drawing/2014/main" id="{BCEEA247-B20F-E24D-9285-B34D4484EB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2393" y="1446141"/>
            <a:ext cx="2007221" cy="2478421"/>
          </a:xfrm>
          <a:prstGeom prst="rect">
            <a:avLst/>
          </a:prstGeom>
          <a:ln w="28575">
            <a:solidFill>
              <a:srgbClr val="7030A0"/>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222F3C7-8C6B-E045-B58C-ABD21E6876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4882" y="4308920"/>
            <a:ext cx="2720897" cy="1616927"/>
          </a:xfrm>
          <a:prstGeom prst="rect">
            <a:avLst/>
          </a:prstGeom>
          <a:ln w="28575">
            <a:solidFill>
              <a:srgbClr val="7030A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387B10D-AF3D-6F44-952E-C5D5102B0C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40570" y="1420734"/>
            <a:ext cx="2659567" cy="1731289"/>
          </a:xfrm>
          <a:prstGeom prst="rect">
            <a:avLst/>
          </a:prstGeom>
          <a:ln w="28575">
            <a:solidFill>
              <a:srgbClr val="7030A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626C8C3-F4B3-464D-8E6A-7492BFE10B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60320" y="3483465"/>
            <a:ext cx="1828800" cy="2436977"/>
          </a:xfrm>
          <a:prstGeom prst="rect">
            <a:avLst/>
          </a:prstGeom>
          <a:ln w="28575">
            <a:solidFill>
              <a:srgbClr val="7030A0"/>
            </a:solidFill>
          </a:ln>
          <a:effectLst>
            <a:outerShdw blurRad="50800" dist="38100" dir="2700000" algn="tl" rotWithShape="0">
              <a:prstClr val="black">
                <a:alpha val="40000"/>
              </a:prstClr>
            </a:outerShdw>
          </a:effectLst>
        </p:spPr>
      </p:pic>
      <p:cxnSp>
        <p:nvCxnSpPr>
          <p:cNvPr id="3" name="Connector: Elbow 2">
            <a:extLst>
              <a:ext uri="{FF2B5EF4-FFF2-40B4-BE49-F238E27FC236}">
                <a16:creationId xmlns:a16="http://schemas.microsoft.com/office/drawing/2014/main" id="{DC1ADA6A-CA91-4D95-8EAB-1998C07DBD86}"/>
              </a:ext>
            </a:extLst>
          </p:cNvPr>
          <p:cNvCxnSpPr/>
          <p:nvPr/>
        </p:nvCxnSpPr>
        <p:spPr>
          <a:xfrm rot="16200000" flipV="1">
            <a:off x="3904385" y="4142336"/>
            <a:ext cx="195749" cy="1266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758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3;p29">
            <a:extLst>
              <a:ext uri="{FF2B5EF4-FFF2-40B4-BE49-F238E27FC236}">
                <a16:creationId xmlns:a16="http://schemas.microsoft.com/office/drawing/2014/main" id="{3CBFE539-C005-C74F-AAA3-7BF88BBA5373}"/>
              </a:ext>
            </a:extLst>
          </p:cNvPr>
          <p:cNvSpPr txBox="1">
            <a:spLocks/>
          </p:cNvSpPr>
          <p:nvPr/>
        </p:nvSpPr>
        <p:spPr>
          <a:xfrm>
            <a:off x="0" y="548640"/>
            <a:ext cx="9144000" cy="6474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b="1" dirty="0">
                <a:solidFill>
                  <a:schemeClr val="bg1"/>
                </a:solidFill>
                <a:latin typeface="Arial Bold" charset="0"/>
                <a:ea typeface="Arial Bold" charset="0"/>
                <a:cs typeface="Arial Bold" charset="0"/>
              </a:rPr>
              <a:t>Federal, State, and Local Public Lands </a:t>
            </a:r>
          </a:p>
        </p:txBody>
      </p:sp>
      <p:sp>
        <p:nvSpPr>
          <p:cNvPr id="3" name="Google Shape;194;p29">
            <a:extLst>
              <a:ext uri="{FF2B5EF4-FFF2-40B4-BE49-F238E27FC236}">
                <a16:creationId xmlns:a16="http://schemas.microsoft.com/office/drawing/2014/main" id="{32196232-AE9E-D345-9903-A77E780A0B6B}"/>
              </a:ext>
            </a:extLst>
          </p:cNvPr>
          <p:cNvSpPr txBox="1"/>
          <p:nvPr/>
        </p:nvSpPr>
        <p:spPr>
          <a:xfrm>
            <a:off x="432213" y="1549029"/>
            <a:ext cx="4284427" cy="26091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Parks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Forests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Conservation Lands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State Parks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City Parks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Wild and Scenic Rivers</a:t>
            </a:r>
            <a:endParaRPr sz="2000" b="1" dirty="0">
              <a:solidFill>
                <a:schemeClr val="bg1"/>
              </a:solidFill>
              <a:latin typeface="Arial Bold" charset="0"/>
              <a:ea typeface="Arial Bold" charset="0"/>
              <a:cs typeface="Arial Bold" charset="0"/>
              <a:sym typeface="Georgia"/>
            </a:endParaRPr>
          </a:p>
          <a:p>
            <a:pPr marL="457200" lvl="0" indent="0" algn="l" rtl="0">
              <a:spcBef>
                <a:spcPts val="0"/>
              </a:spcBef>
              <a:spcAft>
                <a:spcPts val="0"/>
              </a:spcAft>
              <a:buNone/>
            </a:pPr>
            <a:endParaRPr sz="2600" b="1" dirty="0">
              <a:solidFill>
                <a:schemeClr val="bg1"/>
              </a:solidFill>
              <a:latin typeface="Arial Bold" charset="0"/>
              <a:ea typeface="Arial Bold" charset="0"/>
              <a:cs typeface="Arial Bold" charset="0"/>
              <a:sym typeface="Georgia"/>
            </a:endParaRPr>
          </a:p>
        </p:txBody>
      </p:sp>
      <p:sp>
        <p:nvSpPr>
          <p:cNvPr id="4" name="Google Shape;195;p29">
            <a:extLst>
              <a:ext uri="{FF2B5EF4-FFF2-40B4-BE49-F238E27FC236}">
                <a16:creationId xmlns:a16="http://schemas.microsoft.com/office/drawing/2014/main" id="{F1FB2198-27EC-3741-8921-50D5E5351C6D}"/>
              </a:ext>
            </a:extLst>
          </p:cNvPr>
          <p:cNvSpPr txBox="1"/>
          <p:nvPr/>
        </p:nvSpPr>
        <p:spPr>
          <a:xfrm>
            <a:off x="4811285" y="1532974"/>
            <a:ext cx="4101600" cy="26091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Monuments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National Recreation Areas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Wilderness Areas</a:t>
            </a:r>
            <a:endParaRPr sz="2000" b="1" dirty="0">
              <a:solidFill>
                <a:schemeClr val="bg1"/>
              </a:solidFill>
              <a:latin typeface="Arial Bold" charset="0"/>
              <a:ea typeface="Arial Bold" charset="0"/>
              <a:cs typeface="Arial Bold" charset="0"/>
              <a:sym typeface="Georgia"/>
            </a:endParaRPr>
          </a:p>
          <a:p>
            <a:pPr marL="457200" lvl="0" indent="-419100" algn="l" rtl="0">
              <a:spcBef>
                <a:spcPts val="0"/>
              </a:spcBef>
              <a:spcAft>
                <a:spcPts val="600"/>
              </a:spcAft>
              <a:buClr>
                <a:srgbClr val="7030A0"/>
              </a:buClr>
              <a:buSzPct val="120000"/>
              <a:buFont typeface="Arial" charset="0"/>
              <a:buChar char="•"/>
            </a:pPr>
            <a:r>
              <a:rPr lang="en-US" sz="2000" b="1" dirty="0">
                <a:solidFill>
                  <a:schemeClr val="bg1"/>
                </a:solidFill>
                <a:latin typeface="Arial Bold" charset="0"/>
                <a:ea typeface="Arial Bold" charset="0"/>
                <a:cs typeface="Arial Bold" charset="0"/>
                <a:sym typeface="Georgia"/>
              </a:rPr>
              <a:t>Wilderness Study Areas</a:t>
            </a:r>
            <a:endParaRPr sz="2000" b="1" dirty="0">
              <a:solidFill>
                <a:schemeClr val="bg1"/>
              </a:solidFill>
              <a:latin typeface="Arial Bold" charset="0"/>
              <a:ea typeface="Arial Bold" charset="0"/>
              <a:cs typeface="Arial Bold" charset="0"/>
              <a:sym typeface="Georgia"/>
            </a:endParaRPr>
          </a:p>
          <a:p>
            <a:pPr marL="457200" lvl="0" indent="0" algn="l" rtl="0">
              <a:spcBef>
                <a:spcPts val="0"/>
              </a:spcBef>
              <a:spcAft>
                <a:spcPts val="0"/>
              </a:spcAft>
              <a:buNone/>
            </a:pPr>
            <a:endParaRPr sz="3000" dirty="0">
              <a:solidFill>
                <a:schemeClr val="bg1"/>
              </a:solidFill>
              <a:latin typeface="Arial" panose="020B0604020202020204" pitchFamily="34" charset="0"/>
              <a:ea typeface="Georgia"/>
              <a:cs typeface="Arial" panose="020B0604020202020204" pitchFamily="34" charset="0"/>
              <a:sym typeface="Georgia"/>
            </a:endParaRPr>
          </a:p>
        </p:txBody>
      </p:sp>
      <p:pic>
        <p:nvPicPr>
          <p:cNvPr id="5" name="Picture 4">
            <a:extLst>
              <a:ext uri="{FF2B5EF4-FFF2-40B4-BE49-F238E27FC236}">
                <a16:creationId xmlns:a16="http://schemas.microsoft.com/office/drawing/2014/main" id="{6BAC2CA3-75CC-B543-82B7-5A9F99586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98720">
            <a:off x="4406481" y="3585726"/>
            <a:ext cx="3496965" cy="2623567"/>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007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533D30-543D-5E49-8864-809E077AFDA1}"/>
              </a:ext>
            </a:extLst>
          </p:cNvPr>
          <p:cNvSpPr/>
          <p:nvPr/>
        </p:nvSpPr>
        <p:spPr>
          <a:xfrm>
            <a:off x="4529796" y="6038846"/>
            <a:ext cx="3665881" cy="215444"/>
          </a:xfrm>
          <a:prstGeom prst="rect">
            <a:avLst/>
          </a:prstGeom>
          <a:effectLst>
            <a:outerShdw blurRad="50800" dist="38100" dir="2700000" algn="tl" rotWithShape="0">
              <a:prstClr val="black">
                <a:alpha val="40000"/>
              </a:prstClr>
            </a:outerShdw>
          </a:effectLst>
        </p:spPr>
        <p:txBody>
          <a:bodyPr wrap="square">
            <a:spAutoFit/>
          </a:bodyPr>
          <a:lstStyle/>
          <a:p>
            <a:pPr algn="r"/>
            <a:r>
              <a:rPr lang="en-US" sz="800" dirty="0">
                <a:solidFill>
                  <a:schemeClr val="bg1"/>
                </a:solidFill>
                <a:latin typeface="Avenir Light" charset="0"/>
                <a:ea typeface="Avenir Light" charset="0"/>
                <a:cs typeface="Avenir Light" charset="0"/>
              </a:rPr>
              <a:t>Map of U.S. public lands by Kara </a:t>
            </a:r>
            <a:r>
              <a:rPr lang="en-US" sz="800" dirty="0" err="1">
                <a:solidFill>
                  <a:schemeClr val="bg1"/>
                </a:solidFill>
                <a:latin typeface="Avenir Light" charset="0"/>
                <a:ea typeface="Avenir Light" charset="0"/>
                <a:cs typeface="Avenir Light" charset="0"/>
              </a:rPr>
              <a:t>Clauser</a:t>
            </a:r>
            <a:r>
              <a:rPr lang="en-US" sz="800" dirty="0">
                <a:solidFill>
                  <a:schemeClr val="bg1"/>
                </a:solidFill>
                <a:latin typeface="Avenir Light" charset="0"/>
                <a:ea typeface="Avenir Light" charset="0"/>
                <a:cs typeface="Avenir Light" charset="0"/>
              </a:rPr>
              <a:t>, Center for Biological Diversity.</a:t>
            </a:r>
          </a:p>
        </p:txBody>
      </p:sp>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Federal Public Lands in the Northwest</a:t>
            </a:r>
          </a:p>
        </p:txBody>
      </p:sp>
      <p:pic>
        <p:nvPicPr>
          <p:cNvPr id="17" name="Picture 16">
            <a:extLst>
              <a:ext uri="{FF2B5EF4-FFF2-40B4-BE49-F238E27FC236}">
                <a16:creationId xmlns:a16="http://schemas.microsoft.com/office/drawing/2014/main" id="{8628891B-0589-43AB-8FBA-E79F63C34B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3857" y="1453776"/>
            <a:ext cx="5433223" cy="4468458"/>
          </a:xfrm>
          <a:prstGeom prst="rect">
            <a:avLst/>
          </a:prstGeom>
          <a:ln w="28575">
            <a:solidFill>
              <a:srgbClr val="7030A0"/>
            </a:solidFill>
          </a:ln>
        </p:spPr>
      </p:pic>
      <p:sp>
        <p:nvSpPr>
          <p:cNvPr id="5" name="Rectangle 4">
            <a:extLst>
              <a:ext uri="{FF2B5EF4-FFF2-40B4-BE49-F238E27FC236}">
                <a16:creationId xmlns:a16="http://schemas.microsoft.com/office/drawing/2014/main" id="{ADCB355D-B526-4B08-A544-5E63447AFC75}"/>
              </a:ext>
            </a:extLst>
          </p:cNvPr>
          <p:cNvSpPr/>
          <p:nvPr/>
        </p:nvSpPr>
        <p:spPr>
          <a:xfrm>
            <a:off x="737985" y="1716726"/>
            <a:ext cx="2569641" cy="33855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B835E8-F75B-4FF4-9241-CDF7897209A3}"/>
              </a:ext>
            </a:extLst>
          </p:cNvPr>
          <p:cNvSpPr txBox="1"/>
          <p:nvPr/>
        </p:nvSpPr>
        <p:spPr>
          <a:xfrm>
            <a:off x="766952" y="1716726"/>
            <a:ext cx="2722465" cy="338554"/>
          </a:xfrm>
          <a:prstGeom prst="rect">
            <a:avLst/>
          </a:prstGeom>
          <a:noFill/>
        </p:spPr>
        <p:txBody>
          <a:bodyPr wrap="square" rtlCol="0">
            <a:spAutoFit/>
          </a:bodyPr>
          <a:lstStyle/>
          <a:p>
            <a:r>
              <a:rPr lang="en-US" sz="1600" dirty="0"/>
              <a:t>Bureau of Land Management</a:t>
            </a:r>
          </a:p>
        </p:txBody>
      </p:sp>
      <p:sp>
        <p:nvSpPr>
          <p:cNvPr id="11" name="Rectangle 10">
            <a:extLst>
              <a:ext uri="{FF2B5EF4-FFF2-40B4-BE49-F238E27FC236}">
                <a16:creationId xmlns:a16="http://schemas.microsoft.com/office/drawing/2014/main" id="{02743C69-71AF-4903-A8E3-E953018480A4}"/>
              </a:ext>
            </a:extLst>
          </p:cNvPr>
          <p:cNvSpPr/>
          <p:nvPr/>
        </p:nvSpPr>
        <p:spPr>
          <a:xfrm>
            <a:off x="737985" y="2200987"/>
            <a:ext cx="2569641" cy="338554"/>
          </a:xfrm>
          <a:prstGeom prst="rect">
            <a:avLst/>
          </a:prstGeom>
          <a:solidFill>
            <a:srgbClr val="2EBA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3D186C9-9A4E-4017-BAE2-5088C0047C1C}"/>
              </a:ext>
            </a:extLst>
          </p:cNvPr>
          <p:cNvSpPr txBox="1"/>
          <p:nvPr/>
        </p:nvSpPr>
        <p:spPr>
          <a:xfrm>
            <a:off x="766952" y="2200987"/>
            <a:ext cx="2722465" cy="338554"/>
          </a:xfrm>
          <a:prstGeom prst="rect">
            <a:avLst/>
          </a:prstGeom>
          <a:noFill/>
        </p:spPr>
        <p:txBody>
          <a:bodyPr wrap="square" rtlCol="0">
            <a:spAutoFit/>
          </a:bodyPr>
          <a:lstStyle/>
          <a:p>
            <a:r>
              <a:rPr lang="en-US" sz="1600" dirty="0"/>
              <a:t>Fish &amp; Wildlife Service</a:t>
            </a:r>
          </a:p>
        </p:txBody>
      </p:sp>
      <p:sp>
        <p:nvSpPr>
          <p:cNvPr id="13" name="Rectangle 12">
            <a:extLst>
              <a:ext uri="{FF2B5EF4-FFF2-40B4-BE49-F238E27FC236}">
                <a16:creationId xmlns:a16="http://schemas.microsoft.com/office/drawing/2014/main" id="{DE8B6F01-1E0C-4221-8CCF-A4AC26742A2D}"/>
              </a:ext>
            </a:extLst>
          </p:cNvPr>
          <p:cNvSpPr/>
          <p:nvPr/>
        </p:nvSpPr>
        <p:spPr>
          <a:xfrm>
            <a:off x="737154" y="2691554"/>
            <a:ext cx="2569641" cy="338554"/>
          </a:xfrm>
          <a:prstGeom prst="rect">
            <a:avLst/>
          </a:prstGeom>
          <a:solidFill>
            <a:srgbClr val="9EF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4ADC38-0ABF-4604-903A-835582565D09}"/>
              </a:ext>
            </a:extLst>
          </p:cNvPr>
          <p:cNvSpPr txBox="1"/>
          <p:nvPr/>
        </p:nvSpPr>
        <p:spPr>
          <a:xfrm>
            <a:off x="766121" y="2691554"/>
            <a:ext cx="2342005" cy="338554"/>
          </a:xfrm>
          <a:prstGeom prst="rect">
            <a:avLst/>
          </a:prstGeom>
          <a:noFill/>
        </p:spPr>
        <p:txBody>
          <a:bodyPr wrap="square" rtlCol="0">
            <a:spAutoFit/>
          </a:bodyPr>
          <a:lstStyle/>
          <a:p>
            <a:r>
              <a:rPr lang="en-US" sz="1600" dirty="0"/>
              <a:t>Forest Service</a:t>
            </a:r>
          </a:p>
        </p:txBody>
      </p:sp>
      <p:sp>
        <p:nvSpPr>
          <p:cNvPr id="15" name="Rectangle 14">
            <a:extLst>
              <a:ext uri="{FF2B5EF4-FFF2-40B4-BE49-F238E27FC236}">
                <a16:creationId xmlns:a16="http://schemas.microsoft.com/office/drawing/2014/main" id="{2D076F26-5EFC-4C5C-83C6-4185B359FBDA}"/>
              </a:ext>
            </a:extLst>
          </p:cNvPr>
          <p:cNvSpPr/>
          <p:nvPr/>
        </p:nvSpPr>
        <p:spPr>
          <a:xfrm>
            <a:off x="722662" y="3203450"/>
            <a:ext cx="2569641" cy="33855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2060E26-6F7E-4DD3-AF94-9D2276A47F0D}"/>
              </a:ext>
            </a:extLst>
          </p:cNvPr>
          <p:cNvSpPr txBox="1"/>
          <p:nvPr/>
        </p:nvSpPr>
        <p:spPr>
          <a:xfrm>
            <a:off x="751630" y="3203450"/>
            <a:ext cx="2014882" cy="338554"/>
          </a:xfrm>
          <a:prstGeom prst="rect">
            <a:avLst/>
          </a:prstGeom>
          <a:noFill/>
        </p:spPr>
        <p:txBody>
          <a:bodyPr wrap="square" rtlCol="0">
            <a:spAutoFit/>
          </a:bodyPr>
          <a:lstStyle/>
          <a:p>
            <a:r>
              <a:rPr lang="en-US" sz="1600" dirty="0">
                <a:solidFill>
                  <a:schemeClr val="bg1"/>
                </a:solidFill>
              </a:rPr>
              <a:t>National Park Service</a:t>
            </a:r>
          </a:p>
        </p:txBody>
      </p:sp>
    </p:spTree>
    <p:extLst>
      <p:ext uri="{BB962C8B-B14F-4D97-AF65-F5344CB8AC3E}">
        <p14:creationId xmlns:p14="http://schemas.microsoft.com/office/powerpoint/2010/main" val="136864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899316"/>
            <a:ext cx="6400800" cy="1077218"/>
          </a:xfrm>
          <a:prstGeom prst="rect">
            <a:avLst/>
          </a:prstGeom>
          <a:noFill/>
        </p:spPr>
        <p:txBody>
          <a:bodyPr wrap="square" rtlCol="0">
            <a:spAutoFit/>
          </a:bodyPr>
          <a:lstStyle/>
          <a:p>
            <a:pPr algn="ctr"/>
            <a:r>
              <a:rPr lang="en-US" sz="3200" b="1" dirty="0">
                <a:solidFill>
                  <a:schemeClr val="bg1"/>
                </a:solidFill>
                <a:latin typeface="Arial" charset="0"/>
                <a:ea typeface="Arial" charset="0"/>
                <a:cs typeface="Arial" charset="0"/>
              </a:rPr>
              <a:t>How Do Public Lands Contribute to Climate Change?</a:t>
            </a:r>
          </a:p>
        </p:txBody>
      </p:sp>
    </p:spTree>
    <p:extLst>
      <p:ext uri="{BB962C8B-B14F-4D97-AF65-F5344CB8AC3E}">
        <p14:creationId xmlns:p14="http://schemas.microsoft.com/office/powerpoint/2010/main" val="57912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23;p41">
            <a:extLst>
              <a:ext uri="{FF2B5EF4-FFF2-40B4-BE49-F238E27FC236}">
                <a16:creationId xmlns:a16="http://schemas.microsoft.com/office/drawing/2014/main" id="{5F3A9C29-03D8-E54D-AC9B-C2D6CE2DDA8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673826" y="1435923"/>
            <a:ext cx="4086569" cy="4217020"/>
          </a:xfrm>
          <a:prstGeom prst="rect">
            <a:avLst/>
          </a:prstGeom>
          <a:noFill/>
          <a:ln w="28575">
            <a:solidFill>
              <a:srgbClr val="7030A0"/>
            </a:solidFill>
          </a:ln>
          <a:effectLst>
            <a:outerShdw blurRad="50800" dist="38100" dir="2700000" algn="tl" rotWithShape="0">
              <a:prstClr val="black">
                <a:alpha val="40000"/>
              </a:prstClr>
            </a:outerShdw>
          </a:effectLst>
        </p:spPr>
      </p:pic>
      <p:sp>
        <p:nvSpPr>
          <p:cNvPr id="4" name="TextBox 3"/>
          <p:cNvSpPr txBox="1"/>
          <p:nvPr/>
        </p:nvSpPr>
        <p:spPr>
          <a:xfrm>
            <a:off x="0" y="548640"/>
            <a:ext cx="91440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b="1" dirty="0">
                <a:solidFill>
                  <a:schemeClr val="bg1"/>
                </a:solidFill>
                <a:latin typeface="Arial Bold" charset="0"/>
                <a:ea typeface="Arial Bold" charset="0"/>
                <a:cs typeface="Arial Bold" charset="0"/>
              </a:rPr>
              <a:t>Public Lands Use and Climate Change</a:t>
            </a:r>
          </a:p>
        </p:txBody>
      </p:sp>
    </p:spTree>
    <p:extLst>
      <p:ext uri="{BB962C8B-B14F-4D97-AF65-F5344CB8AC3E}">
        <p14:creationId xmlns:p14="http://schemas.microsoft.com/office/powerpoint/2010/main" val="20698287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6923</TotalTime>
  <Words>4338</Words>
  <Application>Microsoft Macintosh PowerPoint</Application>
  <PresentationFormat>On-screen Show (4:3)</PresentationFormat>
  <Paragraphs>522</Paragraphs>
  <Slides>46</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Arial Black</vt:lpstr>
      <vt:lpstr>Arial Bold</vt:lpstr>
      <vt:lpstr>Avenir Heavy</vt:lpstr>
      <vt:lpstr>Avenir Light</vt:lpstr>
      <vt:lpstr>Avenir Roman</vt:lpstr>
      <vt:lpstr>Calibri</vt:lpstr>
      <vt:lpstr>Calibri Light</vt:lpstr>
      <vt:lpstr>Times</vt:lpstr>
      <vt:lpstr>Office Theme</vt:lpstr>
      <vt:lpstr>FORESTS AND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FORESTS AND CLIMATE CHANGE</dc:title>
  <dc:subject/>
  <dc:creator>Jason Vaughn</dc:creator>
  <cp:keywords/>
  <dc:description/>
  <cp:lastModifiedBy>Susan Kearns</cp:lastModifiedBy>
  <cp:revision>103</cp:revision>
  <dcterms:created xsi:type="dcterms:W3CDTF">2020-03-17T21:28:46Z</dcterms:created>
  <dcterms:modified xsi:type="dcterms:W3CDTF">2021-02-02T22:43:59Z</dcterms:modified>
  <cp:category/>
</cp:coreProperties>
</file>