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63" r:id="rId3"/>
    <p:sldId id="264" r:id="rId4"/>
    <p:sldId id="265" r:id="rId5"/>
    <p:sldId id="266" r:id="rId6"/>
    <p:sldId id="267" r:id="rId7"/>
    <p:sldId id="268" r:id="rId8"/>
    <p:sldId id="269" r:id="rId9"/>
    <p:sldId id="271" r:id="rId10"/>
    <p:sldId id="275" r:id="rId11"/>
    <p:sldId id="276" r:id="rId12"/>
    <p:sldId id="277" r:id="rId13"/>
    <p:sldId id="281" r:id="rId14"/>
    <p:sldId id="283" r:id="rId15"/>
    <p:sldId id="296" r:id="rId16"/>
    <p:sldId id="279" r:id="rId17"/>
    <p:sldId id="288" r:id="rId18"/>
    <p:sldId id="289" r:id="rId19"/>
    <p:sldId id="292" r:id="rId20"/>
    <p:sldId id="293" r:id="rId21"/>
    <p:sldId id="294" r:id="rId22"/>
    <p:sldId id="297" r:id="rId23"/>
    <p:sldId id="299" r:id="rId24"/>
    <p:sldId id="300" r:id="rId25"/>
    <p:sldId id="301" r:id="rId26"/>
    <p:sldId id="30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C7C"/>
    <a:srgbClr val="2E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p:restoredTop sz="96281" autoAdjust="0"/>
  </p:normalViewPr>
  <p:slideViewPr>
    <p:cSldViewPr snapToGrid="0" snapToObjects="1">
      <p:cViewPr varScale="1">
        <p:scale>
          <a:sx n="121" d="100"/>
          <a:sy n="121" d="100"/>
        </p:scale>
        <p:origin x="192" y="184"/>
      </p:cViewPr>
      <p:guideLst>
        <p:guide orient="horz" pos="2160"/>
        <p:guide pos="2880"/>
      </p:guideLst>
    </p:cSldViewPr>
  </p:slideViewPr>
  <p:outlineViewPr>
    <p:cViewPr>
      <p:scale>
        <a:sx n="33" d="100"/>
        <a:sy n="33" d="100"/>
      </p:scale>
      <p:origin x="0" y="-261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508AB-1EF6-AF45-B0A4-7B8E88C41E83}" type="datetimeFigureOut">
              <a:rPr lang="en-US" smtClean="0"/>
              <a:t>6/10/21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40030-0746-E94B-91C5-B79E5AB7905D}" type="slidenum">
              <a:rPr lang="en-US" smtClean="0"/>
              <a:t>‹#›</a:t>
            </a:fld>
            <a:endParaRPr lang="en-US"/>
          </a:p>
        </p:txBody>
      </p:sp>
    </p:spTree>
    <p:extLst>
      <p:ext uri="{BB962C8B-B14F-4D97-AF65-F5344CB8AC3E}">
        <p14:creationId xmlns:p14="http://schemas.microsoft.com/office/powerpoint/2010/main" val="210375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&lt;share a bit about yourself… your passion for public lands and forests, but be sure to keep your intro brief&gt;</a:t>
            </a:r>
          </a:p>
        </p:txBody>
      </p:sp>
      <p:sp>
        <p:nvSpPr>
          <p:cNvPr id="4" name="Slide Number Placeholder 3"/>
          <p:cNvSpPr>
            <a:spLocks noGrp="1"/>
          </p:cNvSpPr>
          <p:nvPr>
            <p:ph type="sldNum" sz="quarter" idx="5"/>
          </p:nvPr>
        </p:nvSpPr>
        <p:spPr/>
        <p:txBody>
          <a:bodyPr/>
          <a:lstStyle/>
          <a:p>
            <a:fld id="{ED140030-0746-E94B-91C5-B79E5AB7905D}" type="slidenum">
              <a:rPr lang="en-US" smtClean="0"/>
              <a:t>1</a:t>
            </a:fld>
            <a:endParaRPr lang="en-US"/>
          </a:p>
        </p:txBody>
      </p:sp>
    </p:spTree>
    <p:extLst>
      <p:ext uri="{BB962C8B-B14F-4D97-AF65-F5344CB8AC3E}">
        <p14:creationId xmlns:p14="http://schemas.microsoft.com/office/powerpoint/2010/main" val="426433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a pop quiz! Which region stores more carbon per acre—the Amazon or the Pacific Northwest?</a:t>
            </a:r>
          </a:p>
        </p:txBody>
      </p:sp>
      <p:sp>
        <p:nvSpPr>
          <p:cNvPr id="4" name="Slide Number Placeholder 3"/>
          <p:cNvSpPr>
            <a:spLocks noGrp="1"/>
          </p:cNvSpPr>
          <p:nvPr>
            <p:ph type="sldNum" sz="quarter" idx="5"/>
          </p:nvPr>
        </p:nvSpPr>
        <p:spPr/>
        <p:txBody>
          <a:bodyPr/>
          <a:lstStyle/>
          <a:p>
            <a:fld id="{ED140030-0746-E94B-91C5-B79E5AB7905D}" type="slidenum">
              <a:rPr lang="en-US" smtClean="0"/>
              <a:t>10</a:t>
            </a:fld>
            <a:endParaRPr lang="en-US"/>
          </a:p>
        </p:txBody>
      </p:sp>
    </p:spTree>
    <p:extLst>
      <p:ext uri="{BB962C8B-B14F-4D97-AF65-F5344CB8AC3E}">
        <p14:creationId xmlns:p14="http://schemas.microsoft.com/office/powerpoint/2010/main" val="158208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Pacific Northwest wins!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expansive Amazon tropical rainforest of South America is one of the world’s largest carbon sinks </a:t>
            </a:r>
            <a:r>
              <a:rPr lang="en-US" sz="1200" b="1" kern="1200" dirty="0">
                <a:solidFill>
                  <a:schemeClr val="tx1"/>
                </a:solidFill>
                <a:effectLst/>
                <a:latin typeface="+mn-lt"/>
                <a:ea typeface="+mn-ea"/>
                <a:cs typeface="+mn-cs"/>
              </a:rPr>
              <a:t>by area</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on a </a:t>
            </a:r>
            <a:r>
              <a:rPr lang="en-US" sz="1200" b="1" kern="1200" dirty="0">
                <a:solidFill>
                  <a:schemeClr val="tx1"/>
                </a:solidFill>
                <a:effectLst/>
                <a:latin typeface="+mn-lt"/>
                <a:ea typeface="+mn-ea"/>
                <a:cs typeface="+mn-cs"/>
              </a:rPr>
              <a:t>per-acre basis</a:t>
            </a:r>
            <a:r>
              <a:rPr lang="en-US" sz="1200" kern="1200" dirty="0">
                <a:solidFill>
                  <a:schemeClr val="tx1"/>
                </a:solidFill>
                <a:effectLst/>
                <a:latin typeface="+mn-lt"/>
                <a:ea typeface="+mn-ea"/>
                <a:cs typeface="+mn-cs"/>
              </a:rPr>
              <a:t>, the Amazon is not nearly as efficient at absorbing carbon as the </a:t>
            </a:r>
            <a:r>
              <a:rPr lang="en-US" sz="1200" b="1" kern="1200" dirty="0">
                <a:solidFill>
                  <a:schemeClr val="tx1"/>
                </a:solidFill>
                <a:effectLst/>
                <a:latin typeface="+mn-lt"/>
                <a:ea typeface="+mn-ea"/>
                <a:cs typeface="+mn-cs"/>
              </a:rPr>
              <a:t>coastal rainforests of the Pacific Northwest</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fact, </a:t>
            </a:r>
            <a:r>
              <a:rPr lang="en-US" sz="1200" b="1" kern="1200" dirty="0">
                <a:solidFill>
                  <a:schemeClr val="tx1"/>
                </a:solidFill>
                <a:effectLst/>
                <a:latin typeface="+mn-lt"/>
                <a:ea typeface="+mn-ea"/>
                <a:cs typeface="+mn-cs"/>
              </a:rPr>
              <a:t>the Douglas fir forests </a:t>
            </a:r>
            <a:r>
              <a:rPr lang="en-US" sz="1200" kern="1200" dirty="0">
                <a:solidFill>
                  <a:schemeClr val="tx1"/>
                </a:solidFill>
                <a:effectLst/>
                <a:latin typeface="+mn-lt"/>
                <a:ea typeface="+mn-ea"/>
                <a:cs typeface="+mn-cs"/>
              </a:rPr>
              <a:t>of Oregon and </a:t>
            </a:r>
            <a:r>
              <a:rPr lang="en-US" sz="1200" b="1" kern="1200" dirty="0">
                <a:solidFill>
                  <a:schemeClr val="tx1"/>
                </a:solidFill>
                <a:effectLst/>
                <a:latin typeface="+mn-lt"/>
                <a:ea typeface="+mn-ea"/>
                <a:cs typeface="+mn-cs"/>
              </a:rPr>
              <a:t>the hemlock and cedar forests </a:t>
            </a:r>
            <a:r>
              <a:rPr lang="en-US" sz="1200" kern="1200" dirty="0">
                <a:solidFill>
                  <a:schemeClr val="tx1"/>
                </a:solidFill>
                <a:effectLst/>
                <a:latin typeface="+mn-lt"/>
                <a:ea typeface="+mn-ea"/>
                <a:cs typeface="+mn-cs"/>
              </a:rPr>
              <a:t>of Alaska store about</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twice as much carbon per acre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the Amazon!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But the </a:t>
            </a:r>
            <a:r>
              <a:rPr lang="en-US" sz="1200" b="1" kern="1200" dirty="0">
                <a:solidFill>
                  <a:schemeClr val="tx1"/>
                </a:solidFill>
                <a:effectLst/>
                <a:latin typeface="+mn-lt"/>
                <a:ea typeface="+mn-ea"/>
                <a:cs typeface="+mn-cs"/>
              </a:rPr>
              <a:t>real grand prize goes to the giant coastal redwood forests </a:t>
            </a:r>
            <a:r>
              <a:rPr lang="en-US" sz="1200" kern="1200" dirty="0">
                <a:solidFill>
                  <a:schemeClr val="tx1"/>
                </a:solidFill>
                <a:effectLst/>
                <a:latin typeface="+mn-lt"/>
                <a:ea typeface="+mn-ea"/>
                <a:cs typeface="+mn-cs"/>
              </a:rPr>
              <a:t>of Northern California, which store </a:t>
            </a:r>
            <a:r>
              <a:rPr lang="en-US" sz="1200" b="1" i="1" kern="1200" dirty="0">
                <a:solidFill>
                  <a:schemeClr val="tx1"/>
                </a:solidFill>
                <a:effectLst/>
                <a:latin typeface="+mn-lt"/>
                <a:ea typeface="+mn-ea"/>
                <a:cs typeface="+mn-cs"/>
              </a:rPr>
              <a:t>seven times as much carbon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the Amazon in each mile of forest.   They are regarded as the most carbon dense forests in the world.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11</a:t>
            </a:fld>
            <a:endParaRPr lang="en-US"/>
          </a:p>
        </p:txBody>
      </p:sp>
    </p:spTree>
    <p:extLst>
      <p:ext uri="{BB962C8B-B14F-4D97-AF65-F5344CB8AC3E}">
        <p14:creationId xmlns:p14="http://schemas.microsoft.com/office/powerpoint/2010/main" val="2460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thinking used to be that a tree became “</a:t>
            </a:r>
            <a:r>
              <a:rPr lang="en-US" sz="1200" b="1" kern="1200" dirty="0">
                <a:solidFill>
                  <a:schemeClr val="tx1"/>
                </a:solidFill>
                <a:effectLst/>
                <a:latin typeface="+mn-lt"/>
                <a:ea typeface="+mn-ea"/>
                <a:cs typeface="+mn-cs"/>
              </a:rPr>
              <a:t>less useful</a:t>
            </a:r>
            <a:r>
              <a:rPr lang="en-US" sz="1200" kern="1200" dirty="0">
                <a:solidFill>
                  <a:schemeClr val="tx1"/>
                </a:solidFill>
                <a:effectLst/>
                <a:latin typeface="+mn-lt"/>
                <a:ea typeface="+mn-ea"/>
                <a:cs typeface="+mn-cs"/>
              </a:rPr>
              <a:t>” over time…sort of like, say the outdated thinking about, an “</a:t>
            </a:r>
            <a:r>
              <a:rPr lang="en-US" sz="1200" b="1" kern="1200" dirty="0">
                <a:solidFill>
                  <a:schemeClr val="tx1"/>
                </a:solidFill>
                <a:effectLst/>
                <a:latin typeface="+mn-lt"/>
                <a:ea typeface="+mn-ea"/>
                <a:cs typeface="+mn-cs"/>
              </a:rPr>
              <a:t>old broad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now we understand that a tree’s growth actually </a:t>
            </a:r>
            <a:r>
              <a:rPr lang="en-US" sz="1200" b="1" kern="1200" dirty="0">
                <a:solidFill>
                  <a:schemeClr val="tx1"/>
                </a:solidFill>
                <a:effectLst/>
                <a:latin typeface="+mn-lt"/>
                <a:ea typeface="+mn-ea"/>
                <a:cs typeface="+mn-cs"/>
              </a:rPr>
              <a:t>accelerates over time</a:t>
            </a:r>
            <a:r>
              <a:rPr lang="en-US" sz="1200" kern="1200" dirty="0">
                <a:solidFill>
                  <a:schemeClr val="tx1"/>
                </a:solidFill>
                <a:effectLst/>
                <a:latin typeface="+mn-lt"/>
                <a:ea typeface="+mn-ea"/>
                <a:cs typeface="+mn-cs"/>
              </a:rPr>
              <a:t>. A tree in a Pacific Northwest coastal forest remains viable for centuries—they often live for over </a:t>
            </a:r>
            <a:r>
              <a:rPr lang="en-US" sz="1200" b="1" kern="1200" dirty="0">
                <a:solidFill>
                  <a:schemeClr val="tx1"/>
                </a:solidFill>
                <a:effectLst/>
                <a:latin typeface="+mn-lt"/>
                <a:ea typeface="+mn-ea"/>
                <a:cs typeface="+mn-cs"/>
              </a:rPr>
              <a:t>800 years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Imagine crosscut of a tree: all those tree rings growing out and out?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takes a lot of carbon to keep wrapping bigger and bigger rings of wood around a very old tree every year.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Never underestimate Great Old Broads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Wild</a:t>
            </a:r>
            <a:r>
              <a:rPr lang="en-US" sz="1200" kern="1200" dirty="0">
                <a:solidFill>
                  <a:schemeClr val="tx1"/>
                </a:solidFill>
                <a:effectLst/>
                <a:latin typeface="+mn-lt"/>
                <a:ea typeface="+mn-ea"/>
                <a:cs typeface="+mn-cs"/>
              </a:rPr>
              <a:t> forests with diverse tree species absorb more sunlight and gather more carbon than young, </a:t>
            </a:r>
            <a:r>
              <a:rPr lang="en-US" sz="1200" b="1" kern="1200" dirty="0">
                <a:solidFill>
                  <a:schemeClr val="tx1"/>
                </a:solidFill>
                <a:effectLst/>
                <a:latin typeface="+mn-lt"/>
                <a:ea typeface="+mn-ea"/>
                <a:cs typeface="+mn-cs"/>
              </a:rPr>
              <a:t>industrial</a:t>
            </a:r>
            <a:r>
              <a:rPr lang="en-US" sz="1200" kern="1200" dirty="0">
                <a:solidFill>
                  <a:schemeClr val="tx1"/>
                </a:solidFill>
                <a:effectLst/>
                <a:latin typeface="+mn-lt"/>
                <a:ea typeface="+mn-ea"/>
                <a:cs typeface="+mn-cs"/>
              </a:rPr>
              <a:t> tree plantations.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much of this carbon—even soil carbon—will move back to the atmosphere if these forests are disturbed.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12</a:t>
            </a:fld>
            <a:endParaRPr lang="en-US"/>
          </a:p>
        </p:txBody>
      </p:sp>
    </p:spTree>
    <p:extLst>
      <p:ext uri="{BB962C8B-B14F-4D97-AF65-F5344CB8AC3E}">
        <p14:creationId xmlns:p14="http://schemas.microsoft.com/office/powerpoint/2010/main" val="6912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Wildlife is far more likely to thrive in old-growth forests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a:t>
            </a:r>
            <a:r>
              <a:rPr lang="en-US" sz="1200" b="1" kern="1200" dirty="0">
                <a:solidFill>
                  <a:schemeClr val="tx1"/>
                </a:solidFill>
                <a:effectLst/>
                <a:latin typeface="+mn-lt"/>
                <a:ea typeface="+mn-ea"/>
                <a:cs typeface="+mn-cs"/>
              </a:rPr>
              <a:t>more space </a:t>
            </a:r>
            <a:r>
              <a:rPr lang="en-US" sz="1200" kern="1200" dirty="0">
                <a:solidFill>
                  <a:schemeClr val="tx1"/>
                </a:solidFill>
                <a:effectLst/>
                <a:latin typeface="+mn-lt"/>
                <a:ea typeface="+mn-ea"/>
                <a:cs typeface="+mn-cs"/>
              </a:rPr>
              <a:t>for species to adapt, allowing them to be more </a:t>
            </a:r>
            <a:r>
              <a:rPr lang="en-US" sz="1200" b="1" kern="1200" dirty="0">
                <a:solidFill>
                  <a:schemeClr val="tx1"/>
                </a:solidFill>
                <a:effectLst/>
                <a:latin typeface="+mn-lt"/>
                <a:ea typeface="+mn-ea"/>
                <a:cs typeface="+mn-cs"/>
              </a:rPr>
              <a:t>resilient</a:t>
            </a:r>
            <a:r>
              <a:rPr lang="en-US" sz="1200" kern="1200" dirty="0">
                <a:solidFill>
                  <a:schemeClr val="tx1"/>
                </a:solidFill>
                <a:effectLst/>
                <a:latin typeface="+mn-lt"/>
                <a:ea typeface="+mn-ea"/>
                <a:cs typeface="+mn-cs"/>
              </a:rPr>
              <a:t> to a changing climate.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Undisturbed old-growth forests are critical </a:t>
            </a:r>
            <a:r>
              <a:rPr lang="en-US" sz="1200" b="1" kern="1200" dirty="0">
                <a:solidFill>
                  <a:schemeClr val="tx1"/>
                </a:solidFill>
                <a:effectLst/>
                <a:latin typeface="+mn-lt"/>
                <a:ea typeface="+mn-ea"/>
                <a:cs typeface="+mn-cs"/>
              </a:rPr>
              <a:t>refuge</a:t>
            </a:r>
            <a:r>
              <a:rPr lang="en-US" sz="1200" kern="1200" dirty="0">
                <a:solidFill>
                  <a:schemeClr val="tx1"/>
                </a:solidFill>
                <a:effectLst/>
                <a:latin typeface="+mn-lt"/>
                <a:ea typeface="+mn-ea"/>
                <a:cs typeface="+mn-cs"/>
              </a:rPr>
              <a:t> from the </a:t>
            </a:r>
            <a:r>
              <a:rPr lang="en-US" sz="1200" b="1" kern="1200" dirty="0">
                <a:solidFill>
                  <a:schemeClr val="tx1"/>
                </a:solidFill>
                <a:effectLst/>
                <a:latin typeface="+mn-lt"/>
                <a:ea typeface="+mn-ea"/>
                <a:cs typeface="+mn-cs"/>
              </a:rPr>
              <a:t>fragmented</a:t>
            </a:r>
            <a:r>
              <a:rPr lang="en-US" sz="1200" kern="1200" dirty="0">
                <a:solidFill>
                  <a:schemeClr val="tx1"/>
                </a:solidFill>
                <a:effectLst/>
                <a:latin typeface="+mn-lt"/>
                <a:ea typeface="+mn-ea"/>
                <a:cs typeface="+mn-cs"/>
              </a:rPr>
              <a:t> habitats affected by human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what do we mean by “</a:t>
            </a:r>
            <a:r>
              <a:rPr lang="en-US" sz="1200" b="1" kern="1200" dirty="0">
                <a:solidFill>
                  <a:schemeClr val="tx1"/>
                </a:solidFill>
                <a:effectLst/>
                <a:latin typeface="+mn-lt"/>
                <a:ea typeface="+mn-ea"/>
                <a:cs typeface="+mn-cs"/>
              </a:rPr>
              <a:t>fragmented</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habitat becomes smaller, travel between now-divided habitat becomes more dangerous.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Many species that require intact forests will not inhabit the </a:t>
            </a:r>
            <a:r>
              <a:rPr lang="en-US" sz="1200" b="1" kern="1200" dirty="0">
                <a:solidFill>
                  <a:schemeClr val="tx1"/>
                </a:solidFill>
                <a:effectLst/>
                <a:latin typeface="+mn-lt"/>
                <a:ea typeface="+mn-ea"/>
                <a:cs typeface="+mn-cs"/>
              </a:rPr>
              <a:t>edges</a:t>
            </a:r>
            <a:r>
              <a:rPr lang="en-US" sz="1200" kern="1200" dirty="0">
                <a:solidFill>
                  <a:schemeClr val="tx1"/>
                </a:solidFill>
                <a:effectLst/>
                <a:latin typeface="+mn-lt"/>
                <a:ea typeface="+mn-ea"/>
                <a:cs typeface="+mn-cs"/>
              </a:rPr>
              <a:t> of forests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just clear-cutting, though. </a:t>
            </a:r>
            <a:r>
              <a:rPr lang="en-US" sz="1200" b="1" kern="1200" dirty="0">
                <a:solidFill>
                  <a:schemeClr val="tx1"/>
                </a:solidFill>
                <a:effectLst/>
                <a:latin typeface="+mn-lt"/>
                <a:ea typeface="+mn-ea"/>
                <a:cs typeface="+mn-cs"/>
              </a:rPr>
              <a:t>Roads, vehicle traffic, utility lines, pipelines, and any kind of development </a:t>
            </a:r>
            <a:r>
              <a:rPr lang="en-US" sz="1200" kern="1200" dirty="0">
                <a:solidFill>
                  <a:schemeClr val="tx1"/>
                </a:solidFill>
                <a:effectLst/>
                <a:latin typeface="+mn-lt"/>
                <a:ea typeface="+mn-ea"/>
                <a:cs typeface="+mn-cs"/>
              </a:rPr>
              <a:t>can also create a fragmented habitat.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ED140030-0746-E94B-91C5-B79E5AB7905D}" type="slidenum">
              <a:rPr lang="en-US" smtClean="0"/>
              <a:t>13</a:t>
            </a:fld>
            <a:endParaRPr lang="en-US"/>
          </a:p>
        </p:txBody>
      </p:sp>
    </p:spTree>
    <p:extLst>
      <p:ext uri="{BB962C8B-B14F-4D97-AF65-F5344CB8AC3E}">
        <p14:creationId xmlns:p14="http://schemas.microsoft.com/office/powerpoint/2010/main" val="60032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most </a:t>
            </a:r>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irreplaceable</a:t>
            </a:r>
            <a:r>
              <a:rPr lang="en-US" sz="1200" kern="1200" dirty="0">
                <a:solidFill>
                  <a:schemeClr val="tx1"/>
                </a:solidFill>
                <a:effectLst/>
                <a:latin typeface="+mn-lt"/>
                <a:ea typeface="+mn-ea"/>
                <a:cs typeface="+mn-cs"/>
              </a:rPr>
              <a:t>) direct benefits old-growth forests offer to communities across the Northwest is </a:t>
            </a:r>
            <a:r>
              <a:rPr lang="en-US" sz="1200" b="1" kern="1200" dirty="0">
                <a:solidFill>
                  <a:schemeClr val="tx1"/>
                </a:solidFill>
                <a:effectLst/>
                <a:latin typeface="+mn-lt"/>
                <a:ea typeface="+mn-ea"/>
                <a:cs typeface="+mn-cs"/>
              </a:rPr>
              <a:t>fresh water</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Old-growth forests are vital sources of drinking water for </a:t>
            </a:r>
            <a:r>
              <a:rPr lang="en-US" sz="1200" b="1" kern="1200" dirty="0">
                <a:solidFill>
                  <a:schemeClr val="tx1"/>
                </a:solidFill>
                <a:effectLst/>
                <a:latin typeface="+mn-lt"/>
                <a:ea typeface="+mn-ea"/>
                <a:cs typeface="+mn-cs"/>
              </a:rPr>
              <a:t>more than 180 million people</a:t>
            </a:r>
            <a:r>
              <a:rPr lang="en-US" sz="1200" kern="1200" dirty="0">
                <a:solidFill>
                  <a:schemeClr val="tx1"/>
                </a:solidFill>
                <a:effectLst/>
                <a:latin typeface="+mn-lt"/>
                <a:ea typeface="+mn-ea"/>
                <a:cs typeface="+mn-cs"/>
              </a:rPr>
              <a:t> in the United States.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undisturbed forests naturally </a:t>
            </a:r>
            <a:r>
              <a:rPr lang="en-US" sz="1200" b="1" kern="1200" dirty="0">
                <a:solidFill>
                  <a:schemeClr val="tx1"/>
                </a:solidFill>
                <a:effectLst/>
                <a:latin typeface="+mn-lt"/>
                <a:ea typeface="+mn-ea"/>
                <a:cs typeface="+mn-cs"/>
              </a:rPr>
              <a:t>cool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filter</a:t>
            </a:r>
            <a:r>
              <a:rPr lang="en-US" sz="1200" kern="1200" dirty="0">
                <a:solidFill>
                  <a:schemeClr val="tx1"/>
                </a:solidFill>
                <a:effectLst/>
                <a:latin typeface="+mn-lt"/>
                <a:ea typeface="+mn-ea"/>
                <a:cs typeface="+mn-cs"/>
              </a:rPr>
              <a:t> drinking water, </a:t>
            </a:r>
            <a:r>
              <a:rPr lang="en-US" sz="1200" b="1" kern="1200" dirty="0">
                <a:solidFill>
                  <a:schemeClr val="tx1"/>
                </a:solidFill>
                <a:effectLst/>
                <a:latin typeface="+mn-lt"/>
                <a:ea typeface="+mn-ea"/>
                <a:cs typeface="+mn-cs"/>
              </a:rPr>
              <a:t>recharge underground aquifers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replenish</a:t>
            </a:r>
            <a:r>
              <a:rPr lang="en-US" sz="1200" kern="1200" dirty="0">
                <a:solidFill>
                  <a:schemeClr val="tx1"/>
                </a:solidFill>
                <a:effectLst/>
                <a:latin typeface="+mn-lt"/>
                <a:ea typeface="+mn-ea"/>
                <a:cs typeface="+mn-cs"/>
              </a:rPr>
              <a:t> surface waters like </a:t>
            </a:r>
            <a:r>
              <a:rPr lang="en-US" sz="1200" b="1" kern="1200" dirty="0">
                <a:solidFill>
                  <a:schemeClr val="tx1"/>
                </a:solidFill>
                <a:effectLst/>
                <a:latin typeface="+mn-lt"/>
                <a:ea typeface="+mn-ea"/>
                <a:cs typeface="+mn-cs"/>
              </a:rPr>
              <a:t>streams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rivers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sources of clean water are likely to become even more important to the region’s population as summers continue to </a:t>
            </a:r>
            <a:r>
              <a:rPr lang="en-US" sz="1200" b="1" kern="1200" dirty="0">
                <a:solidFill>
                  <a:schemeClr val="tx1"/>
                </a:solidFill>
                <a:effectLst/>
                <a:latin typeface="+mn-lt"/>
                <a:ea typeface="+mn-ea"/>
                <a:cs typeface="+mn-cs"/>
              </a:rPr>
              <a:t>get warmer and generally drier</a:t>
            </a:r>
            <a:r>
              <a:rPr lang="en-US" sz="1200" kern="1200" dirty="0">
                <a:solidFill>
                  <a:schemeClr val="tx1"/>
                </a:solidFill>
                <a:effectLst/>
                <a:latin typeface="+mn-lt"/>
                <a:ea typeface="+mn-ea"/>
                <a:cs typeface="+mn-cs"/>
              </a:rPr>
              <a:t>, and other sources of water become </a:t>
            </a:r>
            <a:r>
              <a:rPr lang="en-US" sz="1200" b="1" kern="1200" dirty="0">
                <a:solidFill>
                  <a:schemeClr val="tx1"/>
                </a:solidFill>
                <a:effectLst/>
                <a:latin typeface="+mn-lt"/>
                <a:ea typeface="+mn-ea"/>
                <a:cs typeface="+mn-cs"/>
              </a:rPr>
              <a:t>stretched to their limits by competing human demands.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14</a:t>
            </a:fld>
            <a:endParaRPr lang="en-US"/>
          </a:p>
        </p:txBody>
      </p:sp>
    </p:spTree>
    <p:extLst>
      <p:ext uri="{BB962C8B-B14F-4D97-AF65-F5344CB8AC3E}">
        <p14:creationId xmlns:p14="http://schemas.microsoft.com/office/powerpoint/2010/main" val="35865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tend to have a remarkably short memory when it comes to nature.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around  </a:t>
            </a:r>
            <a:r>
              <a:rPr lang="en-US" sz="1200" b="1" kern="1200" dirty="0">
                <a:solidFill>
                  <a:schemeClr val="tx1"/>
                </a:solidFill>
                <a:effectLst/>
                <a:latin typeface="+mn-lt"/>
                <a:ea typeface="+mn-ea"/>
                <a:cs typeface="+mn-cs"/>
              </a:rPr>
              <a:t>85% of America’s original old-growth forests are now gone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15</a:t>
            </a:fld>
            <a:endParaRPr lang="en-US"/>
          </a:p>
        </p:txBody>
      </p:sp>
    </p:spTree>
    <p:extLst>
      <p:ext uri="{BB962C8B-B14F-4D97-AF65-F5344CB8AC3E}">
        <p14:creationId xmlns:p14="http://schemas.microsoft.com/office/powerpoint/2010/main" val="229979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average lifespan of an industrial </a:t>
            </a:r>
            <a:r>
              <a:rPr lang="en-US" sz="1200" b="1" kern="1200" dirty="0">
                <a:solidFill>
                  <a:schemeClr val="tx1"/>
                </a:solidFill>
                <a:effectLst/>
                <a:latin typeface="+mn-lt"/>
                <a:ea typeface="+mn-ea"/>
                <a:cs typeface="+mn-cs"/>
              </a:rPr>
              <a:t>farm</a:t>
            </a:r>
            <a:r>
              <a:rPr lang="en-US" sz="1200" kern="1200" dirty="0">
                <a:solidFill>
                  <a:schemeClr val="tx1"/>
                </a:solidFill>
                <a:effectLst/>
                <a:latin typeface="+mn-lt"/>
                <a:ea typeface="+mn-ea"/>
                <a:cs typeface="+mn-cs"/>
              </a:rPr>
              <a:t> tree is just </a:t>
            </a:r>
            <a:r>
              <a:rPr lang="en-US" sz="1200" b="1" kern="1200" dirty="0">
                <a:solidFill>
                  <a:schemeClr val="tx1"/>
                </a:solidFill>
                <a:effectLst/>
                <a:latin typeface="+mn-lt"/>
                <a:ea typeface="+mn-ea"/>
                <a:cs typeface="+mn-cs"/>
              </a:rPr>
              <a:t>40 years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not enough time to reach its full carbon capacity (remember, a tree in an old-growth coastal rainforest can live more than </a:t>
            </a:r>
            <a:r>
              <a:rPr lang="en-US" sz="1200" b="1" kern="1200" dirty="0">
                <a:solidFill>
                  <a:schemeClr val="tx1"/>
                </a:solidFill>
                <a:effectLst/>
                <a:latin typeface="+mn-lt"/>
                <a:ea typeface="+mn-ea"/>
                <a:cs typeface="+mn-cs"/>
              </a:rPr>
              <a:t>800 years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tree farms tend to be </a:t>
            </a:r>
            <a:r>
              <a:rPr lang="en-US" sz="1200" b="1" kern="1200" dirty="0">
                <a:solidFill>
                  <a:schemeClr val="tx1"/>
                </a:solidFill>
                <a:effectLst/>
                <a:latin typeface="+mn-lt"/>
                <a:ea typeface="+mn-ea"/>
                <a:cs typeface="+mn-cs"/>
              </a:rPr>
              <a:t>monoculture</a:t>
            </a:r>
            <a:r>
              <a:rPr lang="en-US" sz="1200" kern="1200" dirty="0">
                <a:solidFill>
                  <a:schemeClr val="tx1"/>
                </a:solidFill>
                <a:effectLst/>
                <a:latin typeface="+mn-lt"/>
                <a:ea typeface="+mn-ea"/>
                <a:cs typeface="+mn-cs"/>
              </a:rPr>
              <a:t>—that is, just one species.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a:t>
            </a:r>
            <a:r>
              <a:rPr lang="en-US" sz="1200" b="1" kern="1200" dirty="0">
                <a:solidFill>
                  <a:schemeClr val="tx1"/>
                </a:solidFill>
                <a:effectLst/>
                <a:latin typeface="+mn-lt"/>
                <a:ea typeface="+mn-ea"/>
                <a:cs typeface="+mn-cs"/>
              </a:rPr>
              <a:t>lack of diversity</a:t>
            </a:r>
            <a:r>
              <a:rPr lang="en-US" sz="1200" kern="1200" dirty="0">
                <a:solidFill>
                  <a:schemeClr val="tx1"/>
                </a:solidFill>
                <a:effectLst/>
                <a:latin typeface="+mn-lt"/>
                <a:ea typeface="+mn-ea"/>
                <a:cs typeface="+mn-cs"/>
              </a:rPr>
              <a:t> lowers the overall carbon capacity of the forest, also lessens the ability of the forest to provide the </a:t>
            </a:r>
            <a:r>
              <a:rPr lang="en-US" sz="1200" b="1" kern="1200" dirty="0">
                <a:solidFill>
                  <a:schemeClr val="tx1"/>
                </a:solidFill>
                <a:effectLst/>
                <a:latin typeface="+mn-lt"/>
                <a:ea typeface="+mn-ea"/>
                <a:cs typeface="+mn-cs"/>
              </a:rPr>
              <a:t>many other benefits </a:t>
            </a:r>
            <a:r>
              <a:rPr lang="en-US" sz="1200" kern="1200" dirty="0">
                <a:solidFill>
                  <a:schemeClr val="tx1"/>
                </a:solidFill>
                <a:effectLst/>
                <a:latin typeface="+mn-lt"/>
                <a:ea typeface="+mn-ea"/>
                <a:cs typeface="+mn-cs"/>
              </a:rPr>
              <a:t>offered by old forests...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maintaining intact forests</a:t>
            </a:r>
            <a:r>
              <a:rPr lang="en-US" sz="1200" kern="1200" dirty="0">
                <a:solidFill>
                  <a:schemeClr val="tx1"/>
                </a:solidFill>
                <a:effectLst/>
                <a:latin typeface="+mn-lt"/>
                <a:ea typeface="+mn-ea"/>
                <a:cs typeface="+mn-cs"/>
              </a:rPr>
              <a:t> that have already built up massive carbon stores offers the most </a:t>
            </a:r>
            <a:r>
              <a:rPr lang="en-US" sz="1200" b="1" kern="1200" dirty="0">
                <a:solidFill>
                  <a:schemeClr val="tx1"/>
                </a:solidFill>
                <a:effectLst/>
                <a:latin typeface="+mn-lt"/>
                <a:ea typeface="+mn-ea"/>
                <a:cs typeface="+mn-cs"/>
              </a:rPr>
              <a:t>immediate</a:t>
            </a:r>
            <a:r>
              <a:rPr lang="en-US" sz="1200" kern="1200" dirty="0">
                <a:solidFill>
                  <a:schemeClr val="tx1"/>
                </a:solidFill>
                <a:effectLst/>
                <a:latin typeface="+mn-lt"/>
                <a:ea typeface="+mn-ea"/>
                <a:cs typeface="+mn-cs"/>
              </a:rPr>
              <a:t> climate benefits.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16</a:t>
            </a:fld>
            <a:endParaRPr lang="en-US"/>
          </a:p>
        </p:txBody>
      </p:sp>
    </p:spTree>
    <p:extLst>
      <p:ext uri="{BB962C8B-B14F-4D97-AF65-F5344CB8AC3E}">
        <p14:creationId xmlns:p14="http://schemas.microsoft.com/office/powerpoint/2010/main" val="400900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 can we </a:t>
            </a:r>
            <a:r>
              <a:rPr lang="en-US" sz="1200" b="1" kern="1200" dirty="0">
                <a:solidFill>
                  <a:schemeClr val="tx1"/>
                </a:solidFill>
                <a:effectLst/>
                <a:latin typeface="+mn-lt"/>
                <a:ea typeface="+mn-ea"/>
                <a:cs typeface="+mn-cs"/>
              </a:rPr>
              <a:t>improve the climate change resilience </a:t>
            </a:r>
            <a:r>
              <a:rPr lang="en-US" sz="1200" kern="1200" dirty="0">
                <a:solidFill>
                  <a:schemeClr val="tx1"/>
                </a:solidFill>
                <a:effectLst/>
                <a:latin typeface="+mn-lt"/>
                <a:ea typeface="+mn-ea"/>
                <a:cs typeface="+mn-cs"/>
              </a:rPr>
              <a:t>of our forests and </a:t>
            </a:r>
            <a:r>
              <a:rPr lang="en-US" sz="1200" b="1" kern="1200" dirty="0">
                <a:solidFill>
                  <a:schemeClr val="tx1"/>
                </a:solidFill>
                <a:effectLst/>
                <a:latin typeface="+mn-lt"/>
                <a:ea typeface="+mn-ea"/>
                <a:cs typeface="+mn-cs"/>
              </a:rPr>
              <a:t>what might be holding them back</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two </a:t>
            </a:r>
            <a:r>
              <a:rPr lang="en-US" sz="1200" b="1" kern="1200" dirty="0">
                <a:solidFill>
                  <a:schemeClr val="tx1"/>
                </a:solidFill>
                <a:effectLst/>
                <a:latin typeface="+mn-lt"/>
                <a:ea typeface="+mn-ea"/>
                <a:cs typeface="+mn-cs"/>
              </a:rPr>
              <a:t>primary</a:t>
            </a:r>
            <a:r>
              <a:rPr lang="en-US" sz="1200" kern="1200" dirty="0">
                <a:solidFill>
                  <a:schemeClr val="tx1"/>
                </a:solidFill>
                <a:effectLst/>
                <a:latin typeface="+mn-lt"/>
                <a:ea typeface="+mn-ea"/>
                <a:cs typeface="+mn-cs"/>
              </a:rPr>
              <a:t> forces that have a direct impact on forests—fire and logging.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look first at wildfires.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17</a:t>
            </a:fld>
            <a:endParaRPr lang="en-US"/>
          </a:p>
        </p:txBody>
      </p:sp>
    </p:spTree>
    <p:extLst>
      <p:ext uri="{BB962C8B-B14F-4D97-AF65-F5344CB8AC3E}">
        <p14:creationId xmlns:p14="http://schemas.microsoft.com/office/powerpoint/2010/main" val="289880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wildfires have an </a:t>
            </a:r>
            <a:r>
              <a:rPr lang="en-US" sz="1200" b="1" kern="1200" dirty="0">
                <a:solidFill>
                  <a:schemeClr val="tx1"/>
                </a:solidFill>
                <a:effectLst/>
                <a:latin typeface="+mn-lt"/>
                <a:ea typeface="+mn-ea"/>
                <a:cs typeface="+mn-cs"/>
              </a:rPr>
              <a:t>immediately recognizable impact</a:t>
            </a:r>
            <a:r>
              <a:rPr lang="en-US" sz="1200" kern="1200" dirty="0">
                <a:solidFill>
                  <a:schemeClr val="tx1"/>
                </a:solidFill>
                <a:effectLst/>
                <a:latin typeface="+mn-lt"/>
                <a:ea typeface="+mn-ea"/>
                <a:cs typeface="+mn-cs"/>
              </a:rPr>
              <a:t> on a forest.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of the increasingly warmer and drier climate, forests in the United States are </a:t>
            </a:r>
            <a:r>
              <a:rPr lang="en-US" sz="1200" b="1" kern="1200" dirty="0">
                <a:solidFill>
                  <a:schemeClr val="tx1"/>
                </a:solidFill>
                <a:effectLst/>
                <a:latin typeface="+mn-lt"/>
                <a:ea typeface="+mn-ea"/>
                <a:cs typeface="+mn-cs"/>
              </a:rPr>
              <a:t>more prone to wildfires </a:t>
            </a:r>
            <a:r>
              <a:rPr lang="en-US" sz="1200" kern="1200" dirty="0">
                <a:solidFill>
                  <a:schemeClr val="tx1"/>
                </a:solidFill>
                <a:effectLst/>
                <a:latin typeface="+mn-lt"/>
                <a:ea typeface="+mn-ea"/>
                <a:cs typeface="+mn-cs"/>
              </a:rPr>
              <a:t>than in past decades.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size and severity of these fires are on the rise,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increasing number of </a:t>
            </a:r>
            <a:r>
              <a:rPr lang="en-US" sz="1200" b="1" kern="1200" dirty="0">
                <a:solidFill>
                  <a:schemeClr val="tx1"/>
                </a:solidFill>
                <a:effectLst/>
                <a:latin typeface="+mn-lt"/>
                <a:ea typeface="+mn-ea"/>
                <a:cs typeface="+mn-cs"/>
              </a:rPr>
              <a:t>people live in or on the margins </a:t>
            </a:r>
            <a:r>
              <a:rPr lang="en-US" sz="1200" kern="1200" dirty="0">
                <a:solidFill>
                  <a:schemeClr val="tx1"/>
                </a:solidFill>
                <a:effectLst/>
                <a:latin typeface="+mn-lt"/>
                <a:ea typeface="+mn-ea"/>
                <a:cs typeface="+mn-cs"/>
              </a:rPr>
              <a:t>of forested areas. </a:t>
            </a:r>
          </a:p>
          <a:p>
            <a:r>
              <a:rPr lang="en-US" sz="1200" kern="1200" dirty="0">
                <a:solidFill>
                  <a:schemeClr val="tx1"/>
                </a:solidFill>
                <a:effectLst/>
                <a:latin typeface="+mn-lt"/>
                <a:ea typeface="+mn-ea"/>
                <a:cs typeface="+mn-cs"/>
              </a:rPr>
              <a:t> some </a:t>
            </a:r>
            <a:r>
              <a:rPr lang="en-US" sz="1200" b="1" kern="1200" dirty="0">
                <a:solidFill>
                  <a:schemeClr val="tx1"/>
                </a:solidFill>
                <a:effectLst/>
                <a:latin typeface="+mn-lt"/>
                <a:ea typeface="+mn-ea"/>
                <a:cs typeface="+mn-cs"/>
              </a:rPr>
              <a:t>33% of Oregon residents / 36% of Washington residents</a:t>
            </a:r>
            <a:r>
              <a:rPr lang="en-US" sz="1200" kern="1200" dirty="0">
                <a:solidFill>
                  <a:schemeClr val="tx1"/>
                </a:solidFill>
                <a:effectLst/>
                <a:latin typeface="+mn-lt"/>
                <a:ea typeface="+mn-ea"/>
                <a:cs typeface="+mn-cs"/>
              </a:rPr>
              <a:t> live in areas that are at an elevated risk of wildfires</a:t>
            </a:r>
            <a:endParaRPr lang="en-US" dirty="0"/>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18</a:t>
            </a:fld>
            <a:endParaRPr lang="en-US"/>
          </a:p>
        </p:txBody>
      </p:sp>
    </p:spTree>
    <p:extLst>
      <p:ext uri="{BB962C8B-B14F-4D97-AF65-F5344CB8AC3E}">
        <p14:creationId xmlns:p14="http://schemas.microsoft.com/office/powerpoint/2010/main" val="527911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Most wildfires only release about </a:t>
            </a:r>
            <a:r>
              <a:rPr lang="en-US" sz="1200" b="1" kern="1200" dirty="0">
                <a:solidFill>
                  <a:schemeClr val="tx1"/>
                </a:solidFill>
                <a:effectLst/>
                <a:latin typeface="+mn-lt"/>
                <a:ea typeface="+mn-ea"/>
                <a:cs typeface="+mn-cs"/>
              </a:rPr>
              <a:t>5-10%</a:t>
            </a:r>
            <a:r>
              <a:rPr lang="en-US" sz="1200" kern="1200" dirty="0">
                <a:solidFill>
                  <a:schemeClr val="tx1"/>
                </a:solidFill>
                <a:effectLst/>
                <a:latin typeface="+mn-lt"/>
                <a:ea typeface="+mn-ea"/>
                <a:cs typeface="+mn-cs"/>
              </a:rPr>
              <a:t> of the carbon held in the forests.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 an overwhelming source of greenhouse emissions, as some might think.</a:t>
            </a:r>
          </a:p>
          <a:p>
            <a:endParaRPr lang="en-US" dirty="0"/>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19</a:t>
            </a:fld>
            <a:endParaRPr lang="en-US"/>
          </a:p>
        </p:txBody>
      </p:sp>
    </p:spTree>
    <p:extLst>
      <p:ext uri="{BB962C8B-B14F-4D97-AF65-F5344CB8AC3E}">
        <p14:creationId xmlns:p14="http://schemas.microsoft.com/office/powerpoint/2010/main" val="3381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does all this mean to the ecosystems and our own communities in the region—especially those communities that are most at risk? What impacts are we seeing now and what can we expect in the future? </a:t>
            </a: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2</a:t>
            </a:fld>
            <a:endParaRPr lang="en-US"/>
          </a:p>
        </p:txBody>
      </p:sp>
    </p:spTree>
    <p:extLst>
      <p:ext uri="{BB962C8B-B14F-4D97-AF65-F5344CB8AC3E}">
        <p14:creationId xmlns:p14="http://schemas.microsoft.com/office/powerpoint/2010/main" val="2006214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Wildfires are a </a:t>
            </a:r>
            <a:r>
              <a:rPr lang="en-US" sz="1200" b="1" kern="1200" dirty="0">
                <a:solidFill>
                  <a:schemeClr val="tx1"/>
                </a:solidFill>
                <a:effectLst/>
                <a:latin typeface="+mn-lt"/>
                <a:ea typeface="+mn-ea"/>
                <a:cs typeface="+mn-cs"/>
              </a:rPr>
              <a:t>vital part</a:t>
            </a:r>
            <a:r>
              <a:rPr lang="en-US" sz="1200" kern="1200" dirty="0">
                <a:solidFill>
                  <a:schemeClr val="tx1"/>
                </a:solidFill>
                <a:effectLst/>
                <a:latin typeface="+mn-lt"/>
                <a:ea typeface="+mn-ea"/>
                <a:cs typeface="+mn-cs"/>
              </a:rPr>
              <a:t> of maintaining a </a:t>
            </a:r>
            <a:r>
              <a:rPr lang="en-US" sz="1200" b="1" kern="1200" dirty="0">
                <a:solidFill>
                  <a:schemeClr val="tx1"/>
                </a:solidFill>
                <a:effectLst/>
                <a:latin typeface="+mn-lt"/>
                <a:ea typeface="+mn-ea"/>
                <a:cs typeface="+mn-cs"/>
              </a:rPr>
              <a:t>healthy fire-adapted forest ecosystems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government policy to suppress </a:t>
            </a:r>
            <a:r>
              <a:rPr lang="en-US" sz="1200" b="1" kern="1200" dirty="0">
                <a:solidFill>
                  <a:schemeClr val="tx1"/>
                </a:solidFill>
                <a:effectLst/>
                <a:latin typeface="+mn-lt"/>
                <a:ea typeface="+mn-ea"/>
                <a:cs typeface="+mn-cs"/>
              </a:rPr>
              <a:t>virtually every wildfire </a:t>
            </a:r>
            <a:r>
              <a:rPr lang="en-US" sz="1200" kern="1200" dirty="0">
                <a:solidFill>
                  <a:schemeClr val="tx1"/>
                </a:solidFill>
                <a:effectLst/>
                <a:latin typeface="+mn-lt"/>
                <a:ea typeface="+mn-ea"/>
                <a:cs typeface="+mn-cs"/>
              </a:rPr>
              <a:t>has deprived fire-adapted forests of the fires they need to </a:t>
            </a:r>
            <a:r>
              <a:rPr lang="en-US" sz="1200" b="1" kern="1200" dirty="0">
                <a:solidFill>
                  <a:schemeClr val="tx1"/>
                </a:solidFill>
                <a:effectLst/>
                <a:latin typeface="+mn-lt"/>
                <a:ea typeface="+mn-ea"/>
                <a:cs typeface="+mn-cs"/>
              </a:rPr>
              <a:t>thrive, rejuvenate, and refresh</a:t>
            </a:r>
            <a:r>
              <a:rPr lang="en-US" sz="1200" kern="1200" dirty="0">
                <a:solidFill>
                  <a:schemeClr val="tx1"/>
                </a:solidFill>
                <a:effectLst/>
                <a:latin typeface="+mn-lt"/>
                <a:ea typeface="+mn-ea"/>
                <a:cs typeface="+mn-cs"/>
              </a:rPr>
              <a:t> themselves.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Fires leave standing dead trees and sunny openings, which are important new habitat for plants and wildlife,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they help control the spread of </a:t>
            </a:r>
            <a:r>
              <a:rPr lang="en-US" sz="1200" b="1" kern="1200" dirty="0">
                <a:solidFill>
                  <a:schemeClr val="tx1"/>
                </a:solidFill>
                <a:effectLst/>
                <a:latin typeface="+mn-lt"/>
                <a:ea typeface="+mn-ea"/>
                <a:cs typeface="+mn-cs"/>
              </a:rPr>
              <a:t>invasive insects and disease</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animal and plant species have evolved to thrive with fire.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tree species like the Lodgepole pine, </a:t>
            </a:r>
            <a:r>
              <a:rPr lang="en-US" sz="1200" b="1" kern="1200" dirty="0">
                <a:solidFill>
                  <a:schemeClr val="tx1"/>
                </a:solidFill>
                <a:effectLst/>
                <a:latin typeface="+mn-lt"/>
                <a:ea typeface="+mn-ea"/>
                <a:cs typeface="+mn-cs"/>
              </a:rPr>
              <a:t>actually need fire</a:t>
            </a:r>
            <a:r>
              <a:rPr lang="en-US" sz="1200" kern="1200" dirty="0">
                <a:solidFill>
                  <a:schemeClr val="tx1"/>
                </a:solidFill>
                <a:effectLst/>
                <a:latin typeface="+mn-lt"/>
                <a:ea typeface="+mn-ea"/>
                <a:cs typeface="+mn-cs"/>
              </a:rPr>
              <a:t> to stimulate the release of new seeds.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20</a:t>
            </a:fld>
            <a:endParaRPr lang="en-US"/>
          </a:p>
        </p:txBody>
      </p:sp>
    </p:spTree>
    <p:extLst>
      <p:ext uri="{BB962C8B-B14F-4D97-AF65-F5344CB8AC3E}">
        <p14:creationId xmlns:p14="http://schemas.microsoft.com/office/powerpoint/2010/main" val="48353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about logging?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may not seem as </a:t>
            </a:r>
            <a:r>
              <a:rPr lang="en-US" sz="1200" b="1" kern="1200" dirty="0">
                <a:solidFill>
                  <a:schemeClr val="tx1"/>
                </a:solidFill>
                <a:effectLst/>
                <a:latin typeface="+mn-lt"/>
                <a:ea typeface="+mn-ea"/>
                <a:cs typeface="+mn-cs"/>
              </a:rPr>
              <a:t>immediately</a:t>
            </a:r>
            <a:r>
              <a:rPr lang="en-US" sz="1200" kern="1200" dirty="0">
                <a:solidFill>
                  <a:schemeClr val="tx1"/>
                </a:solidFill>
                <a:effectLst/>
                <a:latin typeface="+mn-lt"/>
                <a:ea typeface="+mn-ea"/>
                <a:cs typeface="+mn-cs"/>
              </a:rPr>
              <a:t> dramatic as wildfire, but the </a:t>
            </a:r>
            <a:r>
              <a:rPr lang="en-US" sz="1200" b="1" kern="1200" dirty="0">
                <a:solidFill>
                  <a:schemeClr val="tx1"/>
                </a:solidFill>
                <a:effectLst/>
                <a:latin typeface="+mn-lt"/>
                <a:ea typeface="+mn-ea"/>
                <a:cs typeface="+mn-cs"/>
              </a:rPr>
              <a:t>climate impacts </a:t>
            </a:r>
            <a:r>
              <a:rPr lang="en-US" sz="1200" kern="1200" dirty="0">
                <a:solidFill>
                  <a:schemeClr val="tx1"/>
                </a:solidFill>
                <a:effectLst/>
                <a:latin typeface="+mn-lt"/>
                <a:ea typeface="+mn-ea"/>
                <a:cs typeface="+mn-cs"/>
              </a:rPr>
              <a:t>can be far more consequential.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Every tree that’s removed is </a:t>
            </a:r>
            <a:r>
              <a:rPr lang="en-US" sz="1200" b="1" kern="1200" dirty="0">
                <a:solidFill>
                  <a:schemeClr val="tx1"/>
                </a:solidFill>
                <a:effectLst/>
                <a:latin typeface="+mn-lt"/>
                <a:ea typeface="+mn-ea"/>
                <a:cs typeface="+mn-cs"/>
              </a:rPr>
              <a:t>one less tree capable</a:t>
            </a:r>
            <a:r>
              <a:rPr lang="en-US" sz="1200" kern="1200" dirty="0">
                <a:solidFill>
                  <a:schemeClr val="tx1"/>
                </a:solidFill>
                <a:effectLst/>
                <a:latin typeface="+mn-lt"/>
                <a:ea typeface="+mn-ea"/>
                <a:cs typeface="+mn-cs"/>
              </a:rPr>
              <a:t> of absorbing and holding on to carbon—and we have removed </a:t>
            </a:r>
            <a:r>
              <a:rPr lang="en-US" sz="1200" b="1" kern="1200" dirty="0">
                <a:solidFill>
                  <a:schemeClr val="tx1"/>
                </a:solidFill>
                <a:effectLst/>
                <a:latin typeface="+mn-lt"/>
                <a:ea typeface="+mn-ea"/>
                <a:cs typeface="+mn-cs"/>
              </a:rPr>
              <a:t>a lot of trees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 logging old-growth forests takes away the </a:t>
            </a:r>
            <a:r>
              <a:rPr lang="en-US" sz="1200" b="1" kern="1200" dirty="0">
                <a:solidFill>
                  <a:schemeClr val="tx1"/>
                </a:solidFill>
                <a:effectLst/>
                <a:latin typeface="+mn-lt"/>
                <a:ea typeface="+mn-ea"/>
                <a:cs typeface="+mn-cs"/>
              </a:rPr>
              <a:t>other ecosystem benefits </a:t>
            </a:r>
            <a:r>
              <a:rPr lang="en-US" sz="1200" kern="1200" dirty="0">
                <a:solidFill>
                  <a:schemeClr val="tx1"/>
                </a:solidFill>
                <a:effectLst/>
                <a:latin typeface="+mn-lt"/>
                <a:ea typeface="+mn-ea"/>
                <a:cs typeface="+mn-cs"/>
              </a:rPr>
              <a:t>necessary for </a:t>
            </a:r>
            <a:r>
              <a:rPr lang="en-US" sz="1200" b="1" kern="1200" dirty="0">
                <a:solidFill>
                  <a:schemeClr val="tx1"/>
                </a:solidFill>
                <a:effectLst/>
                <a:latin typeface="+mn-lt"/>
                <a:ea typeface="+mn-ea"/>
                <a:cs typeface="+mn-cs"/>
              </a:rPr>
              <a:t>downstream communities</a:t>
            </a:r>
            <a:r>
              <a:rPr lang="en-US" sz="1200" kern="1200" dirty="0">
                <a:solidFill>
                  <a:schemeClr val="tx1"/>
                </a:solidFill>
                <a:effectLst/>
                <a:latin typeface="+mn-lt"/>
                <a:ea typeface="+mn-ea"/>
                <a:cs typeface="+mn-cs"/>
              </a:rPr>
              <a:t>, such as </a:t>
            </a:r>
            <a:r>
              <a:rPr lang="en-US" sz="1200" b="1" kern="1200" dirty="0">
                <a:solidFill>
                  <a:schemeClr val="tx1"/>
                </a:solidFill>
                <a:effectLst/>
                <a:latin typeface="+mn-lt"/>
                <a:ea typeface="+mn-ea"/>
                <a:cs typeface="+mn-cs"/>
              </a:rPr>
              <a:t>clean water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flood</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landslide protection</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economic opportunities </a:t>
            </a:r>
            <a:r>
              <a:rPr lang="en-US" sz="1200" kern="1200" dirty="0">
                <a:solidFill>
                  <a:schemeClr val="tx1"/>
                </a:solidFill>
                <a:effectLst/>
                <a:latin typeface="+mn-lt"/>
                <a:ea typeface="+mn-ea"/>
                <a:cs typeface="+mn-cs"/>
              </a:rPr>
              <a:t>many small communities rely on across the region (</a:t>
            </a:r>
            <a:r>
              <a:rPr lang="en-US" sz="1200" b="1" kern="1200" dirty="0">
                <a:solidFill>
                  <a:schemeClr val="tx1"/>
                </a:solidFill>
                <a:effectLst/>
                <a:latin typeface="+mn-lt"/>
                <a:ea typeface="+mn-ea"/>
                <a:cs typeface="+mn-cs"/>
              </a:rPr>
              <a:t>especially tourism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D140030-0746-E94B-91C5-B79E5AB7905D}" type="slidenum">
              <a:rPr lang="en-US" smtClean="0"/>
              <a:t>21</a:t>
            </a:fld>
            <a:endParaRPr lang="en-US"/>
          </a:p>
        </p:txBody>
      </p:sp>
    </p:spTree>
    <p:extLst>
      <p:ext uri="{BB962C8B-B14F-4D97-AF65-F5344CB8AC3E}">
        <p14:creationId xmlns:p14="http://schemas.microsoft.com/office/powerpoint/2010/main" val="1198015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Logging and logging-related emissions have </a:t>
            </a:r>
            <a:r>
              <a:rPr lang="en-US" sz="1200" b="1" kern="1200" dirty="0">
                <a:solidFill>
                  <a:schemeClr val="tx1"/>
                </a:solidFill>
                <a:effectLst/>
                <a:latin typeface="+mn-lt"/>
                <a:ea typeface="+mn-ea"/>
                <a:cs typeface="+mn-cs"/>
              </a:rPr>
              <a:t>reduced the natural carbon sink in California by 27%, in Washington by 34%, and in Oregon by very nearly half</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just over 100 years, Oregon </a:t>
            </a:r>
            <a:r>
              <a:rPr lang="en-US" sz="1200" b="1" kern="1200" dirty="0">
                <a:solidFill>
                  <a:schemeClr val="tx1"/>
                </a:solidFill>
                <a:effectLst/>
                <a:latin typeface="+mn-lt"/>
                <a:ea typeface="+mn-ea"/>
                <a:cs typeface="+mn-cs"/>
              </a:rPr>
              <a:t>has removed the equivalent of all live trees in the state’s Coast Range forests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Between 2001 and 2014 alone Oregon experienced </a:t>
            </a:r>
            <a:r>
              <a:rPr lang="en-US" sz="1200" b="1" kern="1200" dirty="0">
                <a:solidFill>
                  <a:schemeClr val="tx1"/>
                </a:solidFill>
                <a:effectLst/>
                <a:latin typeface="+mn-lt"/>
                <a:ea typeface="+mn-ea"/>
                <a:cs typeface="+mn-cs"/>
              </a:rPr>
              <a:t>a net loss of 1.2 million acres of forest cover</a:t>
            </a:r>
            <a:r>
              <a:rPr lang="en-US" sz="1200" kern="1200" dirty="0">
                <a:solidFill>
                  <a:schemeClr val="tx1"/>
                </a:solidFill>
                <a:effectLst/>
                <a:latin typeface="+mn-lt"/>
                <a:ea typeface="+mn-ea"/>
                <a:cs typeface="+mn-cs"/>
              </a:rPr>
              <a:t>. Most of the carbon those trees held now resides in either </a:t>
            </a:r>
            <a:r>
              <a:rPr lang="en-US" sz="1200" b="1" kern="1200" dirty="0">
                <a:solidFill>
                  <a:schemeClr val="tx1"/>
                </a:solidFill>
                <a:effectLst/>
                <a:latin typeface="+mn-lt"/>
                <a:ea typeface="+mn-ea"/>
                <a:cs typeface="+mn-cs"/>
              </a:rPr>
              <a:t>the atmosphere or in landfills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22</a:t>
            </a:fld>
            <a:endParaRPr lang="en-US"/>
          </a:p>
        </p:txBody>
      </p:sp>
    </p:spTree>
    <p:extLst>
      <p:ext uri="{BB962C8B-B14F-4D97-AF65-F5344CB8AC3E}">
        <p14:creationId xmlns:p14="http://schemas.microsoft.com/office/powerpoint/2010/main" val="1150356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Cleary, there is some work to be done to optimize our public land’s role in combatting climate change.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can the public contribute when it comes to forests on public lands? </a:t>
            </a:r>
            <a:endParaRPr lang="en-US" dirty="0"/>
          </a:p>
        </p:txBody>
      </p:sp>
      <p:sp>
        <p:nvSpPr>
          <p:cNvPr id="4" name="Slide Number Placeholder 3"/>
          <p:cNvSpPr>
            <a:spLocks noGrp="1"/>
          </p:cNvSpPr>
          <p:nvPr>
            <p:ph type="sldNum" sz="quarter" idx="10"/>
          </p:nvPr>
        </p:nvSpPr>
        <p:spPr/>
        <p:txBody>
          <a:bodyPr/>
          <a:lstStyle/>
          <a:p>
            <a:fld id="{ED140030-0746-E94B-91C5-B79E5AB7905D}" type="slidenum">
              <a:rPr lang="en-US" smtClean="0"/>
              <a:t>23</a:t>
            </a:fld>
            <a:endParaRPr lang="en-US"/>
          </a:p>
        </p:txBody>
      </p:sp>
    </p:spTree>
    <p:extLst>
      <p:ext uri="{BB962C8B-B14F-4D97-AF65-F5344CB8AC3E}">
        <p14:creationId xmlns:p14="http://schemas.microsoft.com/office/powerpoint/2010/main" val="959629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lands stewardship events, like those offered through </a:t>
            </a:r>
            <a:r>
              <a:rPr lang="en-US" sz="1200" b="1" kern="1200" dirty="0">
                <a:solidFill>
                  <a:schemeClr val="tx1"/>
                </a:solidFill>
                <a:effectLst/>
                <a:latin typeface="+mn-lt"/>
                <a:ea typeface="+mn-ea"/>
                <a:cs typeface="+mn-cs"/>
              </a:rPr>
              <a:t>your local Broadband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Making the land more resilient to the impacts of climate change.</a:t>
            </a:r>
            <a:r>
              <a:rPr lang="en-US" sz="1200" b="1" kern="1200" dirty="0">
                <a:solidFill>
                  <a:schemeClr val="tx1"/>
                </a:solidFill>
                <a:effectLst/>
                <a:latin typeface="+mn-lt"/>
                <a:ea typeface="+mn-ea"/>
                <a:cs typeface="+mn-cs"/>
              </a:rPr>
              <a:t> It’s also a great way to make some new friends!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24</a:t>
            </a:fld>
            <a:endParaRPr lang="en-US"/>
          </a:p>
        </p:txBody>
      </p:sp>
    </p:spTree>
    <p:extLst>
      <p:ext uri="{BB962C8B-B14F-4D97-AF65-F5344CB8AC3E}">
        <p14:creationId xmlns:p14="http://schemas.microsoft.com/office/powerpoint/2010/main" val="31463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become more educated about forests—especially the ones in your area—and the forces that are impacting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then collaborating and sharing that knowledge with others.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Keep informed, and keep a dialog going!</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 get to </a:t>
            </a:r>
            <a:r>
              <a:rPr lang="en-US" sz="1200" b="1" kern="1200" dirty="0">
                <a:solidFill>
                  <a:schemeClr val="tx1"/>
                </a:solidFill>
                <a:effectLst/>
                <a:latin typeface="+mn-lt"/>
                <a:ea typeface="+mn-ea"/>
                <a:cs typeface="+mn-cs"/>
              </a:rPr>
              <a:t>know the local, state, and federal agencies</a:t>
            </a:r>
            <a:r>
              <a:rPr lang="en-US" sz="1200" kern="1200" dirty="0">
                <a:solidFill>
                  <a:schemeClr val="tx1"/>
                </a:solidFill>
                <a:effectLst/>
                <a:latin typeface="+mn-lt"/>
                <a:ea typeface="+mn-ea"/>
                <a:cs typeface="+mn-cs"/>
              </a:rPr>
              <a:t> that manage the public lands in the area. </a:t>
            </a:r>
          </a:p>
          <a:p>
            <a:pPr marL="17145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Stay in contact with your elected officials</a:t>
            </a:r>
            <a:r>
              <a:rPr lang="en-US" sz="1200" kern="1200" dirty="0">
                <a:solidFill>
                  <a:schemeClr val="tx1"/>
                </a:solidFill>
                <a:effectLst/>
                <a:latin typeface="+mn-lt"/>
                <a:ea typeface="+mn-ea"/>
                <a:cs typeface="+mn-cs"/>
              </a:rPr>
              <a:t> at all levels of government and make sure they’re aware of the impacts facing old-growth forests on public lands.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Getting involved in these conversations can help lead to the decisions that keep forests standing.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Third: </a:t>
            </a:r>
            <a:r>
              <a:rPr lang="en-US" sz="1200" b="1" kern="1200" dirty="0">
                <a:solidFill>
                  <a:schemeClr val="tx1"/>
                </a:solidFill>
                <a:effectLst/>
                <a:latin typeface="+mn-lt"/>
                <a:ea typeface="+mn-ea"/>
                <a:cs typeface="+mn-cs"/>
              </a:rPr>
              <a:t>Participate</a:t>
            </a:r>
            <a:r>
              <a:rPr lang="en-US" sz="1200" kern="1200" dirty="0">
                <a:solidFill>
                  <a:schemeClr val="tx1"/>
                </a:solidFill>
                <a:effectLst/>
                <a:latin typeface="+mn-lt"/>
                <a:ea typeface="+mn-ea"/>
                <a:cs typeface="+mn-cs"/>
              </a:rPr>
              <a:t> in the public lands planning process.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Attend and take an active part</a:t>
            </a:r>
            <a:r>
              <a:rPr lang="en-US" sz="1200" kern="1200" dirty="0">
                <a:solidFill>
                  <a:schemeClr val="tx1"/>
                </a:solidFill>
                <a:effectLst/>
                <a:latin typeface="+mn-lt"/>
                <a:ea typeface="+mn-ea"/>
                <a:cs typeface="+mn-cs"/>
              </a:rPr>
              <a:t> in meetings, and </a:t>
            </a:r>
            <a:r>
              <a:rPr lang="en-US" sz="1200" b="1" kern="1200" dirty="0">
                <a:solidFill>
                  <a:schemeClr val="tx1"/>
                </a:solidFill>
                <a:effectLst/>
                <a:latin typeface="+mn-lt"/>
                <a:ea typeface="+mn-ea"/>
                <a:cs typeface="+mn-cs"/>
              </a:rPr>
              <a:t>volunteer</a:t>
            </a:r>
            <a:r>
              <a:rPr lang="en-US" sz="1200" kern="1200" dirty="0">
                <a:solidFill>
                  <a:schemeClr val="tx1"/>
                </a:solidFill>
                <a:effectLst/>
                <a:latin typeface="+mn-lt"/>
                <a:ea typeface="+mn-ea"/>
                <a:cs typeface="+mn-cs"/>
              </a:rPr>
              <a:t> to serve on advisory boards and committees.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Be heard!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Fourth: Get to</a:t>
            </a:r>
            <a:r>
              <a:rPr lang="en-US" sz="1200" b="1" kern="1200" dirty="0">
                <a:solidFill>
                  <a:schemeClr val="tx1"/>
                </a:solidFill>
                <a:effectLst/>
                <a:latin typeface="+mn-lt"/>
                <a:ea typeface="+mn-ea"/>
                <a:cs typeface="+mn-cs"/>
              </a:rPr>
              <a:t> know and understand the policies already in</a:t>
            </a:r>
            <a:r>
              <a:rPr lang="en-US" sz="1200" kern="1200" dirty="0">
                <a:solidFill>
                  <a:schemeClr val="tx1"/>
                </a:solidFill>
                <a:effectLst/>
                <a:latin typeface="+mn-lt"/>
                <a:ea typeface="+mn-ea"/>
                <a:cs typeface="+mn-cs"/>
              </a:rPr>
              <a:t> place for local public lands.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if these policies go far enough to protect sensitive landscapes like old-growth forests.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Fifth: Join your local </a:t>
            </a:r>
            <a:r>
              <a:rPr lang="en-US" sz="1200" b="1" kern="1200" dirty="0">
                <a:solidFill>
                  <a:schemeClr val="tx1"/>
                </a:solidFill>
                <a:effectLst/>
                <a:latin typeface="+mn-lt"/>
                <a:ea typeface="+mn-ea"/>
                <a:cs typeface="+mn-cs"/>
              </a:rPr>
              <a:t>Broadband</a:t>
            </a: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25</a:t>
            </a:fld>
            <a:endParaRPr lang="en-US"/>
          </a:p>
        </p:txBody>
      </p:sp>
    </p:spTree>
    <p:extLst>
      <p:ext uri="{BB962C8B-B14F-4D97-AF65-F5344CB8AC3E}">
        <p14:creationId xmlns:p14="http://schemas.microsoft.com/office/powerpoint/2010/main" val="340919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you’re interested and want to learn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some great </a:t>
            </a:r>
            <a:r>
              <a:rPr lang="en-US" sz="1200" b="1" kern="1200" dirty="0">
                <a:solidFill>
                  <a:schemeClr val="tx1"/>
                </a:solidFill>
                <a:effectLst/>
                <a:latin typeface="+mn-lt"/>
                <a:ea typeface="+mn-ea"/>
                <a:cs typeface="+mn-cs"/>
              </a:rPr>
              <a:t>upcoming events</a:t>
            </a:r>
            <a:r>
              <a:rPr lang="en-US" sz="1200" kern="1200" dirty="0">
                <a:solidFill>
                  <a:schemeClr val="tx1"/>
                </a:solidFill>
                <a:effectLst/>
                <a:latin typeface="+mn-lt"/>
                <a:ea typeface="+mn-ea"/>
                <a:cs typeface="+mn-cs"/>
              </a:rPr>
              <a:t> in this area you might be interested in…(calendar events)</a:t>
            </a: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26</a:t>
            </a:fld>
            <a:endParaRPr lang="en-US"/>
          </a:p>
        </p:txBody>
      </p:sp>
    </p:spTree>
    <p:extLst>
      <p:ext uri="{BB962C8B-B14F-4D97-AF65-F5344CB8AC3E}">
        <p14:creationId xmlns:p14="http://schemas.microsoft.com/office/powerpoint/2010/main" val="370115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Changing winters here in the Pacific Northwest: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
            </a:r>
            <a:r>
              <a:rPr lang="en-US" sz="1200" b="1" kern="1200" dirty="0">
                <a:solidFill>
                  <a:schemeClr val="tx1"/>
                </a:solidFill>
                <a:effectLst/>
                <a:latin typeface="+mn-lt"/>
                <a:ea typeface="+mn-ea"/>
                <a:cs typeface="+mn-cs"/>
              </a:rPr>
              <a:t>armer winters</a:t>
            </a:r>
            <a:r>
              <a:rPr lang="en-US" sz="1200" kern="1200" dirty="0">
                <a:solidFill>
                  <a:schemeClr val="tx1"/>
                </a:solidFill>
                <a:effectLst/>
                <a:latin typeface="+mn-lt"/>
                <a:ea typeface="+mn-ea"/>
                <a:cs typeface="+mn-cs"/>
              </a:rPr>
              <a:t> will lead to a shift from </a:t>
            </a:r>
            <a:r>
              <a:rPr lang="en-US" sz="1200" b="1" kern="1200" dirty="0">
                <a:solidFill>
                  <a:schemeClr val="tx1"/>
                </a:solidFill>
                <a:effectLst/>
                <a:latin typeface="+mn-lt"/>
                <a:ea typeface="+mn-ea"/>
                <a:cs typeface="+mn-cs"/>
              </a:rPr>
              <a:t>snowfall to rain</a:t>
            </a:r>
            <a:r>
              <a:rPr lang="en-US" sz="1200" kern="1200" dirty="0">
                <a:solidFill>
                  <a:schemeClr val="tx1"/>
                </a:solidFill>
                <a:effectLst/>
                <a:latin typeface="+mn-lt"/>
                <a:ea typeface="+mn-ea"/>
                <a:cs typeface="+mn-cs"/>
              </a:rPr>
              <a:t> in the mountains.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Boosting </a:t>
            </a:r>
            <a:r>
              <a:rPr lang="en-US" sz="1200" b="1" i="1" kern="1200" dirty="0">
                <a:solidFill>
                  <a:schemeClr val="tx1"/>
                </a:solidFill>
                <a:effectLst/>
                <a:latin typeface="+mn-lt"/>
                <a:ea typeface="+mn-ea"/>
                <a:cs typeface="+mn-cs"/>
              </a:rPr>
              <a:t>winter </a:t>
            </a:r>
            <a:r>
              <a:rPr lang="en-US" sz="1200" b="1" kern="1200" dirty="0">
                <a:solidFill>
                  <a:schemeClr val="tx1"/>
                </a:solidFill>
                <a:effectLst/>
                <a:latin typeface="+mn-lt"/>
                <a:ea typeface="+mn-ea"/>
                <a:cs typeface="+mn-cs"/>
              </a:rPr>
              <a:t>river flow</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lack of a lingering snowpack </a:t>
            </a:r>
            <a:r>
              <a:rPr lang="en-US" sz="1200" b="1" kern="1200" dirty="0">
                <a:solidFill>
                  <a:schemeClr val="tx1"/>
                </a:solidFill>
                <a:effectLst/>
                <a:latin typeface="+mn-lt"/>
                <a:ea typeface="+mn-ea"/>
                <a:cs typeface="+mn-cs"/>
              </a:rPr>
              <a:t>reduces </a:t>
            </a:r>
            <a:r>
              <a:rPr lang="en-US" sz="1200" b="1" i="1" kern="1200" dirty="0">
                <a:solidFill>
                  <a:schemeClr val="tx1"/>
                </a:solidFill>
                <a:effectLst/>
                <a:latin typeface="+mn-lt"/>
                <a:ea typeface="+mn-ea"/>
                <a:cs typeface="+mn-cs"/>
              </a:rPr>
              <a:t>summer </a:t>
            </a:r>
            <a:r>
              <a:rPr lang="en-US" sz="1200" b="1" kern="1200" dirty="0">
                <a:solidFill>
                  <a:schemeClr val="tx1"/>
                </a:solidFill>
                <a:effectLst/>
                <a:latin typeface="+mn-lt"/>
                <a:ea typeface="+mn-ea"/>
                <a:cs typeface="+mn-cs"/>
              </a:rPr>
              <a:t>river flow</a:t>
            </a:r>
            <a:r>
              <a:rPr lang="en-US" sz="1200" kern="1200" dirty="0">
                <a:solidFill>
                  <a:schemeClr val="tx1"/>
                </a:solidFill>
                <a:effectLst/>
                <a:latin typeface="+mn-lt"/>
                <a:ea typeface="+mn-ea"/>
                <a:cs typeface="+mn-cs"/>
              </a:rPr>
              <a:t>, causing tributaries to dry up.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Cold rivers warmer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Creates major problems for </a:t>
            </a:r>
            <a:r>
              <a:rPr lang="en-US" sz="1200" b="1" kern="1200" dirty="0">
                <a:solidFill>
                  <a:schemeClr val="tx1"/>
                </a:solidFill>
                <a:effectLst/>
                <a:latin typeface="+mn-lt"/>
                <a:ea typeface="+mn-ea"/>
                <a:cs typeface="+mn-cs"/>
              </a:rPr>
              <a:t>endangered salmon</a:t>
            </a:r>
            <a:r>
              <a:rPr lang="en-US" sz="1200" kern="1200" dirty="0">
                <a:solidFill>
                  <a:schemeClr val="tx1"/>
                </a:solidFill>
                <a:effectLst/>
                <a:latin typeface="+mn-lt"/>
                <a:ea typeface="+mn-ea"/>
                <a:cs typeface="+mn-cs"/>
              </a:rPr>
              <a:t> when they return to spawn in late summer and fall.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winter</a:t>
            </a:r>
            <a:r>
              <a:rPr lang="en-US" sz="1200" kern="1200" dirty="0">
                <a:solidFill>
                  <a:schemeClr val="tx1"/>
                </a:solidFill>
                <a:effectLst/>
                <a:latin typeface="+mn-lt"/>
                <a:ea typeface="+mn-ea"/>
                <a:cs typeface="+mn-cs"/>
              </a:rPr>
              <a:t> precipitation is actually expected to </a:t>
            </a:r>
            <a:r>
              <a:rPr lang="en-US" sz="1200" b="1" kern="1200" dirty="0">
                <a:solidFill>
                  <a:schemeClr val="tx1"/>
                </a:solidFill>
                <a:effectLst/>
                <a:latin typeface="+mn-lt"/>
                <a:ea typeface="+mn-ea"/>
                <a:cs typeface="+mn-cs"/>
              </a:rPr>
              <a:t>increase </a:t>
            </a:r>
            <a:r>
              <a:rPr lang="en-US" sz="1200" kern="1200" dirty="0">
                <a:solidFill>
                  <a:schemeClr val="tx1"/>
                </a:solidFill>
                <a:effectLst/>
                <a:latin typeface="+mn-lt"/>
                <a:ea typeface="+mn-ea"/>
                <a:cs typeface="+mn-cs"/>
              </a:rPr>
              <a:t>over the long term—but with </a:t>
            </a:r>
            <a:r>
              <a:rPr lang="en-US" sz="1200" b="1" kern="1200" dirty="0">
                <a:solidFill>
                  <a:schemeClr val="tx1"/>
                </a:solidFill>
                <a:effectLst/>
                <a:latin typeface="+mn-lt"/>
                <a:ea typeface="+mn-ea"/>
                <a:cs typeface="+mn-cs"/>
              </a:rPr>
              <a:t>greater year-to-year variability</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means that there will be more years of very low rainfall and extended drought. But this also means </a:t>
            </a:r>
            <a:r>
              <a:rPr lang="en-US" sz="1200" b="1" kern="1200" dirty="0">
                <a:solidFill>
                  <a:schemeClr val="tx1"/>
                </a:solidFill>
                <a:effectLst/>
                <a:latin typeface="+mn-lt"/>
                <a:ea typeface="+mn-ea"/>
                <a:cs typeface="+mn-cs"/>
              </a:rPr>
              <a:t>extreme weather events</a:t>
            </a:r>
            <a:r>
              <a:rPr lang="en-US" sz="1200" kern="1200" dirty="0">
                <a:solidFill>
                  <a:schemeClr val="tx1"/>
                </a:solidFill>
                <a:effectLst/>
                <a:latin typeface="+mn-lt"/>
                <a:ea typeface="+mn-ea"/>
                <a:cs typeface="+mn-cs"/>
              </a:rPr>
              <a:t>—such as heavy, flooding rainfall—happening more often.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3</a:t>
            </a:fld>
            <a:endParaRPr lang="en-US"/>
          </a:p>
        </p:txBody>
      </p:sp>
    </p:spTree>
    <p:extLst>
      <p:ext uri="{BB962C8B-B14F-4D97-AF65-F5344CB8AC3E}">
        <p14:creationId xmlns:p14="http://schemas.microsoft.com/office/powerpoint/2010/main" val="16812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Climate change means </a:t>
            </a:r>
            <a:r>
              <a:rPr lang="en-US" sz="1200" b="1" kern="1200" dirty="0">
                <a:solidFill>
                  <a:schemeClr val="tx1"/>
                </a:solidFill>
                <a:effectLst/>
                <a:latin typeface="+mn-lt"/>
                <a:ea typeface="+mn-ea"/>
                <a:cs typeface="+mn-cs"/>
              </a:rPr>
              <a:t>hotter and drier summer conditions </a:t>
            </a:r>
            <a:r>
              <a:rPr lang="en-US" sz="1200" kern="1200" dirty="0">
                <a:solidFill>
                  <a:schemeClr val="tx1"/>
                </a:solidFill>
                <a:effectLst/>
                <a:latin typeface="+mn-lt"/>
                <a:ea typeface="+mn-ea"/>
                <a:cs typeface="+mn-cs"/>
              </a:rPr>
              <a:t>that escalate the risk of dangerous and damaging </a:t>
            </a:r>
            <a:r>
              <a:rPr lang="en-US" sz="1200" b="1" kern="1200" dirty="0">
                <a:solidFill>
                  <a:schemeClr val="tx1"/>
                </a:solidFill>
                <a:effectLst/>
                <a:latin typeface="+mn-lt"/>
                <a:ea typeface="+mn-ea"/>
                <a:cs typeface="+mn-cs"/>
              </a:rPr>
              <a:t>wildfires</a:t>
            </a:r>
            <a:r>
              <a:rPr lang="en-US" sz="1200" kern="1200" dirty="0">
                <a:solidFill>
                  <a:schemeClr val="tx1"/>
                </a:solidFill>
                <a:effectLst/>
                <a:latin typeface="+mn-lt"/>
                <a:ea typeface="+mn-ea"/>
                <a:cs typeface="+mn-cs"/>
              </a:rPr>
              <a:t> to communities across the region.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Forests that are </a:t>
            </a:r>
            <a:r>
              <a:rPr lang="en-US" sz="1200" b="1" kern="1200" dirty="0">
                <a:solidFill>
                  <a:schemeClr val="tx1"/>
                </a:solidFill>
                <a:effectLst/>
                <a:latin typeface="+mn-lt"/>
                <a:ea typeface="+mn-ea"/>
                <a:cs typeface="+mn-cs"/>
              </a:rPr>
              <a:t>stressed by drought </a:t>
            </a:r>
            <a:r>
              <a:rPr lang="en-US" sz="1200" kern="1200" dirty="0">
                <a:solidFill>
                  <a:schemeClr val="tx1"/>
                </a:solidFill>
                <a:effectLst/>
                <a:latin typeface="+mn-lt"/>
                <a:ea typeface="+mn-ea"/>
                <a:cs typeface="+mn-cs"/>
              </a:rPr>
              <a:t>are also </a:t>
            </a:r>
            <a:r>
              <a:rPr lang="en-US" sz="1200" b="1" kern="1200" dirty="0">
                <a:solidFill>
                  <a:schemeClr val="tx1"/>
                </a:solidFill>
                <a:effectLst/>
                <a:latin typeface="+mn-lt"/>
                <a:ea typeface="+mn-ea"/>
                <a:cs typeface="+mn-cs"/>
              </a:rPr>
              <a:t>more susceptible to insect outbreaks and diseases </a:t>
            </a:r>
            <a:r>
              <a:rPr lang="en-US" sz="1200" kern="1200" dirty="0">
                <a:solidFill>
                  <a:schemeClr val="tx1"/>
                </a:solidFill>
                <a:effectLst/>
                <a:latin typeface="+mn-lt"/>
                <a:ea typeface="+mn-ea"/>
                <a:cs typeface="+mn-cs"/>
              </a:rPr>
              <a:t>that are becoming more aggressive due to climate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mountain pine beetle now develops faster and infects far more trees due to warming winters.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Beetle outbreaks</a:t>
            </a:r>
            <a:r>
              <a:rPr lang="en-US" sz="1200" kern="1200" dirty="0">
                <a:solidFill>
                  <a:schemeClr val="tx1"/>
                </a:solidFill>
                <a:effectLst/>
                <a:latin typeface="+mn-lt"/>
                <a:ea typeface="+mn-ea"/>
                <a:cs typeface="+mn-cs"/>
              </a:rPr>
              <a:t> are moving higher in elevation to places where beetles have not been recorded before.</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4</a:t>
            </a:fld>
            <a:endParaRPr lang="en-US"/>
          </a:p>
        </p:txBody>
      </p:sp>
    </p:spTree>
    <p:extLst>
      <p:ext uri="{BB962C8B-B14F-4D97-AF65-F5344CB8AC3E}">
        <p14:creationId xmlns:p14="http://schemas.microsoft.com/office/powerpoint/2010/main" val="41066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Climate change is also impacting </a:t>
            </a:r>
            <a:r>
              <a:rPr lang="en-US" sz="1200" b="1" kern="1200" dirty="0">
                <a:solidFill>
                  <a:schemeClr val="tx1"/>
                </a:solidFill>
                <a:effectLst/>
                <a:latin typeface="+mn-lt"/>
                <a:ea typeface="+mn-ea"/>
                <a:cs typeface="+mn-cs"/>
              </a:rPr>
              <a:t>communities</a:t>
            </a:r>
            <a:r>
              <a:rPr lang="en-US" sz="1200" kern="1200" dirty="0">
                <a:solidFill>
                  <a:schemeClr val="tx1"/>
                </a:solidFill>
                <a:effectLst/>
                <a:latin typeface="+mn-lt"/>
                <a:ea typeface="+mn-ea"/>
                <a:cs typeface="+mn-cs"/>
              </a:rPr>
              <a:t> across the Northwest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effects of climate change are not felt equally across communities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Frontline communities</a:t>
            </a:r>
            <a:r>
              <a:rPr lang="en-US" sz="1200" kern="1200" dirty="0">
                <a:solidFill>
                  <a:schemeClr val="tx1"/>
                </a:solidFill>
                <a:effectLst/>
                <a:latin typeface="+mn-lt"/>
                <a:ea typeface="+mn-ea"/>
                <a:cs typeface="+mn-cs"/>
              </a:rPr>
              <a:t> are experiencing the first—and often the worst—effects of climate change.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Tribes and Indigenous peoples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Those most dependent on natural resources for their livelihoods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economically disadvantaged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Why? Tribes and Indigenous communities often rely on the natural environment in ways that are critical to </a:t>
            </a:r>
            <a:r>
              <a:rPr lang="en-US" sz="1200" b="1" kern="1200" dirty="0">
                <a:solidFill>
                  <a:schemeClr val="tx1"/>
                </a:solidFill>
                <a:effectLst/>
                <a:latin typeface="+mn-lt"/>
                <a:ea typeface="+mn-ea"/>
                <a:cs typeface="+mn-cs"/>
              </a:rPr>
              <a:t>cultural survival</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communities often have f</a:t>
            </a:r>
            <a:r>
              <a:rPr lang="en-US" sz="1200" b="1" kern="1200" dirty="0">
                <a:solidFill>
                  <a:schemeClr val="tx1"/>
                </a:solidFill>
                <a:effectLst/>
                <a:latin typeface="+mn-lt"/>
                <a:ea typeface="+mn-ea"/>
                <a:cs typeface="+mn-cs"/>
              </a:rPr>
              <a:t>ewer economic resources</a:t>
            </a:r>
            <a:r>
              <a:rPr lang="en-US" sz="1200" kern="1200" dirty="0">
                <a:solidFill>
                  <a:schemeClr val="tx1"/>
                </a:solidFill>
                <a:effectLst/>
                <a:latin typeface="+mn-lt"/>
                <a:ea typeface="+mn-ea"/>
                <a:cs typeface="+mn-cs"/>
              </a:rPr>
              <a:t> to prepare for and cope with climate disruptions.</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5</a:t>
            </a:fld>
            <a:endParaRPr lang="en-US"/>
          </a:p>
        </p:txBody>
      </p:sp>
    </p:spTree>
    <p:extLst>
      <p:ext uri="{BB962C8B-B14F-4D97-AF65-F5344CB8AC3E}">
        <p14:creationId xmlns:p14="http://schemas.microsoft.com/office/powerpoint/2010/main" val="420082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wildlife responds to climate change can be a </a:t>
            </a:r>
            <a:r>
              <a:rPr lang="en-US" sz="1200" b="1" kern="1200" dirty="0">
                <a:solidFill>
                  <a:schemeClr val="tx1"/>
                </a:solidFill>
                <a:effectLst/>
                <a:latin typeface="+mn-lt"/>
                <a:ea typeface="+mn-ea"/>
                <a:cs typeface="+mn-cs"/>
              </a:rPr>
              <a:t>complex</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Temperature</a:t>
            </a:r>
            <a:r>
              <a:rPr lang="en-US" sz="1200" kern="1200" dirty="0">
                <a:solidFill>
                  <a:schemeClr val="tx1"/>
                </a:solidFill>
                <a:effectLst/>
                <a:latin typeface="+mn-lt"/>
                <a:ea typeface="+mn-ea"/>
                <a:cs typeface="+mn-cs"/>
              </a:rPr>
              <a:t> shifts,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changes in </a:t>
            </a:r>
            <a:r>
              <a:rPr lang="en-US" sz="1200" b="1" kern="1200" dirty="0">
                <a:solidFill>
                  <a:schemeClr val="tx1"/>
                </a:solidFill>
                <a:effectLst/>
                <a:latin typeface="+mn-lt"/>
                <a:ea typeface="+mn-ea"/>
                <a:cs typeface="+mn-cs"/>
              </a:rPr>
              <a:t>water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extreme weather </a:t>
            </a:r>
            <a:r>
              <a:rPr lang="en-US" sz="1200" kern="1200" dirty="0">
                <a:solidFill>
                  <a:schemeClr val="tx1"/>
                </a:solidFill>
                <a:effectLst/>
                <a:latin typeface="+mn-lt"/>
                <a:ea typeface="+mn-ea"/>
                <a:cs typeface="+mn-cs"/>
              </a:rPr>
              <a:t>events,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layered impacts </a:t>
            </a:r>
            <a:r>
              <a:rPr lang="en-US" sz="1200" kern="1200" dirty="0">
                <a:solidFill>
                  <a:schemeClr val="tx1"/>
                </a:solidFill>
                <a:effectLst/>
                <a:latin typeface="+mn-lt"/>
                <a:ea typeface="+mn-ea"/>
                <a:cs typeface="+mn-cs"/>
              </a:rPr>
              <a:t>from existing threats like habitat fragmentation all impact wildlife.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vulnerable endangered species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species that are dependent on a </a:t>
            </a:r>
            <a:r>
              <a:rPr lang="en-US" sz="1200" b="1" kern="1200" dirty="0">
                <a:solidFill>
                  <a:schemeClr val="tx1"/>
                </a:solidFill>
                <a:effectLst/>
                <a:latin typeface="+mn-lt"/>
                <a:ea typeface="+mn-ea"/>
                <a:cs typeface="+mn-cs"/>
              </a:rPr>
              <a:t>winter snowpack</a:t>
            </a:r>
            <a:r>
              <a:rPr lang="en-US" sz="1200" kern="1200" dirty="0">
                <a:solidFill>
                  <a:schemeClr val="tx1"/>
                </a:solidFill>
                <a:effectLst/>
                <a:latin typeface="+mn-lt"/>
                <a:ea typeface="+mn-ea"/>
                <a:cs typeface="+mn-cs"/>
              </a:rPr>
              <a:t> for their survival, (such as </a:t>
            </a:r>
            <a:r>
              <a:rPr lang="en-US" sz="1200" b="1" kern="1200" dirty="0">
                <a:solidFill>
                  <a:schemeClr val="tx1"/>
                </a:solidFill>
                <a:effectLst/>
                <a:latin typeface="+mn-lt"/>
                <a:ea typeface="+mn-ea"/>
                <a:cs typeface="+mn-cs"/>
              </a:rPr>
              <a:t>wolverines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snowshoe hares</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6</a:t>
            </a:fld>
            <a:endParaRPr lang="en-US"/>
          </a:p>
        </p:txBody>
      </p:sp>
    </p:spTree>
    <p:extLst>
      <p:ext uri="{BB962C8B-B14F-4D97-AF65-F5344CB8AC3E}">
        <p14:creationId xmlns:p14="http://schemas.microsoft.com/office/powerpoint/2010/main" val="333770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Climate change is altering our </a:t>
            </a:r>
            <a:r>
              <a:rPr lang="en-US" sz="1200" b="1" kern="1200" dirty="0">
                <a:solidFill>
                  <a:schemeClr val="tx1"/>
                </a:solidFill>
                <a:effectLst/>
                <a:latin typeface="+mn-lt"/>
                <a:ea typeface="+mn-ea"/>
                <a:cs typeface="+mn-cs"/>
              </a:rPr>
              <a:t>landscapes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impacting our communities </a:t>
            </a:r>
            <a:r>
              <a:rPr lang="en-US" sz="1200" kern="1200" dirty="0">
                <a:solidFill>
                  <a:schemeClr val="tx1"/>
                </a:solidFill>
                <a:effectLst/>
                <a:latin typeface="+mn-lt"/>
                <a:ea typeface="+mn-ea"/>
                <a:cs typeface="+mn-cs"/>
              </a:rPr>
              <a:t>in substantial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these impacts intensify, they threaten to </a:t>
            </a:r>
            <a:r>
              <a:rPr lang="en-US" sz="1200" b="1" kern="1200" dirty="0">
                <a:solidFill>
                  <a:schemeClr val="tx1"/>
                </a:solidFill>
                <a:effectLst/>
                <a:latin typeface="+mn-lt"/>
                <a:ea typeface="+mn-ea"/>
                <a:cs typeface="+mn-cs"/>
              </a:rPr>
              <a:t>destabilize entire ecosystems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cultures</a:t>
            </a:r>
            <a:r>
              <a:rPr lang="en-US" sz="1200" kern="1200" dirty="0">
                <a:solidFill>
                  <a:schemeClr val="tx1"/>
                </a:solidFill>
                <a:effectLst/>
                <a:latin typeface="+mn-lt"/>
                <a:ea typeface="+mn-ea"/>
                <a:cs typeface="+mn-cs"/>
              </a:rPr>
              <a:t> that are connected to these landscapes.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what is the </a:t>
            </a:r>
            <a:r>
              <a:rPr lang="en-US" sz="1200" b="1" kern="1200" dirty="0">
                <a:solidFill>
                  <a:schemeClr val="tx1"/>
                </a:solidFill>
                <a:effectLst/>
                <a:latin typeface="+mn-lt"/>
                <a:ea typeface="+mn-ea"/>
                <a:cs typeface="+mn-cs"/>
              </a:rPr>
              <a:t>role of our public lands</a:t>
            </a:r>
            <a:r>
              <a:rPr lang="en-US" sz="1200" kern="1200" dirty="0">
                <a:solidFill>
                  <a:schemeClr val="tx1"/>
                </a:solidFill>
                <a:effectLst/>
                <a:latin typeface="+mn-lt"/>
                <a:ea typeface="+mn-ea"/>
                <a:cs typeface="+mn-cs"/>
              </a:rPr>
              <a:t>—especially forests on public lands—as a </a:t>
            </a:r>
            <a:r>
              <a:rPr lang="en-US" sz="1200" b="1" kern="1200" dirty="0">
                <a:solidFill>
                  <a:schemeClr val="tx1"/>
                </a:solidFill>
                <a:effectLst/>
                <a:latin typeface="+mn-lt"/>
                <a:ea typeface="+mn-ea"/>
                <a:cs typeface="+mn-cs"/>
              </a:rPr>
              <a:t>climate change </a:t>
            </a:r>
            <a:r>
              <a:rPr lang="en-US" sz="1200" b="1" i="1" kern="1200" dirty="0">
                <a:solidFill>
                  <a:schemeClr val="tx1"/>
                </a:solidFill>
                <a:effectLst/>
                <a:latin typeface="+mn-lt"/>
                <a:ea typeface="+mn-ea"/>
                <a:cs typeface="+mn-cs"/>
              </a:rPr>
              <a:t>defense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role to these landscapes play in the fight against climate change?</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7</a:t>
            </a:fld>
            <a:endParaRPr lang="en-US"/>
          </a:p>
        </p:txBody>
      </p:sp>
    </p:spTree>
    <p:extLst>
      <p:ext uri="{BB962C8B-B14F-4D97-AF65-F5344CB8AC3E}">
        <p14:creationId xmlns:p14="http://schemas.microsoft.com/office/powerpoint/2010/main" val="369460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Public lands—especially forests—have a natural, but largely unnoticed, </a:t>
            </a:r>
            <a:r>
              <a:rPr lang="en-US" sz="1200" b="1" kern="1200" dirty="0">
                <a:solidFill>
                  <a:schemeClr val="tx1"/>
                </a:solidFill>
                <a:effectLst/>
                <a:latin typeface="+mn-lt"/>
                <a:ea typeface="+mn-ea"/>
                <a:cs typeface="+mn-cs"/>
              </a:rPr>
              <a:t>toolkit</a:t>
            </a:r>
            <a:r>
              <a:rPr lang="en-US" sz="1200" kern="1200" dirty="0">
                <a:solidFill>
                  <a:schemeClr val="tx1"/>
                </a:solidFill>
                <a:effectLst/>
                <a:latin typeface="+mn-lt"/>
                <a:ea typeface="+mn-ea"/>
                <a:cs typeface="+mn-cs"/>
              </a:rPr>
              <a:t> to combat climate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This includes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ability to </a:t>
            </a:r>
            <a:r>
              <a:rPr lang="en-US" sz="1200" b="1" kern="1200" dirty="0">
                <a:solidFill>
                  <a:schemeClr val="tx1"/>
                </a:solidFill>
                <a:effectLst/>
                <a:latin typeface="+mn-lt"/>
                <a:ea typeface="+mn-ea"/>
                <a:cs typeface="+mn-cs"/>
              </a:rPr>
              <a:t>pull and store massive amounts of carbon from the atmosphere</a:t>
            </a:r>
            <a:r>
              <a:rPr lang="en-US"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forests also help provide </a:t>
            </a:r>
            <a:r>
              <a:rPr lang="en-US" sz="1200" b="1" kern="1200" dirty="0">
                <a:solidFill>
                  <a:schemeClr val="tx1"/>
                </a:solidFill>
                <a:effectLst/>
                <a:latin typeface="+mn-lt"/>
                <a:ea typeface="+mn-ea"/>
                <a:cs typeface="+mn-cs"/>
              </a:rPr>
              <a:t>clean water and air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biodiversity</a:t>
            </a:r>
            <a:r>
              <a:rPr lang="en-US" sz="1200" kern="1200" dirty="0">
                <a:solidFill>
                  <a:schemeClr val="tx1"/>
                </a:solidFill>
                <a:effectLst/>
                <a:latin typeface="+mn-lt"/>
                <a:ea typeface="+mn-ea"/>
                <a:cs typeface="+mn-cs"/>
              </a:rPr>
              <a:t>—especially for vital </a:t>
            </a:r>
            <a:r>
              <a:rPr lang="en-US" sz="1200" b="1" kern="1200" dirty="0">
                <a:solidFill>
                  <a:schemeClr val="tx1"/>
                </a:solidFill>
                <a:effectLst/>
                <a:latin typeface="+mn-lt"/>
                <a:ea typeface="+mn-ea"/>
                <a:cs typeface="+mn-cs"/>
              </a:rPr>
              <a:t>pollinators</a:t>
            </a:r>
            <a:r>
              <a:rPr lang="en-US" sz="1200" kern="1200" dirty="0">
                <a:solidFill>
                  <a:schemeClr val="tx1"/>
                </a:solidFill>
                <a:effectLst/>
                <a:latin typeface="+mn-lt"/>
                <a:ea typeface="+mn-ea"/>
                <a:cs typeface="+mn-cs"/>
              </a:rPr>
              <a:t>, land </a:t>
            </a:r>
            <a:r>
              <a:rPr lang="en-US" sz="1200" b="1" kern="1200" dirty="0">
                <a:solidFill>
                  <a:schemeClr val="tx1"/>
                </a:solidFill>
                <a:effectLst/>
                <a:latin typeface="+mn-lt"/>
                <a:ea typeface="+mn-ea"/>
                <a:cs typeface="+mn-cs"/>
              </a:rPr>
              <a:t>connectivity</a:t>
            </a:r>
            <a:r>
              <a:rPr lang="en-US" sz="1200" kern="1200" dirty="0">
                <a:solidFill>
                  <a:schemeClr val="tx1"/>
                </a:solidFill>
                <a:effectLst/>
                <a:latin typeface="+mn-lt"/>
                <a:ea typeface="+mn-ea"/>
                <a:cs typeface="+mn-cs"/>
              </a:rPr>
              <a:t> to help wildlife </a:t>
            </a:r>
            <a:r>
              <a:rPr lang="en-US" sz="1200" b="1" kern="1200" dirty="0">
                <a:solidFill>
                  <a:schemeClr val="tx1"/>
                </a:solidFill>
                <a:effectLst/>
                <a:latin typeface="+mn-lt"/>
                <a:ea typeface="+mn-ea"/>
                <a:cs typeface="+mn-cs"/>
              </a:rPr>
              <a:t>adapt</a:t>
            </a:r>
            <a:r>
              <a:rPr lang="en-US" sz="1200" kern="1200" dirty="0">
                <a:solidFill>
                  <a:schemeClr val="tx1"/>
                </a:solidFill>
                <a:effectLst/>
                <a:latin typeface="+mn-lt"/>
                <a:ea typeface="+mn-ea"/>
                <a:cs typeface="+mn-cs"/>
              </a:rPr>
              <a:t> to a changing climate, and storm and flood </a:t>
            </a:r>
            <a:r>
              <a:rPr lang="en-US" sz="1200" b="1" kern="1200" dirty="0">
                <a:solidFill>
                  <a:schemeClr val="tx1"/>
                </a:solidFill>
                <a:effectLst/>
                <a:latin typeface="+mn-lt"/>
                <a:ea typeface="+mn-ea"/>
                <a:cs typeface="+mn-cs"/>
              </a:rPr>
              <a:t>protection for downstream communities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8</a:t>
            </a:fld>
            <a:endParaRPr lang="en-US"/>
          </a:p>
        </p:txBody>
      </p:sp>
    </p:spTree>
    <p:extLst>
      <p:ext uri="{BB962C8B-B14F-4D97-AF65-F5344CB8AC3E}">
        <p14:creationId xmlns:p14="http://schemas.microsoft.com/office/powerpoint/2010/main" val="379865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Undisturbed old-growth forests on public lands are some of the country’s best “</a:t>
            </a:r>
            <a:r>
              <a:rPr lang="en-US" sz="1200" b="1" kern="1200" dirty="0">
                <a:solidFill>
                  <a:schemeClr val="tx1"/>
                </a:solidFill>
                <a:effectLst/>
                <a:latin typeface="+mn-lt"/>
                <a:ea typeface="+mn-ea"/>
                <a:cs typeface="+mn-cs"/>
              </a:rPr>
              <a:t>carbon sinks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Put simply, carbon goes into the forest, but very little of it ever comes back out… as long as the forest remains undisturbed.</a:t>
            </a:r>
          </a:p>
          <a:p>
            <a:endParaRPr lang="en-US" dirty="0"/>
          </a:p>
        </p:txBody>
      </p:sp>
      <p:sp>
        <p:nvSpPr>
          <p:cNvPr id="4" name="Slide Number Placeholder 3"/>
          <p:cNvSpPr>
            <a:spLocks noGrp="1"/>
          </p:cNvSpPr>
          <p:nvPr>
            <p:ph type="sldNum" sz="quarter" idx="5"/>
          </p:nvPr>
        </p:nvSpPr>
        <p:spPr/>
        <p:txBody>
          <a:bodyPr/>
          <a:lstStyle/>
          <a:p>
            <a:fld id="{ED140030-0746-E94B-91C5-B79E5AB7905D}" type="slidenum">
              <a:rPr lang="en-US" smtClean="0"/>
              <a:t>9</a:t>
            </a:fld>
            <a:endParaRPr lang="en-US"/>
          </a:p>
        </p:txBody>
      </p:sp>
    </p:spTree>
    <p:extLst>
      <p:ext uri="{BB962C8B-B14F-4D97-AF65-F5344CB8AC3E}">
        <p14:creationId xmlns:p14="http://schemas.microsoft.com/office/powerpoint/2010/main" val="99300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5DDC50D-35BB-6544-8988-495D72405B6D}" type="datetimeFigureOut">
              <a:rPr lang="en-US" smtClean="0"/>
              <a:t>6/10/21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F88610-A3C6-1B4E-B212-0AD9FA7450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520" y="5592051"/>
            <a:ext cx="2270857" cy="1166560"/>
          </a:xfrm>
          <a:prstGeom prst="rect">
            <a:avLst/>
          </a:prstGeom>
        </p:spPr>
      </p:pic>
      <p:sp>
        <p:nvSpPr>
          <p:cNvPr id="4" name="TextBox 3">
            <a:extLst>
              <a:ext uri="{FF2B5EF4-FFF2-40B4-BE49-F238E27FC236}">
                <a16:creationId xmlns:a16="http://schemas.microsoft.com/office/drawing/2014/main" id="{0F86EB06-137F-45E7-8F09-D6BB6CF3A56E}"/>
              </a:ext>
            </a:extLst>
          </p:cNvPr>
          <p:cNvSpPr txBox="1"/>
          <p:nvPr userDrawn="1"/>
        </p:nvSpPr>
        <p:spPr>
          <a:xfrm>
            <a:off x="5752572" y="91441"/>
            <a:ext cx="3391428"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a:solidFill>
                  <a:schemeClr val="bg1"/>
                </a:solidFill>
                <a:latin typeface="Arial" charset="0"/>
                <a:ea typeface="Arial" charset="0"/>
                <a:cs typeface="Arial" charset="0"/>
              </a:rPr>
              <a:t>FORESTS AND CLIMATE CHANGE</a:t>
            </a:r>
          </a:p>
        </p:txBody>
      </p:sp>
    </p:spTree>
    <p:extLst>
      <p:ext uri="{BB962C8B-B14F-4D97-AF65-F5344CB8AC3E}">
        <p14:creationId xmlns:p14="http://schemas.microsoft.com/office/powerpoint/2010/main" val="38855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Users/communications/~~Projects/CES%20-%20PUblic%20Lands%20+%20CC/collaborate.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lstStyle/>
          <a:p>
            <a:r>
              <a:rPr lang="en-US" b="1" dirty="0">
                <a:solidFill>
                  <a:schemeClr val="bg1"/>
                </a:solidFill>
                <a:latin typeface="Arial Bold" charset="0"/>
                <a:ea typeface="Arial Bold" charset="0"/>
                <a:cs typeface="Arial Bold" charset="0"/>
              </a:rPr>
              <a:t>FORESTS AND CLIMATE CHANGE</a:t>
            </a:r>
          </a:p>
        </p:txBody>
      </p:sp>
      <p:sp>
        <p:nvSpPr>
          <p:cNvPr id="3" name="Subtitle 2"/>
          <p:cNvSpPr>
            <a:spLocks noGrp="1"/>
          </p:cNvSpPr>
          <p:nvPr>
            <p:ph type="subTitle" idx="1"/>
          </p:nvPr>
        </p:nvSpPr>
        <p:spPr>
          <a:effectLst>
            <a:outerShdw blurRad="50800" dist="38100" dir="2700000" algn="tl" rotWithShape="0">
              <a:prstClr val="black">
                <a:alpha val="40000"/>
              </a:prstClr>
            </a:outerShdw>
          </a:effectLst>
        </p:spPr>
        <p:txBody>
          <a:bodyPr/>
          <a:lstStyle/>
          <a:p>
            <a:r>
              <a:rPr lang="en-US" b="1" dirty="0">
                <a:solidFill>
                  <a:schemeClr val="bg1"/>
                </a:solidFill>
                <a:latin typeface="Arial Bold" charset="0"/>
                <a:ea typeface="Arial Bold" charset="0"/>
                <a:cs typeface="Arial Bold" charset="0"/>
              </a:rPr>
              <a:t>Climate Education &amp; Stewardship Program</a:t>
            </a:r>
          </a:p>
        </p:txBody>
      </p:sp>
    </p:spTree>
    <p:extLst>
      <p:ext uri="{BB962C8B-B14F-4D97-AF65-F5344CB8AC3E}">
        <p14:creationId xmlns:p14="http://schemas.microsoft.com/office/powerpoint/2010/main" val="75665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529" y="548640"/>
            <a:ext cx="484094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Pop Quiz!</a:t>
            </a:r>
          </a:p>
        </p:txBody>
      </p:sp>
      <p:sp>
        <p:nvSpPr>
          <p:cNvPr id="4" name="TextBox 3"/>
          <p:cNvSpPr txBox="1"/>
          <p:nvPr/>
        </p:nvSpPr>
        <p:spPr>
          <a:xfrm>
            <a:off x="2003610" y="1224866"/>
            <a:ext cx="5136778"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latin typeface="Arial" charset="0"/>
                <a:ea typeface="Arial" charset="0"/>
                <a:cs typeface="Arial" charset="0"/>
              </a:rPr>
              <a:t>Which region stores more carbon per acre?</a:t>
            </a:r>
          </a:p>
        </p:txBody>
      </p:sp>
      <p:sp>
        <p:nvSpPr>
          <p:cNvPr id="5" name="TextBox 4"/>
          <p:cNvSpPr txBox="1"/>
          <p:nvPr/>
        </p:nvSpPr>
        <p:spPr>
          <a:xfrm>
            <a:off x="869402" y="4761958"/>
            <a:ext cx="293145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solidFill>
                <a:latin typeface="Arial Bold" charset="0"/>
                <a:ea typeface="Arial Bold" charset="0"/>
                <a:cs typeface="Arial Bold" charset="0"/>
              </a:rPr>
              <a:t>The Amazon Rainforest</a:t>
            </a:r>
          </a:p>
        </p:txBody>
      </p:sp>
      <p:sp>
        <p:nvSpPr>
          <p:cNvPr id="6" name="TextBox 5"/>
          <p:cNvSpPr txBox="1"/>
          <p:nvPr/>
        </p:nvSpPr>
        <p:spPr>
          <a:xfrm>
            <a:off x="4132953" y="3028890"/>
            <a:ext cx="632013"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solidFill>
                <a:latin typeface="Arial Bold" charset="0"/>
                <a:ea typeface="Arial Bold" charset="0"/>
                <a:cs typeface="Arial Bold" charset="0"/>
              </a:rPr>
              <a:t>Or</a:t>
            </a:r>
          </a:p>
        </p:txBody>
      </p:sp>
      <p:sp>
        <p:nvSpPr>
          <p:cNvPr id="7" name="TextBox 6"/>
          <p:cNvSpPr txBox="1"/>
          <p:nvPr/>
        </p:nvSpPr>
        <p:spPr>
          <a:xfrm>
            <a:off x="5711112" y="4761707"/>
            <a:ext cx="1798953" cy="163121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solidFill>
                <a:latin typeface="Arial Bold" charset="0"/>
                <a:ea typeface="Arial Bold" charset="0"/>
                <a:cs typeface="Arial Bold" charset="0"/>
              </a:rPr>
              <a:t>Old Growth Forest of the  Coastal   Pacific Northwest</a:t>
            </a:r>
          </a:p>
        </p:txBody>
      </p:sp>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a:ext>
            </a:extLst>
          </a:blip>
          <a:stretch>
            <a:fillRect/>
          </a:stretch>
        </p:blipFill>
        <p:spPr>
          <a:xfrm>
            <a:off x="4869875" y="1980294"/>
            <a:ext cx="3481428" cy="2320952"/>
          </a:xfrm>
          <a:prstGeom prst="rect">
            <a:avLst/>
          </a:prstGeom>
          <a:ln w="28575">
            <a:solidFill>
              <a:srgbClr val="7030A0"/>
            </a:solidFill>
          </a:ln>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9751" y="1980293"/>
            <a:ext cx="3175477" cy="2381607"/>
          </a:xfrm>
          <a:prstGeom prst="rect">
            <a:avLst/>
          </a:prstGeom>
          <a:ln w="28575">
            <a:solidFill>
              <a:srgbClr val="7030A0"/>
            </a:solidFill>
          </a:ln>
          <a:effectLst>
            <a:outerShdw blurRad="50800" dist="38100" dir="2700000" algn="tl" rotWithShape="0">
              <a:prstClr val="black">
                <a:alpha val="40000"/>
              </a:prstClr>
            </a:outerShdw>
          </a:effectLst>
        </p:spPr>
      </p:pic>
      <p:sp>
        <p:nvSpPr>
          <p:cNvPr id="10" name="TextBox 9"/>
          <p:cNvSpPr txBox="1"/>
          <p:nvPr/>
        </p:nvSpPr>
        <p:spPr>
          <a:xfrm>
            <a:off x="2514299" y="4351105"/>
            <a:ext cx="1890057"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dirty="0">
                <a:solidFill>
                  <a:schemeClr val="bg1"/>
                </a:solidFill>
                <a:latin typeface="Arial" charset="0"/>
                <a:ea typeface="Arial" charset="0"/>
                <a:cs typeface="Arial" charset="0"/>
              </a:rPr>
              <a:t>Photo: Jorge Kike Medina</a:t>
            </a:r>
          </a:p>
        </p:txBody>
      </p:sp>
      <p:sp>
        <p:nvSpPr>
          <p:cNvPr id="11" name="TextBox 10"/>
          <p:cNvSpPr txBox="1"/>
          <p:nvPr/>
        </p:nvSpPr>
        <p:spPr>
          <a:xfrm>
            <a:off x="7142825" y="4312966"/>
            <a:ext cx="1890057"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dirty="0">
                <a:solidFill>
                  <a:schemeClr val="bg1"/>
                </a:solidFill>
                <a:latin typeface="Arial" charset="0"/>
                <a:ea typeface="Arial" charset="0"/>
                <a:cs typeface="Arial" charset="0"/>
              </a:rPr>
              <a:t>Photo: U.S. NPS</a:t>
            </a:r>
          </a:p>
        </p:txBody>
      </p:sp>
    </p:spTree>
    <p:extLst>
      <p:ext uri="{BB962C8B-B14F-4D97-AF65-F5344CB8AC3E}">
        <p14:creationId xmlns:p14="http://schemas.microsoft.com/office/powerpoint/2010/main" val="40437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40"/>
            <a:ext cx="9144000" cy="584775"/>
          </a:xfrm>
          <a:prstGeom prst="rect">
            <a:avLst/>
          </a:prstGeom>
          <a:noFill/>
        </p:spPr>
        <p:txBody>
          <a:bodyPr wrap="square" rtlCol="0">
            <a:spAutoFit/>
          </a:bodyPr>
          <a:lstStyle/>
          <a:p>
            <a:pPr algn="ctr"/>
            <a:r>
              <a:rPr lang="en-US" sz="3200" b="1" dirty="0">
                <a:solidFill>
                  <a:schemeClr val="bg1"/>
                </a:solidFill>
                <a:latin typeface="Arial Bold" charset="0"/>
                <a:ea typeface="Arial Bold" charset="0"/>
                <a:cs typeface="Arial Bold" charset="0"/>
              </a:rPr>
              <a:t>Answer: The Pacific Northwest!</a:t>
            </a:r>
          </a:p>
        </p:txBody>
      </p:sp>
      <p:sp>
        <p:nvSpPr>
          <p:cNvPr id="4" name="TextBox 3"/>
          <p:cNvSpPr txBox="1"/>
          <p:nvPr/>
        </p:nvSpPr>
        <p:spPr>
          <a:xfrm>
            <a:off x="392524" y="1579573"/>
            <a:ext cx="2459623"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Clr>
                <a:srgbClr val="7030A0"/>
              </a:buClr>
              <a:buSzPct val="120000"/>
              <a:buFont typeface="Arial" charset="0"/>
              <a:buChar char="•"/>
            </a:pPr>
            <a:r>
              <a:rPr lang="en-US" sz="2000" dirty="0">
                <a:solidFill>
                  <a:schemeClr val="bg1"/>
                </a:solidFill>
                <a:latin typeface="Arial" charset="0"/>
                <a:ea typeface="Arial" charset="0"/>
                <a:cs typeface="Arial" charset="0"/>
              </a:rPr>
              <a:t>Oregon and Alaska forests store nearly </a:t>
            </a:r>
            <a:r>
              <a:rPr lang="en-US" sz="2000" dirty="0">
                <a:solidFill>
                  <a:srgbClr val="92D050"/>
                </a:solidFill>
                <a:latin typeface="Arial Black" panose="020B0A04020102020204" pitchFamily="34" charset="0"/>
                <a:ea typeface="Arial" charset="0"/>
                <a:cs typeface="Arial" charset="0"/>
              </a:rPr>
              <a:t>two times</a:t>
            </a:r>
            <a:r>
              <a:rPr lang="en-US" sz="2000" dirty="0">
                <a:solidFill>
                  <a:schemeClr val="bg1"/>
                </a:solidFill>
                <a:latin typeface="Arial" charset="0"/>
                <a:ea typeface="Arial" charset="0"/>
                <a:cs typeface="Arial" charset="0"/>
              </a:rPr>
              <a:t> the carbon per acre</a:t>
            </a:r>
          </a:p>
          <a:p>
            <a:pPr marL="342900" indent="-34290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342900" indent="-342900">
              <a:buClr>
                <a:srgbClr val="7030A0"/>
              </a:buClr>
              <a:buSzPct val="120000"/>
              <a:buFont typeface="Arial" charset="0"/>
              <a:buChar char="•"/>
            </a:pPr>
            <a:r>
              <a:rPr lang="en-US" sz="2000" dirty="0">
                <a:solidFill>
                  <a:schemeClr val="bg1"/>
                </a:solidFill>
                <a:latin typeface="Arial" charset="0"/>
                <a:ea typeface="Arial" charset="0"/>
                <a:cs typeface="Arial" charset="0"/>
              </a:rPr>
              <a:t>California’s redwood forests store nearly </a:t>
            </a:r>
            <a:r>
              <a:rPr lang="en-US" sz="2000" dirty="0">
                <a:solidFill>
                  <a:srgbClr val="92D050"/>
                </a:solidFill>
                <a:latin typeface="Arial Black" panose="020B0A04020102020204" pitchFamily="34" charset="0"/>
                <a:ea typeface="Arial" charset="0"/>
                <a:cs typeface="Arial" charset="0"/>
              </a:rPr>
              <a:t>seven times </a:t>
            </a:r>
            <a:r>
              <a:rPr lang="en-US" sz="2000" dirty="0">
                <a:solidFill>
                  <a:schemeClr val="bg1"/>
                </a:solidFill>
                <a:latin typeface="Arial" charset="0"/>
                <a:ea typeface="Arial" charset="0"/>
                <a:cs typeface="Arial" charset="0"/>
              </a:rPr>
              <a:t>the carbon per acre</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7516" y="1504077"/>
            <a:ext cx="5458561" cy="3632766"/>
          </a:xfrm>
          <a:prstGeom prst="rect">
            <a:avLst/>
          </a:prstGeom>
          <a:ln w="28575">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7579233" y="5213171"/>
            <a:ext cx="1237593"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Photo: USFS</a:t>
            </a:r>
          </a:p>
        </p:txBody>
      </p:sp>
    </p:spTree>
    <p:extLst>
      <p:ext uri="{BB962C8B-B14F-4D97-AF65-F5344CB8AC3E}">
        <p14:creationId xmlns:p14="http://schemas.microsoft.com/office/powerpoint/2010/main" val="43158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Old Growth Forests Get Better with Age</a:t>
            </a:r>
          </a:p>
        </p:txBody>
      </p:sp>
      <p:sp>
        <p:nvSpPr>
          <p:cNvPr id="4" name="TextBox 3"/>
          <p:cNvSpPr txBox="1"/>
          <p:nvPr/>
        </p:nvSpPr>
        <p:spPr>
          <a:xfrm>
            <a:off x="885521" y="1730058"/>
            <a:ext cx="3686479"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Clr>
                <a:srgbClr val="7030A0"/>
              </a:buClr>
              <a:buSzPct val="150000"/>
              <a:buFont typeface="Arial" charset="0"/>
              <a:buChar char="•"/>
            </a:pPr>
            <a:r>
              <a:rPr lang="en-US" sz="2000" dirty="0">
                <a:solidFill>
                  <a:schemeClr val="bg1"/>
                </a:solidFill>
                <a:latin typeface="Arial" charset="0"/>
                <a:ea typeface="Arial" charset="0"/>
                <a:cs typeface="Arial" charset="0"/>
              </a:rPr>
              <a:t>Trees </a:t>
            </a:r>
            <a:r>
              <a:rPr lang="en-US" sz="2000" dirty="0">
                <a:solidFill>
                  <a:srgbClr val="92D050"/>
                </a:solidFill>
                <a:latin typeface="Arial Bold" panose="020B0704020202020204" pitchFamily="34" charset="0"/>
                <a:ea typeface="Arial" charset="0"/>
                <a:cs typeface="Arial Bold" panose="020B0704020202020204" pitchFamily="34" charset="0"/>
              </a:rPr>
              <a:t>accelerate</a:t>
            </a:r>
            <a:r>
              <a:rPr lang="en-US" sz="2000" dirty="0">
                <a:solidFill>
                  <a:schemeClr val="bg1"/>
                </a:solidFill>
                <a:latin typeface="Arial" charset="0"/>
                <a:ea typeface="Arial" charset="0"/>
                <a:cs typeface="Arial" charset="0"/>
              </a:rPr>
              <a:t> growth throughout their lifespan</a:t>
            </a:r>
          </a:p>
          <a:p>
            <a:pPr marL="342900" indent="-342900">
              <a:buClr>
                <a:srgbClr val="7030A0"/>
              </a:buClr>
              <a:buSzPct val="150000"/>
              <a:buFont typeface="Arial" charset="0"/>
              <a:buChar char="•"/>
            </a:pPr>
            <a:endParaRPr lang="en-US" sz="2000" dirty="0">
              <a:solidFill>
                <a:schemeClr val="bg1"/>
              </a:solidFill>
              <a:latin typeface="Arial" charset="0"/>
              <a:ea typeface="Arial" charset="0"/>
              <a:cs typeface="Arial" charset="0"/>
            </a:endParaRPr>
          </a:p>
          <a:p>
            <a:pPr marL="342900" indent="-342900">
              <a:buClr>
                <a:srgbClr val="7030A0"/>
              </a:buClr>
              <a:buSzPct val="150000"/>
              <a:buFont typeface="Arial" charset="0"/>
              <a:buChar char="•"/>
            </a:pPr>
            <a:r>
              <a:rPr lang="en-US" sz="2000" dirty="0">
                <a:solidFill>
                  <a:schemeClr val="bg1"/>
                </a:solidFill>
                <a:latin typeface="Arial" charset="0"/>
                <a:ea typeface="Arial" charset="0"/>
                <a:cs typeface="Arial" charset="0"/>
              </a:rPr>
              <a:t>A tree in a coastal rainforest can live over </a:t>
            </a:r>
            <a:r>
              <a:rPr lang="en-US" sz="2000" dirty="0">
                <a:solidFill>
                  <a:srgbClr val="92D050"/>
                </a:solidFill>
                <a:latin typeface="Arial Bold" panose="020B0704020202020204" pitchFamily="34" charset="0"/>
                <a:ea typeface="Arial" charset="0"/>
                <a:cs typeface="Arial Bold" panose="020B0704020202020204" pitchFamily="34" charset="0"/>
              </a:rPr>
              <a:t>800 years</a:t>
            </a:r>
          </a:p>
          <a:p>
            <a:pPr marL="342900" indent="-342900">
              <a:buClr>
                <a:srgbClr val="7030A0"/>
              </a:buClr>
              <a:buSzPct val="150000"/>
              <a:buFont typeface="Arial" charset="0"/>
              <a:buChar char="•"/>
            </a:pPr>
            <a:endParaRPr lang="en-US" sz="2000" dirty="0">
              <a:solidFill>
                <a:srgbClr val="92D050"/>
              </a:solidFill>
              <a:latin typeface="Arial Bold" panose="020B0704020202020204" pitchFamily="34" charset="0"/>
              <a:ea typeface="Arial" charset="0"/>
              <a:cs typeface="Arial Bold" panose="020B0704020202020204" pitchFamily="34" charset="0"/>
            </a:endParaRPr>
          </a:p>
          <a:p>
            <a:pPr marL="342900" indent="-342900">
              <a:buClr>
                <a:srgbClr val="7030A0"/>
              </a:buClr>
              <a:buSzPct val="150000"/>
              <a:buFont typeface="Arial" charset="0"/>
              <a:buChar char="•"/>
            </a:pPr>
            <a:r>
              <a:rPr lang="en-US" sz="2000" dirty="0">
                <a:solidFill>
                  <a:schemeClr val="bg1"/>
                </a:solidFill>
                <a:latin typeface="Arial" charset="0"/>
                <a:ea typeface="Arial" charset="0"/>
                <a:cs typeface="Arial" charset="0"/>
              </a:rPr>
              <a:t>Old growth forests hold more carbon—and </a:t>
            </a:r>
            <a:r>
              <a:rPr lang="en-US" sz="2000" dirty="0">
                <a:solidFill>
                  <a:srgbClr val="92D050"/>
                </a:solidFill>
                <a:latin typeface="Arial" charset="0"/>
                <a:ea typeface="Arial" charset="0"/>
                <a:cs typeface="Arial" charset="0"/>
              </a:rPr>
              <a:t>increase storage </a:t>
            </a:r>
            <a:r>
              <a:rPr lang="en-US" sz="2000" dirty="0">
                <a:solidFill>
                  <a:schemeClr val="bg1"/>
                </a:solidFill>
                <a:latin typeface="Arial" charset="0"/>
                <a:ea typeface="Arial" charset="0"/>
                <a:cs typeface="Arial" charset="0"/>
              </a:rPr>
              <a:t>over time</a:t>
            </a:r>
            <a:endParaRPr lang="en-US" sz="2000" dirty="0">
              <a:solidFill>
                <a:srgbClr val="92D050"/>
              </a:solidFill>
              <a:latin typeface="Arial Bold" panose="020B0704020202020204" pitchFamily="34" charset="0"/>
              <a:ea typeface="Arial" charset="0"/>
              <a:cs typeface="Arial Bold" panose="020B0704020202020204" pitchFamily="34" charset="0"/>
            </a:endParaRPr>
          </a:p>
          <a:p>
            <a:pPr marL="342900" indent="-342900">
              <a:buClr>
                <a:srgbClr val="7030A0"/>
              </a:buClr>
              <a:buSzPct val="150000"/>
              <a:buFont typeface="Arial" charset="0"/>
              <a:buChar char="•"/>
            </a:pPr>
            <a:endParaRPr lang="en-US" sz="2000" dirty="0">
              <a:solidFill>
                <a:schemeClr val="bg1"/>
              </a:solidFill>
              <a:latin typeface="Arial" charset="0"/>
              <a:ea typeface="Arial" charset="0"/>
              <a:cs typeface="Arial" charset="0"/>
            </a:endParaRPr>
          </a:p>
        </p:txBody>
      </p:sp>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8000" contrast="-27000"/>
                    </a14:imgEffect>
                  </a14:imgLayer>
                </a14:imgProps>
              </a:ext>
              <a:ext uri="{28A0092B-C50C-407E-A947-70E740481C1C}">
                <a14:useLocalDpi xmlns:a14="http://schemas.microsoft.com/office/drawing/2010/main"/>
              </a:ext>
            </a:extLst>
          </a:blip>
          <a:stretch>
            <a:fillRect/>
          </a:stretch>
        </p:blipFill>
        <p:spPr>
          <a:xfrm>
            <a:off x="5210911" y="1425747"/>
            <a:ext cx="2200609" cy="4006506"/>
          </a:xfrm>
          <a:prstGeom prst="rect">
            <a:avLst/>
          </a:prstGeom>
          <a:ln w="28575">
            <a:solidFill>
              <a:srgbClr val="7030A0"/>
            </a:solidFill>
          </a:ln>
          <a:effectLst>
            <a:outerShdw blurRad="50800" dist="38100" dir="2700000" algn="tl" rotWithShape="0">
              <a:prstClr val="black">
                <a:alpha val="40000"/>
              </a:prstClr>
            </a:outerShdw>
          </a:effectLst>
        </p:spPr>
      </p:pic>
      <p:sp>
        <p:nvSpPr>
          <p:cNvPr id="2" name="TextBox 1"/>
          <p:cNvSpPr txBox="1"/>
          <p:nvPr/>
        </p:nvSpPr>
        <p:spPr>
          <a:xfrm>
            <a:off x="4196444" y="5864199"/>
            <a:ext cx="4698942"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i="1" dirty="0">
                <a:solidFill>
                  <a:srgbClr val="92D050"/>
                </a:solidFill>
                <a:latin typeface="Arial Bold" panose="020B0704020202020204" pitchFamily="34" charset="0"/>
                <a:ea typeface="Arial" charset="0"/>
                <a:cs typeface="Arial Bold" panose="020B0704020202020204" pitchFamily="34" charset="0"/>
              </a:rPr>
              <a:t>Never underestimate an old Broad!</a:t>
            </a:r>
          </a:p>
        </p:txBody>
      </p:sp>
    </p:spTree>
    <p:extLst>
      <p:ext uri="{BB962C8B-B14F-4D97-AF65-F5344CB8AC3E}">
        <p14:creationId xmlns:p14="http://schemas.microsoft.com/office/powerpoint/2010/main" val="43074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6534" y="2248119"/>
            <a:ext cx="3801146" cy="1938992"/>
          </a:xfrm>
          <a:prstGeom prst="rect">
            <a:avLst/>
          </a:prstGeom>
          <a:noFill/>
        </p:spPr>
        <p:txBody>
          <a:bodyPr wrap="square" rtlCol="0">
            <a:spAutoFit/>
          </a:bodyPr>
          <a:lstStyle/>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Gives space to adapt</a:t>
            </a:r>
          </a:p>
          <a:p>
            <a:pPr marL="285750" indent="-28575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More diverse habitats</a:t>
            </a:r>
          </a:p>
          <a:p>
            <a:pPr marL="285750" indent="-28575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Refuge from fragmented habitat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6775" y="1959429"/>
            <a:ext cx="4394264" cy="2529073"/>
          </a:xfrm>
          <a:prstGeom prst="rect">
            <a:avLst/>
          </a:prstGeom>
          <a:ln w="28575">
            <a:solidFill>
              <a:srgbClr val="7030A0"/>
            </a:solidFill>
          </a:ln>
          <a:effectLst>
            <a:outerShdw blurRad="50800" dist="38100" dir="2700000" algn="tl" rotWithShape="0">
              <a:prstClr val="black">
                <a:alpha val="40000"/>
              </a:prstClr>
            </a:outerShdw>
          </a:effectLst>
        </p:spPr>
      </p:pic>
      <p:sp>
        <p:nvSpPr>
          <p:cNvPr id="5" name="TextBox 4"/>
          <p:cNvSpPr txBox="1"/>
          <p:nvPr/>
        </p:nvSpPr>
        <p:spPr>
          <a:xfrm>
            <a:off x="0"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Old Growth’s Contributions to Wildlife</a:t>
            </a:r>
          </a:p>
        </p:txBody>
      </p:sp>
      <p:sp>
        <p:nvSpPr>
          <p:cNvPr id="6" name="TextBox 5"/>
          <p:cNvSpPr txBox="1"/>
          <p:nvPr/>
        </p:nvSpPr>
        <p:spPr>
          <a:xfrm>
            <a:off x="6531427" y="4576120"/>
            <a:ext cx="1938836"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800" dirty="0" err="1">
                <a:solidFill>
                  <a:schemeClr val="bg1"/>
                </a:solidFill>
                <a:latin typeface="Arial" charset="0"/>
                <a:ea typeface="Arial" charset="0"/>
                <a:cs typeface="Arial" charset="0"/>
              </a:rPr>
              <a:t>Humbolt</a:t>
            </a:r>
            <a:r>
              <a:rPr lang="en-US" sz="800" dirty="0">
                <a:solidFill>
                  <a:schemeClr val="bg1"/>
                </a:solidFill>
                <a:latin typeface="Arial" charset="0"/>
                <a:ea typeface="Arial" charset="0"/>
                <a:cs typeface="Arial" charset="0"/>
              </a:rPr>
              <a:t> marten (Photo: USFS)</a:t>
            </a:r>
          </a:p>
        </p:txBody>
      </p:sp>
    </p:spTree>
    <p:extLst>
      <p:ext uri="{BB962C8B-B14F-4D97-AF65-F5344CB8AC3E}">
        <p14:creationId xmlns:p14="http://schemas.microsoft.com/office/powerpoint/2010/main" val="154594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829" y="2160652"/>
            <a:ext cx="2309941"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Clr>
                <a:srgbClr val="7030A0"/>
              </a:buClr>
              <a:buSzPct val="120000"/>
              <a:buFont typeface="Arial" charset="0"/>
              <a:buChar char="•"/>
            </a:pPr>
            <a:r>
              <a:rPr lang="en-US" sz="2000" dirty="0">
                <a:solidFill>
                  <a:schemeClr val="bg1"/>
                </a:solidFill>
                <a:latin typeface="Arial" charset="0"/>
                <a:ea typeface="Arial" charset="0"/>
                <a:cs typeface="Arial" charset="0"/>
              </a:rPr>
              <a:t>Cool and filter drinking water</a:t>
            </a:r>
          </a:p>
          <a:p>
            <a:pPr marL="342900" indent="-34290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342900" indent="-342900">
              <a:buClr>
                <a:srgbClr val="7030A0"/>
              </a:buClr>
              <a:buSzPct val="120000"/>
              <a:buFont typeface="Arial" charset="0"/>
              <a:buChar char="•"/>
            </a:pPr>
            <a:r>
              <a:rPr lang="en-US" sz="2000" dirty="0">
                <a:solidFill>
                  <a:schemeClr val="bg1"/>
                </a:solidFill>
                <a:latin typeface="Arial" charset="0"/>
                <a:ea typeface="Arial" charset="0"/>
                <a:cs typeface="Arial" charset="0"/>
              </a:rPr>
              <a:t>Recharge aquifers</a:t>
            </a:r>
          </a:p>
          <a:p>
            <a:pPr marL="342900" indent="-34290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342900" indent="-342900">
              <a:buClr>
                <a:srgbClr val="7030A0"/>
              </a:buClr>
              <a:buSzPct val="120000"/>
              <a:buFont typeface="Arial" charset="0"/>
              <a:buChar char="•"/>
            </a:pPr>
            <a:r>
              <a:rPr lang="en-US" sz="2000" dirty="0">
                <a:solidFill>
                  <a:schemeClr val="bg1"/>
                </a:solidFill>
                <a:latin typeface="Arial" charset="0"/>
                <a:ea typeface="Arial" charset="0"/>
                <a:cs typeface="Arial" charset="0"/>
              </a:rPr>
              <a:t>Replenish surface waters </a:t>
            </a:r>
          </a:p>
        </p:txBody>
      </p:sp>
      <p:sp>
        <p:nvSpPr>
          <p:cNvPr id="4" name="TextBox 3"/>
          <p:cNvSpPr txBox="1"/>
          <p:nvPr/>
        </p:nvSpPr>
        <p:spPr>
          <a:xfrm>
            <a:off x="0"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Old Growth Forests and Fresh Water</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3303161" y="1729604"/>
            <a:ext cx="5101370" cy="3398788"/>
          </a:xfrm>
          <a:prstGeom prst="rect">
            <a:avLst/>
          </a:prstGeom>
          <a:ln w="28575">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7270593" y="5128392"/>
            <a:ext cx="1331035" cy="2000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700" dirty="0">
                <a:solidFill>
                  <a:schemeClr val="bg1"/>
                </a:solidFill>
                <a:latin typeface="Arial" charset="0"/>
                <a:ea typeface="Arial" charset="0"/>
                <a:cs typeface="Arial" charset="0"/>
              </a:rPr>
              <a:t>Photo: U.S. Forest Service</a:t>
            </a:r>
          </a:p>
        </p:txBody>
      </p:sp>
      <p:sp>
        <p:nvSpPr>
          <p:cNvPr id="2" name="TextBox 1"/>
          <p:cNvSpPr txBox="1"/>
          <p:nvPr/>
        </p:nvSpPr>
        <p:spPr>
          <a:xfrm>
            <a:off x="3303161" y="5328447"/>
            <a:ext cx="5101370" cy="9848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mr-IN" sz="2000" dirty="0">
                <a:solidFill>
                  <a:schemeClr val="bg1"/>
                </a:solidFill>
                <a:latin typeface="Arial" charset="0"/>
                <a:ea typeface="Arial" charset="0"/>
                <a:cs typeface="Arial" charset="0"/>
              </a:rPr>
              <a:t>…</a:t>
            </a:r>
            <a:r>
              <a:rPr lang="en-US" sz="2000" dirty="0">
                <a:solidFill>
                  <a:schemeClr val="bg1"/>
                </a:solidFill>
                <a:latin typeface="Arial Bold" panose="020B0704020202020204" pitchFamily="34" charset="0"/>
                <a:ea typeface="Arial" charset="0"/>
                <a:cs typeface="Arial Bold" panose="020B0704020202020204" pitchFamily="34" charset="0"/>
              </a:rPr>
              <a:t>and provide drinking water for over </a:t>
            </a:r>
            <a:br>
              <a:rPr lang="en-US" sz="2000" dirty="0">
                <a:solidFill>
                  <a:schemeClr val="bg1"/>
                </a:solidFill>
                <a:latin typeface="Arial Bold" panose="020B0704020202020204" pitchFamily="34" charset="0"/>
                <a:ea typeface="Arial" charset="0"/>
                <a:cs typeface="Arial Bold" panose="020B0704020202020204" pitchFamily="34" charset="0"/>
              </a:rPr>
            </a:br>
            <a:r>
              <a:rPr lang="en-US" sz="2000" dirty="0">
                <a:solidFill>
                  <a:schemeClr val="accent2"/>
                </a:solidFill>
                <a:latin typeface="Arial Black" panose="020B0A04020102020204" pitchFamily="34" charset="0"/>
                <a:ea typeface="Arial" charset="0"/>
                <a:cs typeface="Arial Bold" panose="020B0704020202020204" pitchFamily="34" charset="0"/>
              </a:rPr>
              <a:t>180 MILLION </a:t>
            </a:r>
            <a:r>
              <a:rPr lang="en-US" sz="2000" dirty="0">
                <a:solidFill>
                  <a:schemeClr val="bg1"/>
                </a:solidFill>
                <a:latin typeface="Arial Bold" panose="020B0704020202020204" pitchFamily="34" charset="0"/>
                <a:ea typeface="Arial" charset="0"/>
                <a:cs typeface="Arial Bold" panose="020B0704020202020204" pitchFamily="34" charset="0"/>
              </a:rPr>
              <a:t>people</a:t>
            </a:r>
          </a:p>
          <a:p>
            <a:endParaRPr 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35367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Old-Growth Amnesia</a:t>
            </a:r>
          </a:p>
        </p:txBody>
      </p:sp>
      <p:sp>
        <p:nvSpPr>
          <p:cNvPr id="4" name="TextBox 3"/>
          <p:cNvSpPr txBox="1"/>
          <p:nvPr/>
        </p:nvSpPr>
        <p:spPr>
          <a:xfrm>
            <a:off x="239368" y="1813680"/>
            <a:ext cx="1949115"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r">
              <a:buClr>
                <a:srgbClr val="7030A0"/>
              </a:buClr>
              <a:buSzPct val="120000"/>
            </a:pPr>
            <a:r>
              <a:rPr lang="en-US" sz="2000" dirty="0">
                <a:solidFill>
                  <a:schemeClr val="bg1"/>
                </a:solidFill>
                <a:latin typeface="Arial" charset="0"/>
                <a:ea typeface="Arial" charset="0"/>
                <a:cs typeface="Arial" charset="0"/>
              </a:rPr>
              <a:t>Since the mid-17</a:t>
            </a:r>
            <a:r>
              <a:rPr lang="en-US" sz="2000" baseline="30000" dirty="0">
                <a:solidFill>
                  <a:schemeClr val="bg1"/>
                </a:solidFill>
                <a:latin typeface="Arial" charset="0"/>
                <a:ea typeface="Arial" charset="0"/>
                <a:cs typeface="Arial" charset="0"/>
              </a:rPr>
              <a:t>th</a:t>
            </a:r>
            <a:r>
              <a:rPr lang="en-US" sz="2000" dirty="0">
                <a:solidFill>
                  <a:schemeClr val="bg1"/>
                </a:solidFill>
                <a:latin typeface="Arial" charset="0"/>
                <a:ea typeface="Arial" charset="0"/>
                <a:cs typeface="Arial" charset="0"/>
              </a:rPr>
              <a:t> Century, the U.S. has lost </a:t>
            </a:r>
            <a:r>
              <a:rPr lang="en-US" sz="2000" dirty="0">
                <a:solidFill>
                  <a:srgbClr val="92D050"/>
                </a:solidFill>
                <a:latin typeface="Arial Black" panose="020B0A04020102020204" pitchFamily="34" charset="0"/>
                <a:ea typeface="Arial" charset="0"/>
                <a:cs typeface="Arial" charset="0"/>
              </a:rPr>
              <a:t>nearly 85%</a:t>
            </a:r>
            <a:r>
              <a:rPr lang="en-US" sz="2000" dirty="0">
                <a:solidFill>
                  <a:srgbClr val="FF0000"/>
                </a:solidFill>
                <a:latin typeface="Arial Black" panose="020B0A04020102020204" pitchFamily="34" charset="0"/>
                <a:ea typeface="Arial" charset="0"/>
                <a:cs typeface="Arial" charset="0"/>
              </a:rPr>
              <a:t> </a:t>
            </a:r>
            <a:r>
              <a:rPr lang="en-US" sz="2000" dirty="0">
                <a:solidFill>
                  <a:schemeClr val="bg1"/>
                </a:solidFill>
                <a:latin typeface="Arial" charset="0"/>
                <a:ea typeface="Arial" charset="0"/>
                <a:cs typeface="Arial" charset="0"/>
              </a:rPr>
              <a:t>of its </a:t>
            </a:r>
            <a:br>
              <a:rPr lang="en-US" sz="2000" dirty="0">
                <a:solidFill>
                  <a:schemeClr val="bg1"/>
                </a:solidFill>
                <a:latin typeface="Arial" charset="0"/>
                <a:ea typeface="Arial" charset="0"/>
                <a:cs typeface="Arial" charset="0"/>
              </a:rPr>
            </a:br>
            <a:r>
              <a:rPr lang="en-US" sz="2000" dirty="0">
                <a:solidFill>
                  <a:schemeClr val="bg1"/>
                </a:solidFill>
                <a:latin typeface="Arial" charset="0"/>
                <a:ea typeface="Arial" charset="0"/>
                <a:cs typeface="Arial" charset="0"/>
              </a:rPr>
              <a:t>old-growth forests to logging</a:t>
            </a:r>
          </a:p>
          <a:p>
            <a:pPr marL="285750" indent="-285750" algn="r">
              <a:buClr>
                <a:srgbClr val="7030A0"/>
              </a:buClr>
              <a:buSzPct val="120000"/>
              <a:buFont typeface="Arial" charset="0"/>
              <a:buChar char="•"/>
            </a:pPr>
            <a:endParaRPr lang="en-US" sz="1600" dirty="0">
              <a:solidFill>
                <a:schemeClr val="bg1"/>
              </a:solidFill>
              <a:latin typeface="Arial" charset="0"/>
              <a:ea typeface="Arial" charset="0"/>
              <a:cs typeface="Arial" charset="0"/>
            </a:endParaRPr>
          </a:p>
        </p:txBody>
      </p:sp>
      <p:sp>
        <p:nvSpPr>
          <p:cNvPr id="9" name="TextBox 8"/>
          <p:cNvSpPr txBox="1"/>
          <p:nvPr/>
        </p:nvSpPr>
        <p:spPr>
          <a:xfrm>
            <a:off x="6184307" y="5509260"/>
            <a:ext cx="2665533"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Graphic: National Geographic/Wilderness Society</a:t>
            </a:r>
          </a:p>
        </p:txBody>
      </p:sp>
      <p:pic>
        <p:nvPicPr>
          <p:cNvPr id="6" name="Picture 5">
            <a:extLst>
              <a:ext uri="{FF2B5EF4-FFF2-40B4-BE49-F238E27FC236}">
                <a16:creationId xmlns:a16="http://schemas.microsoft.com/office/drawing/2014/main" id="{66BB1A3C-510D-E54E-862A-9FBC4B527A92}"/>
              </a:ext>
            </a:extLst>
          </p:cNvPr>
          <p:cNvPicPr>
            <a:picLocks noChangeAspect="1"/>
          </p:cNvPicPr>
          <p:nvPr/>
        </p:nvPicPr>
        <p:blipFill>
          <a:blip r:embed="rId3"/>
          <a:stretch>
            <a:fillRect/>
          </a:stretch>
        </p:blipFill>
        <p:spPr>
          <a:xfrm>
            <a:off x="2367642" y="1517335"/>
            <a:ext cx="6303039" cy="3991925"/>
          </a:xfrm>
          <a:prstGeom prst="rect">
            <a:avLst/>
          </a:prstGeom>
        </p:spPr>
      </p:pic>
    </p:spTree>
    <p:extLst>
      <p:ext uri="{BB962C8B-B14F-4D97-AF65-F5344CB8AC3E}">
        <p14:creationId xmlns:p14="http://schemas.microsoft.com/office/powerpoint/2010/main" val="198152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40"/>
            <a:ext cx="9143999"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Protect the Old or Plant the Young?</a:t>
            </a:r>
          </a:p>
        </p:txBody>
      </p:sp>
      <p:sp>
        <p:nvSpPr>
          <p:cNvPr id="4" name="TextBox 3"/>
          <p:cNvSpPr txBox="1"/>
          <p:nvPr/>
        </p:nvSpPr>
        <p:spPr>
          <a:xfrm>
            <a:off x="557558" y="2319006"/>
            <a:ext cx="2676296" cy="2241847"/>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Clr>
                <a:srgbClr val="7030A0"/>
              </a:buClr>
              <a:buSzPct val="120000"/>
              <a:buFont typeface="Arial" charset="0"/>
              <a:buChar char="•"/>
            </a:pPr>
            <a:r>
              <a:rPr lang="en-US" sz="2000" dirty="0">
                <a:solidFill>
                  <a:schemeClr val="bg1"/>
                </a:solidFill>
                <a:latin typeface="Arial" charset="0"/>
                <a:ea typeface="Arial" charset="0"/>
                <a:cs typeface="Arial" charset="0"/>
              </a:rPr>
              <a:t>Tree plantations lifespan = 40 years</a:t>
            </a:r>
          </a:p>
          <a:p>
            <a:pPr marL="342900" indent="-34290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It takes up to 800 years for forests to reach full carbon capacity</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239" y="1878632"/>
            <a:ext cx="4651104" cy="3100736"/>
          </a:xfrm>
          <a:prstGeom prst="rect">
            <a:avLst/>
          </a:prstGeom>
          <a:ln w="28575">
            <a:solidFill>
              <a:srgbClr val="7030A0"/>
            </a:solidFill>
          </a:ln>
          <a:effectLst>
            <a:outerShdw blurRad="50800" dist="38100" dir="2700000" algn="tl" rotWithShape="0">
              <a:prstClr val="black">
                <a:alpha val="40000"/>
              </a:prstClr>
            </a:outerShdw>
          </a:effectLst>
        </p:spPr>
      </p:pic>
      <p:sp>
        <p:nvSpPr>
          <p:cNvPr id="10" name="TextBox 9"/>
          <p:cNvSpPr txBox="1"/>
          <p:nvPr/>
        </p:nvSpPr>
        <p:spPr>
          <a:xfrm>
            <a:off x="6751069" y="5002879"/>
            <a:ext cx="1728787"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dirty="0">
                <a:solidFill>
                  <a:schemeClr val="bg1"/>
                </a:solidFill>
                <a:latin typeface="Arial" charset="0"/>
                <a:ea typeface="Arial" charset="0"/>
                <a:cs typeface="Arial" charset="0"/>
              </a:rPr>
              <a:t>Photo: Oregon Dept. of Forestry</a:t>
            </a:r>
          </a:p>
        </p:txBody>
      </p:sp>
    </p:spTree>
    <p:extLst>
      <p:ext uri="{BB962C8B-B14F-4D97-AF65-F5344CB8AC3E}">
        <p14:creationId xmlns:p14="http://schemas.microsoft.com/office/powerpoint/2010/main" val="52664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054827"/>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The Forces that Impact Forests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4431" y="2021194"/>
            <a:ext cx="3667532" cy="2747109"/>
          </a:xfrm>
          <a:prstGeom prst="rect">
            <a:avLst/>
          </a:prstGeom>
          <a:ln w="28575">
            <a:solidFill>
              <a:srgbClr val="7030A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5698" y="2021194"/>
            <a:ext cx="3848839" cy="2747109"/>
          </a:xfrm>
          <a:prstGeom prst="rect">
            <a:avLst/>
          </a:prstGeom>
          <a:ln w="28575">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3545549" y="4833619"/>
            <a:ext cx="800100"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Photo: USFS</a:t>
            </a:r>
          </a:p>
        </p:txBody>
      </p:sp>
      <p:sp>
        <p:nvSpPr>
          <p:cNvPr id="7" name="TextBox 6"/>
          <p:cNvSpPr txBox="1"/>
          <p:nvPr/>
        </p:nvSpPr>
        <p:spPr>
          <a:xfrm>
            <a:off x="7862206" y="4841240"/>
            <a:ext cx="800100"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Photo: USFS</a:t>
            </a:r>
          </a:p>
        </p:txBody>
      </p:sp>
    </p:spTree>
    <p:extLst>
      <p:ext uri="{BB962C8B-B14F-4D97-AF65-F5344CB8AC3E}">
        <p14:creationId xmlns:p14="http://schemas.microsoft.com/office/powerpoint/2010/main" val="35792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483324"/>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charset="0"/>
                <a:ea typeface="Arial" charset="0"/>
                <a:cs typeface="Arial" charset="0"/>
              </a:rPr>
              <a:t>Wildfires</a:t>
            </a:r>
          </a:p>
        </p:txBody>
      </p:sp>
      <p:sp>
        <p:nvSpPr>
          <p:cNvPr id="10" name="TextBox 9"/>
          <p:cNvSpPr txBox="1"/>
          <p:nvPr/>
        </p:nvSpPr>
        <p:spPr>
          <a:xfrm>
            <a:off x="4444187" y="4169006"/>
            <a:ext cx="2607564"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800" dirty="0">
                <a:solidFill>
                  <a:schemeClr val="bg1"/>
                </a:solidFill>
                <a:latin typeface="Arial" charset="0"/>
                <a:ea typeface="Arial" charset="0"/>
                <a:cs typeface="Arial" charset="0"/>
              </a:rPr>
              <a:t>Photo: National Park Service</a:t>
            </a:r>
          </a:p>
        </p:txBody>
      </p:sp>
      <p:pic>
        <p:nvPicPr>
          <p:cNvPr id="8" name="Picture 7" descr="Wildfire burning through pine forest.&#10;&#10;&#10;Description automatically generated with low confidence">
            <a:extLst>
              <a:ext uri="{FF2B5EF4-FFF2-40B4-BE49-F238E27FC236}">
                <a16:creationId xmlns:a16="http://schemas.microsoft.com/office/drawing/2014/main" id="{551854A0-28E2-E94F-A90F-03AE3B9A3821}"/>
              </a:ext>
            </a:extLst>
          </p:cNvPr>
          <p:cNvPicPr>
            <a:picLocks noChangeAspect="1"/>
          </p:cNvPicPr>
          <p:nvPr/>
        </p:nvPicPr>
        <p:blipFill>
          <a:blip r:embed="rId3"/>
          <a:stretch>
            <a:fillRect/>
          </a:stretch>
        </p:blipFill>
        <p:spPr>
          <a:xfrm>
            <a:off x="1812771" y="1241614"/>
            <a:ext cx="5211973" cy="2927392"/>
          </a:xfrm>
          <a:prstGeom prst="rect">
            <a:avLst/>
          </a:prstGeom>
          <a:ln w="19050">
            <a:solidFill>
              <a:srgbClr val="7030A0"/>
            </a:solidFill>
          </a:ln>
        </p:spPr>
      </p:pic>
      <p:sp>
        <p:nvSpPr>
          <p:cNvPr id="2" name="TextBox 1">
            <a:extLst>
              <a:ext uri="{FF2B5EF4-FFF2-40B4-BE49-F238E27FC236}">
                <a16:creationId xmlns:a16="http://schemas.microsoft.com/office/drawing/2014/main" id="{6A6133FF-DD66-E94C-86CD-040D57868C55}"/>
              </a:ext>
            </a:extLst>
          </p:cNvPr>
          <p:cNvSpPr txBox="1"/>
          <p:nvPr/>
        </p:nvSpPr>
        <p:spPr>
          <a:xfrm>
            <a:off x="2485018" y="4492044"/>
            <a:ext cx="2345167" cy="1477328"/>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Washington: </a:t>
            </a:r>
            <a:r>
              <a:rPr lang="en-US" b="1" dirty="0">
                <a:solidFill>
                  <a:srgbClr val="FFC000"/>
                </a:solidFill>
                <a:latin typeface="Arial" panose="020B0604020202020204" pitchFamily="34" charset="0"/>
                <a:cs typeface="Arial" panose="020B0604020202020204" pitchFamily="34" charset="0"/>
              </a:rPr>
              <a:t>36% of the population </a:t>
            </a:r>
            <a:r>
              <a:rPr lang="en-US" b="1" dirty="0">
                <a:solidFill>
                  <a:schemeClr val="bg1"/>
                </a:solidFill>
                <a:latin typeface="Arial" panose="020B0604020202020204" pitchFamily="34" charset="0"/>
                <a:cs typeface="Arial" panose="020B0604020202020204" pitchFamily="34" charset="0"/>
              </a:rPr>
              <a:t>live in areas at an elevated risk of wildfire</a:t>
            </a:r>
          </a:p>
        </p:txBody>
      </p:sp>
      <p:sp>
        <p:nvSpPr>
          <p:cNvPr id="4" name="TextBox 3">
            <a:extLst>
              <a:ext uri="{FF2B5EF4-FFF2-40B4-BE49-F238E27FC236}">
                <a16:creationId xmlns:a16="http://schemas.microsoft.com/office/drawing/2014/main" id="{6D5E33A4-DF4B-6E41-8CAA-E8D39323C19A}"/>
              </a:ext>
            </a:extLst>
          </p:cNvPr>
          <p:cNvSpPr txBox="1"/>
          <p:nvPr/>
        </p:nvSpPr>
        <p:spPr>
          <a:xfrm>
            <a:off x="4706584" y="4492044"/>
            <a:ext cx="2345167" cy="1477328"/>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Oregon: </a:t>
            </a:r>
            <a:r>
              <a:rPr lang="en-US" b="1" dirty="0">
                <a:solidFill>
                  <a:srgbClr val="FFC000"/>
                </a:solidFill>
                <a:latin typeface="Arial" panose="020B0604020202020204" pitchFamily="34" charset="0"/>
                <a:cs typeface="Arial" panose="020B0604020202020204" pitchFamily="34" charset="0"/>
              </a:rPr>
              <a:t>33% of the population </a:t>
            </a:r>
            <a:r>
              <a:rPr lang="en-US" b="1" dirty="0">
                <a:solidFill>
                  <a:schemeClr val="bg1"/>
                </a:solidFill>
                <a:latin typeface="Arial" panose="020B0604020202020204" pitchFamily="34" charset="0"/>
                <a:cs typeface="Arial" panose="020B0604020202020204" pitchFamily="34" charset="0"/>
              </a:rPr>
              <a:t>live in areas at an elevated risk of wildfire</a:t>
            </a:r>
          </a:p>
        </p:txBody>
      </p:sp>
    </p:spTree>
    <p:extLst>
      <p:ext uri="{BB962C8B-B14F-4D97-AF65-F5344CB8AC3E}">
        <p14:creationId xmlns:p14="http://schemas.microsoft.com/office/powerpoint/2010/main" val="39260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Fire and Carbon</a:t>
            </a:r>
          </a:p>
        </p:txBody>
      </p:sp>
      <p:sp>
        <p:nvSpPr>
          <p:cNvPr id="4" name="TextBox 3"/>
          <p:cNvSpPr txBox="1"/>
          <p:nvPr/>
        </p:nvSpPr>
        <p:spPr>
          <a:xfrm>
            <a:off x="568950" y="2778449"/>
            <a:ext cx="2508785" cy="1325203"/>
          </a:xfrm>
          <a:prstGeom prst="rect">
            <a:avLst/>
          </a:prstGeom>
          <a:noFill/>
          <a:effectLst>
            <a:outerShdw blurRad="50800" dist="38100" dir="2700000" algn="tl" rotWithShape="0">
              <a:prstClr val="black">
                <a:alpha val="40000"/>
              </a:prstClr>
            </a:outerShdw>
          </a:effectLst>
        </p:spPr>
        <p:txBody>
          <a:bodyPr wrap="square" rtlCol="0">
            <a:spAutoFit/>
          </a:bodyPr>
          <a:lstStyle/>
          <a:p>
            <a:pPr>
              <a:buClr>
                <a:srgbClr val="7030A0"/>
              </a:buClr>
              <a:buSzPct val="120000"/>
            </a:pPr>
            <a:r>
              <a:rPr lang="en-US" sz="2000" dirty="0">
                <a:solidFill>
                  <a:schemeClr val="bg1"/>
                </a:solidFill>
                <a:latin typeface="Arial" charset="0"/>
                <a:ea typeface="Arial" charset="0"/>
                <a:cs typeface="Arial" charset="0"/>
              </a:rPr>
              <a:t>Even major fires only release 5-10% of the carbon held in the forest</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201" y="2040670"/>
            <a:ext cx="4984340" cy="2804522"/>
          </a:xfrm>
          <a:prstGeom prst="rect">
            <a:avLst/>
          </a:prstGeom>
          <a:ln w="28575">
            <a:solidFill>
              <a:srgbClr val="7030A0"/>
            </a:solidFill>
          </a:ln>
        </p:spPr>
      </p:pic>
      <p:sp>
        <p:nvSpPr>
          <p:cNvPr id="6" name="TextBox 5"/>
          <p:cNvSpPr txBox="1"/>
          <p:nvPr/>
        </p:nvSpPr>
        <p:spPr>
          <a:xfrm>
            <a:off x="7672141" y="4876690"/>
            <a:ext cx="800100"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dirty="0">
                <a:solidFill>
                  <a:schemeClr val="bg1"/>
                </a:solidFill>
                <a:latin typeface="Arial" charset="0"/>
                <a:ea typeface="Arial" charset="0"/>
                <a:cs typeface="Arial" charset="0"/>
              </a:rPr>
              <a:t>Photo: USFS</a:t>
            </a:r>
          </a:p>
        </p:txBody>
      </p:sp>
    </p:spTree>
    <p:extLst>
      <p:ext uri="{BB962C8B-B14F-4D97-AF65-F5344CB8AC3E}">
        <p14:creationId xmlns:p14="http://schemas.microsoft.com/office/powerpoint/2010/main" val="12788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548640"/>
            <a:ext cx="9144000" cy="684007"/>
          </a:xfrm>
          <a:prstGeom prst="rect">
            <a:avLst/>
          </a:prstGeom>
          <a:effectLst>
            <a:outerShdw blurRad="50800" dist="38100" dir="2700000" algn="tl" rotWithShape="0">
              <a:prstClr val="black">
                <a:alpha val="40000"/>
              </a:prstClr>
            </a:outerShdw>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bg1"/>
                </a:solidFill>
                <a:effectLst>
                  <a:outerShdw blurRad="50800" dist="38100" dir="2700000" algn="tl" rotWithShape="0">
                    <a:prstClr val="black">
                      <a:alpha val="25000"/>
                    </a:prstClr>
                  </a:outerShdw>
                </a:effectLst>
                <a:latin typeface="Arial Bold" charset="0"/>
                <a:ea typeface="Arial Bold" charset="0"/>
                <a:cs typeface="Arial Bold" charset="0"/>
              </a:rPr>
              <a:t>Climate Change in the Pacific Northwest</a:t>
            </a:r>
          </a:p>
        </p:txBody>
      </p:sp>
      <p:sp>
        <p:nvSpPr>
          <p:cNvPr id="3" name="Text Placeholder 2"/>
          <p:cNvSpPr txBox="1">
            <a:spLocks/>
          </p:cNvSpPr>
          <p:nvPr/>
        </p:nvSpPr>
        <p:spPr>
          <a:xfrm>
            <a:off x="549098" y="2329907"/>
            <a:ext cx="2996989" cy="2230941"/>
          </a:xfrm>
          <a:prstGeom prst="rect">
            <a:avLst/>
          </a:prstGeom>
          <a:effectLst>
            <a:outerShdw blurRad="50800" dist="38100" dir="2700000" algn="tl" rotWithShape="0">
              <a:prstClr val="black">
                <a:alpha val="40000"/>
              </a:prstClr>
            </a:outerShdw>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8245B9"/>
              </a:buClr>
              <a:buSzPct val="120000"/>
              <a:buFont typeface="Arial" charset="0"/>
              <a:buChar char="•"/>
            </a:pPr>
            <a:r>
              <a:rPr lang="en-US" sz="2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What communities can expect</a:t>
            </a:r>
          </a:p>
          <a:p>
            <a:pPr marL="342900" indent="-342900">
              <a:buClr>
                <a:srgbClr val="8245B9"/>
              </a:buClr>
              <a:buSzPct val="120000"/>
              <a:buFont typeface="Arial" charset="0"/>
              <a:buChar char="•"/>
            </a:pPr>
            <a:endParaRPr lang="en-US" sz="2000" dirty="0">
              <a:solidFill>
                <a:schemeClr val="bg1"/>
              </a:solidFill>
              <a:effectLst>
                <a:outerShdw blurRad="50800" dist="38100" dir="2700000" algn="tl" rotWithShape="0">
                  <a:prstClr val="black">
                    <a:alpha val="40000"/>
                  </a:prstClr>
                </a:outerShdw>
              </a:effectLst>
              <a:latin typeface="Arial" charset="0"/>
              <a:ea typeface="Arial" charset="0"/>
              <a:cs typeface="Arial" charset="0"/>
            </a:endParaRPr>
          </a:p>
          <a:p>
            <a:pPr marL="342900" indent="-342900">
              <a:buClr>
                <a:srgbClr val="8245B9"/>
              </a:buClr>
              <a:buSzPct val="120000"/>
              <a:buFont typeface="Arial" charset="0"/>
              <a:buChar char="•"/>
            </a:pPr>
            <a:r>
              <a:rPr lang="en-US" sz="2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Which communities are most threatened</a:t>
            </a:r>
          </a:p>
          <a:p>
            <a:pPr marL="342900" indent="-342900">
              <a:buClr>
                <a:srgbClr val="8245B9"/>
              </a:buClr>
              <a:buSzPct val="120000"/>
              <a:buFont typeface="Arial" charset="0"/>
              <a:buChar char="•"/>
            </a:pPr>
            <a:endParaRPr lang="en-US" sz="2000" dirty="0">
              <a:solidFill>
                <a:schemeClr val="bg1"/>
              </a:solidFill>
              <a:effectLst>
                <a:outerShdw blurRad="50800" dist="38100" dir="2700000" algn="tl" rotWithShape="0">
                  <a:prstClr val="black">
                    <a:alpha val="40000"/>
                  </a:prstClr>
                </a:outerShdw>
              </a:effectLst>
              <a:latin typeface="Arial" charset="0"/>
              <a:ea typeface="Arial" charset="0"/>
              <a:cs typeface="Arial" charset="0"/>
            </a:endParaRPr>
          </a:p>
          <a:p>
            <a:pPr marL="342900" indent="-342900">
              <a:buClr>
                <a:srgbClr val="8245B9"/>
              </a:buClr>
              <a:buSzPct val="120000"/>
              <a:buFont typeface="Arial" charset="0"/>
              <a:buChar char="•"/>
            </a:pPr>
            <a:r>
              <a:rPr lang="en-US" sz="2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How to be proactive</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3689823" y="1885950"/>
            <a:ext cx="4816656" cy="3200400"/>
          </a:xfrm>
          <a:prstGeom prst="rect">
            <a:avLst/>
          </a:prstGeom>
          <a:ln w="28575">
            <a:solidFill>
              <a:srgbClr val="7030A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904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910" y="2026607"/>
            <a:ext cx="3425832" cy="2831544"/>
          </a:xfrm>
          <a:prstGeom prst="rect">
            <a:avLst/>
          </a:prstGeom>
          <a:noFill/>
        </p:spPr>
        <p:txBody>
          <a:bodyPr wrap="square" rtlCol="0">
            <a:spAutoFit/>
          </a:bodyPr>
          <a:lstStyle/>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Creates new habitat for plants and wildlife</a:t>
            </a:r>
          </a:p>
          <a:p>
            <a:pPr marL="285750" indent="-28575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Helps control invasive insects and disease</a:t>
            </a:r>
          </a:p>
          <a:p>
            <a:pPr marL="285750" indent="-28575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Stimulates release of new seeds in some species</a:t>
            </a:r>
          </a:p>
          <a:p>
            <a:endParaRPr lang="en-US" dirty="0"/>
          </a:p>
        </p:txBody>
      </p:sp>
      <p:sp>
        <p:nvSpPr>
          <p:cNvPr id="4" name="TextBox 3"/>
          <p:cNvSpPr txBox="1"/>
          <p:nvPr/>
        </p:nvSpPr>
        <p:spPr>
          <a:xfrm>
            <a:off x="0"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Fire as a Restorative Force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60" y="2223106"/>
            <a:ext cx="4093985" cy="2456391"/>
          </a:xfrm>
          <a:prstGeom prst="rect">
            <a:avLst/>
          </a:prstGeom>
          <a:ln w="28575">
            <a:solidFill>
              <a:srgbClr val="7030A0"/>
            </a:solidFill>
          </a:ln>
        </p:spPr>
      </p:pic>
      <p:sp>
        <p:nvSpPr>
          <p:cNvPr id="6" name="TextBox 5"/>
          <p:cNvSpPr txBox="1"/>
          <p:nvPr/>
        </p:nvSpPr>
        <p:spPr>
          <a:xfrm>
            <a:off x="6804303" y="4750429"/>
            <a:ext cx="1728787"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Photo: Oregon State University</a:t>
            </a:r>
          </a:p>
        </p:txBody>
      </p:sp>
    </p:spTree>
    <p:extLst>
      <p:ext uri="{BB962C8B-B14F-4D97-AF65-F5344CB8AC3E}">
        <p14:creationId xmlns:p14="http://schemas.microsoft.com/office/powerpoint/2010/main" val="124149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40"/>
            <a:ext cx="9143999"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What About Logging?</a:t>
            </a:r>
          </a:p>
        </p:txBody>
      </p:sp>
      <p:sp>
        <p:nvSpPr>
          <p:cNvPr id="4" name="TextBox 3"/>
          <p:cNvSpPr txBox="1"/>
          <p:nvPr/>
        </p:nvSpPr>
        <p:spPr>
          <a:xfrm>
            <a:off x="420787" y="2613392"/>
            <a:ext cx="4356089"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Greatly reduces nature’s ability to combat climate change</a:t>
            </a:r>
          </a:p>
          <a:p>
            <a:pPr marL="285750" indent="-285750">
              <a:buClr>
                <a:srgbClr val="7030A0"/>
              </a:buClr>
              <a:buSzPct val="12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20000"/>
              <a:buFont typeface="Arial" charset="0"/>
              <a:buChar char="•"/>
            </a:pPr>
            <a:r>
              <a:rPr lang="en-US" sz="2000" dirty="0">
                <a:solidFill>
                  <a:schemeClr val="bg1"/>
                </a:solidFill>
                <a:latin typeface="Arial" charset="0"/>
                <a:ea typeface="Arial" charset="0"/>
                <a:cs typeface="Arial" charset="0"/>
              </a:rPr>
              <a:t>Destroys ecosystems benefits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9291" y="1357283"/>
            <a:ext cx="3435911" cy="4587120"/>
          </a:xfrm>
          <a:prstGeom prst="rect">
            <a:avLst/>
          </a:prstGeom>
          <a:ln w="28575">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6825348" y="5994637"/>
            <a:ext cx="1833616"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Photo: U.S. Forest Service</a:t>
            </a:r>
          </a:p>
        </p:txBody>
      </p:sp>
    </p:spTree>
    <p:extLst>
      <p:ext uri="{BB962C8B-B14F-4D97-AF65-F5344CB8AC3E}">
        <p14:creationId xmlns:p14="http://schemas.microsoft.com/office/powerpoint/2010/main" val="149251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4778"/>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Logging’s Carbon Footprint</a:t>
            </a:r>
          </a:p>
        </p:txBody>
      </p:sp>
      <p:sp>
        <p:nvSpPr>
          <p:cNvPr id="4" name="TextBox 3"/>
          <p:cNvSpPr txBox="1"/>
          <p:nvPr/>
        </p:nvSpPr>
        <p:spPr>
          <a:xfrm>
            <a:off x="458475" y="2584612"/>
            <a:ext cx="1816608"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r">
              <a:buClr>
                <a:srgbClr val="7030A0"/>
              </a:buClr>
              <a:buSzPct val="120000"/>
            </a:pPr>
            <a:r>
              <a:rPr lang="en-US" sz="2000" dirty="0">
                <a:solidFill>
                  <a:schemeClr val="bg1"/>
                </a:solidFill>
                <a:latin typeface="Arial" charset="0"/>
                <a:ea typeface="Arial" charset="0"/>
                <a:cs typeface="Arial" charset="0"/>
              </a:rPr>
              <a:t>Carbon sinks lost due to logging in the Northwest over the past 100 years.</a:t>
            </a:r>
          </a:p>
        </p:txBody>
      </p:sp>
      <p:pic>
        <p:nvPicPr>
          <p:cNvPr id="12" name="Picture 11">
            <a:extLst>
              <a:ext uri="{FF2B5EF4-FFF2-40B4-BE49-F238E27FC236}">
                <a16:creationId xmlns:a16="http://schemas.microsoft.com/office/drawing/2014/main" id="{A6B29A6C-62E9-1440-88D3-29FB2688E900}"/>
              </a:ext>
            </a:extLst>
          </p:cNvPr>
          <p:cNvPicPr>
            <a:picLocks noChangeAspect="1"/>
          </p:cNvPicPr>
          <p:nvPr/>
        </p:nvPicPr>
        <p:blipFill>
          <a:blip r:embed="rId3"/>
          <a:srcRect/>
          <a:stretch/>
        </p:blipFill>
        <p:spPr>
          <a:xfrm>
            <a:off x="3033242" y="2013734"/>
            <a:ext cx="5652283" cy="3080749"/>
          </a:xfrm>
          <a:prstGeom prst="rect">
            <a:avLst/>
          </a:prstGeom>
        </p:spPr>
      </p:pic>
    </p:spTree>
    <p:extLst>
      <p:ext uri="{BB962C8B-B14F-4D97-AF65-F5344CB8AC3E}">
        <p14:creationId xmlns:p14="http://schemas.microsoft.com/office/powerpoint/2010/main" val="131934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F6E44-CA90-5C46-857C-5C4CB68723A8}"/>
              </a:ext>
            </a:extLst>
          </p:cNvPr>
          <p:cNvSpPr txBox="1"/>
          <p:nvPr/>
        </p:nvSpPr>
        <p:spPr>
          <a:xfrm>
            <a:off x="1518420" y="1905506"/>
            <a:ext cx="6109016" cy="3046988"/>
          </a:xfrm>
          <a:prstGeom prst="rect">
            <a:avLst/>
          </a:prstGeom>
          <a:noFill/>
        </p:spPr>
        <p:txBody>
          <a:bodyPr wrap="square" rtlCol="0">
            <a:spAutoFit/>
          </a:bodyPr>
          <a:lstStyle/>
          <a:p>
            <a:r>
              <a:rPr lang="en-US" sz="2800" b="1" dirty="0">
                <a:solidFill>
                  <a:schemeClr val="bg1"/>
                </a:solidFill>
                <a:latin typeface="Arial" charset="0"/>
                <a:ea typeface="Arial" charset="0"/>
                <a:cs typeface="Arial" charset="0"/>
              </a:rPr>
              <a:t>“There can be no purpose more inspiring than to begin the age of restoration, reweaving the wondrous diversity of life that still surrounds us.”  </a:t>
            </a:r>
          </a:p>
          <a:p>
            <a:endParaRPr lang="en-US" sz="2800" b="1" i="1" dirty="0">
              <a:solidFill>
                <a:schemeClr val="bg1"/>
              </a:solidFill>
            </a:endParaRPr>
          </a:p>
          <a:p>
            <a:r>
              <a:rPr lang="en-US" sz="2400" b="1" i="1" dirty="0">
                <a:solidFill>
                  <a:schemeClr val="bg1"/>
                </a:solidFill>
                <a:latin typeface="Arial" charset="0"/>
                <a:ea typeface="Arial" charset="0"/>
                <a:cs typeface="Arial" charset="0"/>
              </a:rPr>
              <a:t>– Edward O. Wilson, The Diversity of Life</a:t>
            </a:r>
          </a:p>
        </p:txBody>
      </p:sp>
    </p:spTree>
    <p:extLst>
      <p:ext uri="{BB962C8B-B14F-4D97-AF65-F5344CB8AC3E}">
        <p14:creationId xmlns:p14="http://schemas.microsoft.com/office/powerpoint/2010/main" val="124585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85010" y="1353732"/>
            <a:ext cx="2904501" cy="3395944"/>
            <a:chOff x="2919027" y="1376778"/>
            <a:chExt cx="2904501" cy="3395944"/>
          </a:xfrm>
        </p:grpSpPr>
        <p:pic>
          <p:nvPicPr>
            <p:cNvPr id="3" name="Picture 2">
              <a:extLst>
                <a:ext uri="{FF2B5EF4-FFF2-40B4-BE49-F238E27FC236}">
                  <a16:creationId xmlns:a16="http://schemas.microsoft.com/office/drawing/2014/main" id="{A54FE62A-5210-E840-8F6D-206C84C5FA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8029" y="2278676"/>
              <a:ext cx="1806498" cy="2494046"/>
            </a:xfrm>
            <a:prstGeom prst="rect">
              <a:avLst/>
            </a:prstGeom>
            <a:ln w="28575">
              <a:solidFill>
                <a:srgbClr val="7030A0"/>
              </a:solidFill>
            </a:ln>
            <a:effectLst>
              <a:outerShdw blurRad="50800" dist="38100" dir="2700000" algn="tl" rotWithShape="0">
                <a:prstClr val="black">
                  <a:alpha val="40000"/>
                </a:prstClr>
              </a:outerShdw>
            </a:effectLst>
          </p:spPr>
        </p:pic>
        <p:sp>
          <p:nvSpPr>
            <p:cNvPr id="6" name="Google Shape;490;p62"/>
            <p:cNvSpPr txBox="1"/>
            <p:nvPr/>
          </p:nvSpPr>
          <p:spPr>
            <a:xfrm>
              <a:off x="2919027" y="1376778"/>
              <a:ext cx="2904501" cy="631475"/>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indent="0" algn="ctr" rtl="0">
                <a:spcBef>
                  <a:spcPts val="0"/>
                </a:spcBef>
                <a:spcAft>
                  <a:spcPts val="0"/>
                </a:spcAft>
                <a:buNone/>
              </a:pPr>
              <a:r>
                <a:rPr lang="en-US" sz="2000" b="1" dirty="0">
                  <a:solidFill>
                    <a:schemeClr val="bg1"/>
                  </a:solidFill>
                  <a:latin typeface="Arial Bold" charset="0"/>
                  <a:ea typeface="Arial Bold" charset="0"/>
                  <a:cs typeface="Arial Bold" charset="0"/>
                  <a:sym typeface="Georgia"/>
                </a:rPr>
                <a:t>Restoring native vegetation</a:t>
              </a:r>
              <a:endParaRPr sz="2000" b="1" dirty="0">
                <a:solidFill>
                  <a:schemeClr val="bg1"/>
                </a:solidFill>
                <a:latin typeface="Arial Bold" charset="0"/>
                <a:ea typeface="Arial Bold" charset="0"/>
                <a:cs typeface="Arial Bold" charset="0"/>
              </a:endParaRPr>
            </a:p>
          </p:txBody>
        </p:sp>
      </p:grpSp>
      <p:sp>
        <p:nvSpPr>
          <p:cNvPr id="5" name="Google Shape;489;p62"/>
          <p:cNvSpPr txBox="1"/>
          <p:nvPr/>
        </p:nvSpPr>
        <p:spPr>
          <a:xfrm>
            <a:off x="5236632" y="1355878"/>
            <a:ext cx="3952460" cy="755932"/>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indent="0" algn="ctr" rtl="0">
              <a:spcBef>
                <a:spcPts val="0"/>
              </a:spcBef>
              <a:spcAft>
                <a:spcPts val="0"/>
              </a:spcAft>
              <a:buNone/>
            </a:pPr>
            <a:r>
              <a:rPr lang="en-US" sz="2000" b="1" dirty="0">
                <a:solidFill>
                  <a:schemeClr val="bg1"/>
                </a:solidFill>
                <a:latin typeface="Arial Bold" charset="0"/>
                <a:ea typeface="Arial Bold" charset="0"/>
                <a:cs typeface="Arial Bold" charset="0"/>
                <a:sym typeface="Georgia"/>
              </a:rPr>
              <a:t>Removing</a:t>
            </a:r>
            <a:br>
              <a:rPr lang="en-US" sz="2000" b="1" dirty="0">
                <a:solidFill>
                  <a:schemeClr val="bg1"/>
                </a:solidFill>
                <a:latin typeface="Arial Bold" charset="0"/>
                <a:ea typeface="Arial Bold" charset="0"/>
                <a:cs typeface="Arial Bold" charset="0"/>
                <a:sym typeface="Georgia"/>
              </a:rPr>
            </a:br>
            <a:r>
              <a:rPr lang="en-US" sz="2000" b="1" dirty="0">
                <a:solidFill>
                  <a:schemeClr val="bg1"/>
                </a:solidFill>
                <a:latin typeface="Arial Bold" charset="0"/>
                <a:ea typeface="Arial Bold" charset="0"/>
                <a:cs typeface="Arial Bold" charset="0"/>
                <a:sym typeface="Georgia"/>
              </a:rPr>
              <a:t>invasive species</a:t>
            </a:r>
            <a:endParaRPr sz="2000" b="1" dirty="0">
              <a:solidFill>
                <a:schemeClr val="bg1"/>
              </a:solidFill>
              <a:latin typeface="Arial Bold" charset="0"/>
              <a:ea typeface="Arial Bold" charset="0"/>
              <a:cs typeface="Arial Bold" charset="0"/>
            </a:endParaRPr>
          </a:p>
        </p:txBody>
      </p:sp>
      <p:grpSp>
        <p:nvGrpSpPr>
          <p:cNvPr id="2" name="Group 1"/>
          <p:cNvGrpSpPr/>
          <p:nvPr/>
        </p:nvGrpSpPr>
        <p:grpSpPr>
          <a:xfrm>
            <a:off x="3082592" y="1353732"/>
            <a:ext cx="2526481" cy="3002943"/>
            <a:chOff x="596296" y="1376778"/>
            <a:chExt cx="2526481" cy="3002943"/>
          </a:xfrm>
        </p:grpSpPr>
        <p:sp>
          <p:nvSpPr>
            <p:cNvPr id="4" name="Google Shape;488;p62"/>
            <p:cNvSpPr txBox="1"/>
            <p:nvPr/>
          </p:nvSpPr>
          <p:spPr>
            <a:xfrm>
              <a:off x="596296" y="1376778"/>
              <a:ext cx="2526481" cy="1048668"/>
            </a:xfrm>
            <a:prstGeom prst="rect">
              <a:avLst/>
            </a:prstGeom>
            <a:noFill/>
            <a:ln>
              <a:no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lvl="0" indent="0" algn="ctr" rtl="0">
                <a:spcBef>
                  <a:spcPts val="0"/>
                </a:spcBef>
                <a:spcAft>
                  <a:spcPts val="0"/>
                </a:spcAft>
                <a:buNone/>
              </a:pPr>
              <a:r>
                <a:rPr lang="en-US" sz="2000" b="1" dirty="0">
                  <a:solidFill>
                    <a:schemeClr val="bg1"/>
                  </a:solidFill>
                  <a:latin typeface="Arial Bold" charset="0"/>
                  <a:ea typeface="Arial Bold" charset="0"/>
                  <a:cs typeface="Arial Bold" charset="0"/>
                  <a:sym typeface="Georgia"/>
                </a:rPr>
                <a:t>Water quality monitoring</a:t>
              </a:r>
              <a:endParaRPr sz="2000" b="1" dirty="0">
                <a:solidFill>
                  <a:schemeClr val="bg1"/>
                </a:solidFill>
                <a:latin typeface="Arial Bold" charset="0"/>
                <a:ea typeface="Arial Bold" charset="0"/>
                <a:cs typeface="Arial Bold" charset="0"/>
              </a:endParaRPr>
            </a:p>
          </p:txBody>
        </p:sp>
        <p:pic>
          <p:nvPicPr>
            <p:cNvPr id="8" name="Picture 7">
              <a:extLst>
                <a:ext uri="{FF2B5EF4-FFF2-40B4-BE49-F238E27FC236}">
                  <a16:creationId xmlns:a16="http://schemas.microsoft.com/office/drawing/2014/main" id="{8B272493-2F10-0048-AF4D-E46097901C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148" y="2278676"/>
              <a:ext cx="2316778" cy="2101045"/>
            </a:xfrm>
            <a:prstGeom prst="rect">
              <a:avLst/>
            </a:prstGeom>
            <a:ln w="28575">
              <a:solidFill>
                <a:srgbClr val="7030A0"/>
              </a:solidFill>
            </a:ln>
            <a:effectLst>
              <a:outerShdw blurRad="50800" dist="38100" dir="2700000" algn="tl" rotWithShape="0">
                <a:prstClr val="black">
                  <a:alpha val="40000"/>
                </a:prstClr>
              </a:outerShdw>
            </a:effectLst>
          </p:spPr>
        </p:pic>
      </p:grpSp>
      <p:sp>
        <p:nvSpPr>
          <p:cNvPr id="9" name="TextBox 8">
            <a:extLst>
              <a:ext uri="{FF2B5EF4-FFF2-40B4-BE49-F238E27FC236}">
                <a16:creationId xmlns:a16="http://schemas.microsoft.com/office/drawing/2014/main" id="{2AFEB67B-9CC8-AA4D-BE20-290B6C19A2E5}"/>
              </a:ext>
            </a:extLst>
          </p:cNvPr>
          <p:cNvSpPr txBox="1"/>
          <p:nvPr/>
        </p:nvSpPr>
        <p:spPr>
          <a:xfrm>
            <a:off x="3082592" y="4749676"/>
            <a:ext cx="2526482" cy="190551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latin typeface="Arial" charset="0"/>
                <a:ea typeface="Arial" charset="0"/>
                <a:cs typeface="Arial" charset="0"/>
                <a:sym typeface="Georgia"/>
              </a:rPr>
              <a:t>Restoration work heals the land and makes it more resilient to climate impacts</a:t>
            </a:r>
            <a:endParaRPr lang="en-US" sz="2000" dirty="0">
              <a:solidFill>
                <a:schemeClr val="bg1"/>
              </a:solidFill>
              <a:latin typeface="Arial" charset="0"/>
              <a:ea typeface="Arial" charset="0"/>
              <a:cs typeface="Arial" charset="0"/>
            </a:endParaRPr>
          </a:p>
          <a:p>
            <a:endParaRPr lang="en-US" dirty="0">
              <a:latin typeface="Arial" panose="020B0604020202020204" pitchFamily="34" charset="0"/>
            </a:endParaRPr>
          </a:p>
        </p:txBody>
      </p:sp>
      <p:sp>
        <p:nvSpPr>
          <p:cNvPr id="10" name="TextBox 9"/>
          <p:cNvSpPr txBox="1"/>
          <p:nvPr/>
        </p:nvSpPr>
        <p:spPr>
          <a:xfrm>
            <a:off x="0" y="548640"/>
            <a:ext cx="914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Public Lands Stewardship</a:t>
            </a:r>
          </a:p>
        </p:txBody>
      </p:sp>
      <p:pic>
        <p:nvPicPr>
          <p:cNvPr id="12" name="Picture 11">
            <a:extLst>
              <a:ext uri="{FF2B5EF4-FFF2-40B4-BE49-F238E27FC236}">
                <a16:creationId xmlns:a16="http://schemas.microsoft.com/office/drawing/2014/main" id="{4A52ACB3-DAAF-6F4F-8EAD-7028948CDC5C}"/>
              </a:ext>
            </a:extLst>
          </p:cNvPr>
          <p:cNvPicPr>
            <a:picLocks noChangeAspect="1"/>
          </p:cNvPicPr>
          <p:nvPr/>
        </p:nvPicPr>
        <p:blipFill>
          <a:blip r:embed="rId5"/>
          <a:stretch>
            <a:fillRect/>
          </a:stretch>
        </p:blipFill>
        <p:spPr>
          <a:xfrm>
            <a:off x="6389642" y="2255630"/>
            <a:ext cx="1568010" cy="2490561"/>
          </a:xfrm>
          <a:prstGeom prst="rect">
            <a:avLst/>
          </a:prstGeom>
          <a:ln w="28575">
            <a:solidFill>
              <a:srgbClr val="7030A0"/>
            </a:solidFill>
          </a:ln>
        </p:spPr>
      </p:pic>
    </p:spTree>
    <p:extLst>
      <p:ext uri="{BB962C8B-B14F-4D97-AF65-F5344CB8AC3E}">
        <p14:creationId xmlns:p14="http://schemas.microsoft.com/office/powerpoint/2010/main" val="1777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7;p62">
            <a:extLst>
              <a:ext uri="{FF2B5EF4-FFF2-40B4-BE49-F238E27FC236}">
                <a16:creationId xmlns:a16="http://schemas.microsoft.com/office/drawing/2014/main" id="{5A176005-43A6-7545-807A-5DC7DCCF1C07}"/>
              </a:ext>
            </a:extLst>
          </p:cNvPr>
          <p:cNvSpPr txBox="1"/>
          <p:nvPr/>
        </p:nvSpPr>
        <p:spPr>
          <a:xfrm>
            <a:off x="927450" y="548640"/>
            <a:ext cx="7289100" cy="708000"/>
          </a:xfrm>
          <a:prstGeom prst="rect">
            <a:avLst/>
          </a:prstGeom>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3200" b="1" dirty="0">
                <a:solidFill>
                  <a:schemeClr val="bg1"/>
                </a:solidFill>
                <a:latin typeface="Arial Bold" charset="0"/>
                <a:ea typeface="Arial Bold" charset="0"/>
                <a:cs typeface="Arial Bold" charset="0"/>
              </a:rPr>
              <a:t>Dive in Deeper</a:t>
            </a:r>
            <a:endParaRPr sz="3200" b="1" dirty="0">
              <a:solidFill>
                <a:schemeClr val="bg1"/>
              </a:solidFill>
              <a:latin typeface="Arial Bold" charset="0"/>
              <a:ea typeface="Arial Bold" charset="0"/>
              <a:cs typeface="Arial Bold" charset="0"/>
            </a:endParaRPr>
          </a:p>
        </p:txBody>
      </p:sp>
      <p:sp>
        <p:nvSpPr>
          <p:cNvPr id="4" name="TextBox 3">
            <a:extLst>
              <a:ext uri="{FF2B5EF4-FFF2-40B4-BE49-F238E27FC236}">
                <a16:creationId xmlns:a16="http://schemas.microsoft.com/office/drawing/2014/main" id="{6FCC4D61-3F73-1942-957D-189761FB6F40}"/>
              </a:ext>
            </a:extLst>
          </p:cNvPr>
          <p:cNvSpPr txBox="1"/>
          <p:nvPr/>
        </p:nvSpPr>
        <p:spPr>
          <a:xfrm>
            <a:off x="4951173" y="1587470"/>
            <a:ext cx="3982456" cy="3683060"/>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spcAft>
                <a:spcPts val="1600"/>
              </a:spcAft>
              <a:buClr>
                <a:srgbClr val="7030A0"/>
              </a:buClr>
              <a:buSzPct val="120000"/>
              <a:buFont typeface="Arial" panose="020B0604020202020204" pitchFamily="34" charset="0"/>
              <a:buChar char="•"/>
            </a:pPr>
            <a:r>
              <a:rPr lang="en-US" sz="2000" dirty="0">
                <a:solidFill>
                  <a:srgbClr val="FFFFFF"/>
                </a:solidFill>
                <a:latin typeface="Arial" charset="0"/>
                <a:ea typeface="Arial" charset="0"/>
                <a:cs typeface="Arial" charset="0"/>
              </a:rPr>
              <a:t>Education – keep the conversation going</a:t>
            </a:r>
          </a:p>
          <a:p>
            <a:pPr marL="342900" indent="-342900">
              <a:spcAft>
                <a:spcPts val="1600"/>
              </a:spcAft>
              <a:buClr>
                <a:srgbClr val="7030A0"/>
              </a:buClr>
              <a:buSzPct val="120000"/>
              <a:buFont typeface="Arial" panose="020B0604020202020204" pitchFamily="34" charset="0"/>
              <a:buChar char="•"/>
            </a:pPr>
            <a:r>
              <a:rPr lang="en-US" sz="2000" dirty="0">
                <a:solidFill>
                  <a:srgbClr val="FFFFFF"/>
                </a:solidFill>
                <a:latin typeface="Arial" charset="0"/>
                <a:ea typeface="Arial" charset="0"/>
                <a:cs typeface="Arial" charset="0"/>
              </a:rPr>
              <a:t>Get to know your local public land management agencies </a:t>
            </a:r>
          </a:p>
          <a:p>
            <a:pPr marL="342900" indent="-342900">
              <a:spcAft>
                <a:spcPts val="1600"/>
              </a:spcAft>
              <a:buClr>
                <a:srgbClr val="7030A0"/>
              </a:buClr>
              <a:buSzPct val="120000"/>
              <a:buFont typeface="Arial" panose="020B0604020202020204" pitchFamily="34" charset="0"/>
              <a:buChar char="•"/>
            </a:pPr>
            <a:r>
              <a:rPr lang="en-US" sz="2000" dirty="0">
                <a:solidFill>
                  <a:srgbClr val="FFFFFF"/>
                </a:solidFill>
                <a:latin typeface="Arial" charset="0"/>
                <a:ea typeface="Arial" charset="0"/>
                <a:cs typeface="Arial" charset="0"/>
              </a:rPr>
              <a:t>Participate in public land planning processes</a:t>
            </a:r>
          </a:p>
          <a:p>
            <a:pPr marL="342900" indent="-342900">
              <a:spcAft>
                <a:spcPts val="1600"/>
              </a:spcAft>
              <a:buClr>
                <a:srgbClr val="7030A0"/>
              </a:buClr>
              <a:buSzPct val="120000"/>
              <a:buFont typeface="Arial" panose="020B0604020202020204" pitchFamily="34" charset="0"/>
              <a:buChar char="•"/>
            </a:pPr>
            <a:r>
              <a:rPr lang="en-US" sz="2000" dirty="0">
                <a:solidFill>
                  <a:srgbClr val="FFFFFF"/>
                </a:solidFill>
                <a:latin typeface="Arial" charset="0"/>
                <a:ea typeface="Arial" charset="0"/>
                <a:cs typeface="Arial" charset="0"/>
              </a:rPr>
              <a:t>Learn more about the policies in place for local public lands</a:t>
            </a:r>
          </a:p>
          <a:p>
            <a:pPr marL="342900" indent="-342900">
              <a:spcAft>
                <a:spcPts val="1600"/>
              </a:spcAft>
              <a:buClr>
                <a:srgbClr val="7030A0"/>
              </a:buClr>
              <a:buSzPct val="120000"/>
              <a:buFont typeface="Arial" panose="020B0604020202020204" pitchFamily="34" charset="0"/>
              <a:buChar char="•"/>
            </a:pPr>
            <a:r>
              <a:rPr lang="en-US" sz="2000" dirty="0">
                <a:solidFill>
                  <a:srgbClr val="FFFFFF"/>
                </a:solidFill>
                <a:latin typeface="Arial" charset="0"/>
                <a:ea typeface="Arial" charset="0"/>
                <a:cs typeface="Arial" charset="0"/>
              </a:rPr>
              <a:t>Join your local Broadband!</a:t>
            </a:r>
          </a:p>
        </p:txBody>
      </p:sp>
      <p:pic>
        <p:nvPicPr>
          <p:cNvPr id="5" name="Picture 4">
            <a:extLst>
              <a:ext uri="{FF2B5EF4-FFF2-40B4-BE49-F238E27FC236}">
                <a16:creationId xmlns:a16="http://schemas.microsoft.com/office/drawing/2014/main" id="{27D14907-9FC4-5B44-AF38-009BCB682F9E}"/>
              </a:ext>
            </a:extLst>
          </p:cNvPr>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a:xfrm>
            <a:off x="777537" y="1675919"/>
            <a:ext cx="3969124" cy="2950637"/>
          </a:xfrm>
          <a:prstGeom prst="rect">
            <a:avLst/>
          </a:prstGeom>
          <a:ln w="28575">
            <a:solidFill>
              <a:srgbClr val="7030A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986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4164D7-9F19-2845-9B96-0B88AFB2D3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1308" y="638874"/>
            <a:ext cx="5321382" cy="2733643"/>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8F7E1B0-9766-4D4E-A984-BA4A9CE444AC}"/>
              </a:ext>
            </a:extLst>
          </p:cNvPr>
          <p:cNvSpPr/>
          <p:nvPr/>
        </p:nvSpPr>
        <p:spPr>
          <a:xfrm>
            <a:off x="0" y="3543382"/>
            <a:ext cx="9144000" cy="1969770"/>
          </a:xfrm>
          <a:prstGeom prst="rect">
            <a:avLst/>
          </a:prstGeom>
          <a:solidFill>
            <a:srgbClr val="7030A0">
              <a:alpha val="4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3AA7D2-8DB0-8F4E-815A-47895695791F}"/>
              </a:ext>
            </a:extLst>
          </p:cNvPr>
          <p:cNvSpPr txBox="1"/>
          <p:nvPr/>
        </p:nvSpPr>
        <p:spPr>
          <a:xfrm>
            <a:off x="457199" y="3543382"/>
            <a:ext cx="8229600" cy="196977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Please consider making a tax-deductible donation to Great Old Broads for Wilderness, a 501(c)3 organization, to help continue and expand this program.</a:t>
            </a:r>
          </a:p>
          <a:p>
            <a:pPr algn="ct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We thank you for your support! </a:t>
            </a:r>
          </a:p>
          <a:p>
            <a:pPr algn="ctr"/>
            <a:endParaRPr lang="en-US" dirty="0">
              <a:solidFill>
                <a:schemeClr val="bg1"/>
              </a:solidFill>
              <a:latin typeface="Arial" panose="020B0604020202020204" pitchFamily="34" charset="0"/>
              <a:cs typeface="Arial" panose="020B0604020202020204" pitchFamily="34" charset="0"/>
            </a:endParaRPr>
          </a:p>
          <a:p>
            <a:pPr algn="ctr"/>
            <a:r>
              <a:rPr lang="en-US" sz="3200" dirty="0" err="1">
                <a:solidFill>
                  <a:schemeClr val="bg1"/>
                </a:solidFill>
                <a:latin typeface="Arial" panose="020B0604020202020204" pitchFamily="34" charset="0"/>
                <a:cs typeface="Arial" panose="020B0604020202020204" pitchFamily="34" charset="0"/>
              </a:rPr>
              <a:t>www.greatoldbroads.org</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90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249" y="1777185"/>
            <a:ext cx="3949334"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buClr>
                <a:srgbClr val="7030A0"/>
              </a:buClr>
              <a:buSzPct val="120000"/>
            </a:pPr>
            <a:r>
              <a:rPr lang="en-US" sz="2000" dirty="0">
                <a:solidFill>
                  <a:schemeClr val="bg1"/>
                </a:solidFill>
                <a:latin typeface="Avenir" charset="0"/>
                <a:ea typeface="Avenir" charset="0"/>
                <a:cs typeface="Avenir" charset="0"/>
              </a:rPr>
              <a:t>More winter rain = </a:t>
            </a:r>
          </a:p>
          <a:p>
            <a:pPr algn="ctr">
              <a:buClr>
                <a:srgbClr val="7030A0"/>
              </a:buClr>
              <a:buSzPct val="120000"/>
            </a:pPr>
            <a:r>
              <a:rPr lang="en-US" sz="2000" b="1" dirty="0">
                <a:solidFill>
                  <a:schemeClr val="bg1"/>
                </a:solidFill>
                <a:latin typeface="Arial Bold" panose="020B0704020202020204" pitchFamily="34" charset="0"/>
                <a:ea typeface="Avenir" charset="0"/>
                <a:cs typeface="Arial Bold" panose="020B0704020202020204" pitchFamily="34" charset="0"/>
              </a:rPr>
              <a:t>reduced snowpack</a:t>
            </a:r>
          </a:p>
          <a:p>
            <a:pPr algn="ctr">
              <a:buClr>
                <a:srgbClr val="7030A0"/>
              </a:buClr>
              <a:buSzPct val="120000"/>
            </a:pPr>
            <a:r>
              <a:rPr lang="en-US" sz="2000" dirty="0">
                <a:solidFill>
                  <a:schemeClr val="bg1"/>
                </a:solidFill>
                <a:latin typeface="Avenir" charset="0"/>
                <a:ea typeface="Avenir" charset="0"/>
                <a:cs typeface="Avenir" charset="0"/>
              </a:rPr>
              <a:t> </a:t>
            </a:r>
          </a:p>
          <a:p>
            <a:pPr algn="ctr">
              <a:buClr>
                <a:srgbClr val="7030A0"/>
              </a:buClr>
              <a:buSzPct val="120000"/>
            </a:pPr>
            <a:endParaRPr lang="en-US" sz="2000" dirty="0">
              <a:solidFill>
                <a:schemeClr val="bg1"/>
              </a:solidFill>
              <a:latin typeface="Avenir" charset="0"/>
              <a:ea typeface="Avenir" charset="0"/>
              <a:cs typeface="Avenir" charset="0"/>
            </a:endParaRPr>
          </a:p>
          <a:p>
            <a:pPr algn="ctr">
              <a:buClr>
                <a:srgbClr val="7030A0"/>
              </a:buClr>
              <a:buSzPct val="120000"/>
            </a:pPr>
            <a:r>
              <a:rPr lang="en-US" sz="2000" dirty="0">
                <a:solidFill>
                  <a:schemeClr val="bg1"/>
                </a:solidFill>
                <a:latin typeface="Avenir" charset="0"/>
                <a:ea typeface="Avenir" charset="0"/>
                <a:cs typeface="Avenir" charset="0"/>
              </a:rPr>
              <a:t>Less snow = </a:t>
            </a:r>
          </a:p>
          <a:p>
            <a:pPr algn="ctr">
              <a:buClr>
                <a:srgbClr val="7030A0"/>
              </a:buClr>
              <a:buSzPct val="120000"/>
            </a:pPr>
            <a:r>
              <a:rPr lang="en-US" sz="2000" dirty="0">
                <a:solidFill>
                  <a:schemeClr val="bg1"/>
                </a:solidFill>
                <a:latin typeface="Arial Bold" panose="020B0704020202020204" pitchFamily="34" charset="0"/>
                <a:ea typeface="Avenir" charset="0"/>
                <a:cs typeface="Arial Bold" panose="020B0704020202020204" pitchFamily="34" charset="0"/>
              </a:rPr>
              <a:t>tributaries dry up by summer</a:t>
            </a:r>
          </a:p>
          <a:p>
            <a:pPr algn="ctr">
              <a:buClr>
                <a:srgbClr val="7030A0"/>
              </a:buClr>
              <a:buSzPct val="120000"/>
            </a:pPr>
            <a:endParaRPr lang="en-US" sz="2000" dirty="0">
              <a:solidFill>
                <a:schemeClr val="bg1"/>
              </a:solidFill>
              <a:latin typeface="Avenir" charset="0"/>
              <a:ea typeface="Avenir" charset="0"/>
              <a:cs typeface="Avenir" charset="0"/>
            </a:endParaRPr>
          </a:p>
          <a:p>
            <a:pPr algn="ctr">
              <a:buClr>
                <a:srgbClr val="7030A0"/>
              </a:buClr>
              <a:buSzPct val="120000"/>
            </a:pPr>
            <a:endParaRPr lang="en-US" sz="2000" dirty="0">
              <a:solidFill>
                <a:schemeClr val="bg1"/>
              </a:solidFill>
              <a:latin typeface="Avenir" charset="0"/>
              <a:ea typeface="Avenir" charset="0"/>
              <a:cs typeface="Avenir" charset="0"/>
            </a:endParaRPr>
          </a:p>
          <a:p>
            <a:pPr algn="ctr">
              <a:buClr>
                <a:srgbClr val="7030A0"/>
              </a:buClr>
              <a:buSzPct val="120000"/>
            </a:pPr>
            <a:r>
              <a:rPr lang="en-US" sz="2000" dirty="0">
                <a:solidFill>
                  <a:schemeClr val="bg1"/>
                </a:solidFill>
                <a:latin typeface="Avenir" charset="0"/>
                <a:ea typeface="Avenir" charset="0"/>
                <a:cs typeface="Avenir" charset="0"/>
              </a:rPr>
              <a:t>Less water = </a:t>
            </a:r>
          </a:p>
          <a:p>
            <a:pPr algn="ctr">
              <a:buClr>
                <a:srgbClr val="7030A0"/>
              </a:buClr>
              <a:buSzPct val="120000"/>
            </a:pPr>
            <a:r>
              <a:rPr lang="en-US" sz="2000" dirty="0">
                <a:solidFill>
                  <a:schemeClr val="bg1"/>
                </a:solidFill>
                <a:latin typeface="Arial Bold" panose="020B0704020202020204" pitchFamily="34" charset="0"/>
                <a:ea typeface="Avenir" charset="0"/>
                <a:cs typeface="Arial Bold" panose="020B0704020202020204" pitchFamily="34" charset="0"/>
              </a:rPr>
              <a:t>warmer rivers, impacting salmon</a:t>
            </a:r>
          </a:p>
        </p:txBody>
      </p:sp>
      <p:sp>
        <p:nvSpPr>
          <p:cNvPr id="3" name="Title 1"/>
          <p:cNvSpPr txBox="1">
            <a:spLocks/>
          </p:cNvSpPr>
          <p:nvPr/>
        </p:nvSpPr>
        <p:spPr>
          <a:xfrm>
            <a:off x="0" y="548640"/>
            <a:ext cx="9144000" cy="515343"/>
          </a:xfrm>
          <a:prstGeom prst="rect">
            <a:avLst/>
          </a:prstGeom>
          <a:effectLst>
            <a:outerShdw blurRad="50800" dist="38100" dir="2700000" algn="tl" rotWithShape="0">
              <a:prstClr val="black">
                <a:alpha val="40000"/>
              </a:prstClr>
            </a:outerShdw>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bg1"/>
                </a:solidFill>
                <a:effectLst>
                  <a:outerShdw blurRad="50800" dist="38100" dir="2700000" algn="tl" rotWithShape="0">
                    <a:prstClr val="black">
                      <a:alpha val="25000"/>
                    </a:prstClr>
                  </a:outerShdw>
                </a:effectLst>
                <a:latin typeface="Arial Bold" charset="0"/>
                <a:ea typeface="Arial Bold" charset="0"/>
                <a:cs typeface="Arial Bold" charset="0"/>
              </a:rPr>
              <a:t>Climate Change in the Pacific Northwest</a:t>
            </a:r>
          </a:p>
        </p:txBody>
      </p:sp>
      <p:pic>
        <p:nvPicPr>
          <p:cNvPr id="6" name="Picture 5"/>
          <p:cNvPicPr>
            <a:picLocks noChangeAspect="1"/>
          </p:cNvPicPr>
          <p:nvPr/>
        </p:nvPicPr>
        <p:blipFill>
          <a:blip r:embed="rId3"/>
          <a:srcRect/>
          <a:stretch/>
        </p:blipFill>
        <p:spPr>
          <a:xfrm>
            <a:off x="5507915" y="1407471"/>
            <a:ext cx="2628173" cy="3508196"/>
          </a:xfrm>
          <a:prstGeom prst="rect">
            <a:avLst/>
          </a:prstGeom>
          <a:ln w="28575">
            <a:solidFill>
              <a:srgbClr val="7030A0"/>
            </a:solidFill>
          </a:ln>
          <a:effectLst>
            <a:outerShdw blurRad="50800" dist="38100" dir="2700000" algn="tl" rotWithShape="0">
              <a:prstClr val="black">
                <a:alpha val="40000"/>
              </a:prstClr>
            </a:outerShdw>
          </a:effectLst>
        </p:spPr>
      </p:pic>
      <p:sp>
        <p:nvSpPr>
          <p:cNvPr id="8" name="TextBox 7"/>
          <p:cNvSpPr txBox="1"/>
          <p:nvPr/>
        </p:nvSpPr>
        <p:spPr>
          <a:xfrm>
            <a:off x="6669741" y="4915667"/>
            <a:ext cx="1553325"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800" dirty="0">
                <a:solidFill>
                  <a:schemeClr val="bg1"/>
                </a:solidFill>
                <a:latin typeface="Arial" charset="0"/>
                <a:ea typeface="Arial" charset="0"/>
                <a:cs typeface="Arial" charset="0"/>
              </a:rPr>
              <a:t>Photo: Department of Interior</a:t>
            </a:r>
          </a:p>
        </p:txBody>
      </p:sp>
      <p:sp>
        <p:nvSpPr>
          <p:cNvPr id="4" name="Down Arrow 3"/>
          <p:cNvSpPr/>
          <p:nvPr/>
        </p:nvSpPr>
        <p:spPr>
          <a:xfrm>
            <a:off x="2109292" y="2483289"/>
            <a:ext cx="903248" cy="557561"/>
          </a:xfrm>
          <a:prstGeom prst="downArrow">
            <a:avLst/>
          </a:prstGeom>
          <a:solidFill>
            <a:srgbClr val="7030A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023045" y="3729296"/>
            <a:ext cx="903248" cy="557561"/>
          </a:xfrm>
          <a:prstGeom prst="downArrow">
            <a:avLst/>
          </a:prstGeom>
          <a:solidFill>
            <a:srgbClr val="7030A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7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665" y="1941001"/>
            <a:ext cx="2129883" cy="2793842"/>
          </a:xfrm>
          <a:prstGeom prst="rect">
            <a:avLst/>
          </a:prstGeom>
          <a:noFill/>
          <a:effectLst>
            <a:outerShdw blurRad="50800" dist="38100" dir="2700000" algn="tl" rotWithShape="0">
              <a:prstClr val="black">
                <a:alpha val="40000"/>
              </a:prstClr>
            </a:outerShdw>
          </a:effectLst>
        </p:spPr>
        <p:txBody>
          <a:bodyPr wrap="square" rtlCol="0">
            <a:spAutoFit/>
          </a:bodyPr>
          <a:lstStyle/>
          <a:p>
            <a:pPr algn="r">
              <a:lnSpc>
                <a:spcPct val="150000"/>
              </a:lnSpc>
            </a:pPr>
            <a:r>
              <a:rPr lang="en-US" sz="2400" b="1" dirty="0">
                <a:solidFill>
                  <a:schemeClr val="bg1"/>
                </a:solidFill>
                <a:latin typeface="Arial Bold" charset="0"/>
                <a:ea typeface="Arial Bold" charset="0"/>
                <a:cs typeface="Arial Bold" charset="0"/>
              </a:rPr>
              <a:t>Increased </a:t>
            </a:r>
            <a:r>
              <a:rPr lang="en-US" sz="2400" b="1" dirty="0">
                <a:solidFill>
                  <a:srgbClr val="FFC000"/>
                </a:solidFill>
                <a:latin typeface="Arial Bold" charset="0"/>
                <a:ea typeface="Arial Bold" charset="0"/>
                <a:cs typeface="Arial Bold" charset="0"/>
              </a:rPr>
              <a:t>temperatures</a:t>
            </a:r>
            <a:r>
              <a:rPr lang="en-US" sz="2400" b="1" dirty="0">
                <a:solidFill>
                  <a:schemeClr val="bg1"/>
                </a:solidFill>
                <a:latin typeface="Arial Bold" charset="0"/>
                <a:ea typeface="Arial Bold" charset="0"/>
                <a:cs typeface="Arial Bold" charset="0"/>
              </a:rPr>
              <a:t> and</a:t>
            </a:r>
          </a:p>
          <a:p>
            <a:pPr algn="r">
              <a:lnSpc>
                <a:spcPct val="150000"/>
              </a:lnSpc>
            </a:pPr>
            <a:r>
              <a:rPr lang="en-US" sz="2400" b="1" dirty="0">
                <a:solidFill>
                  <a:schemeClr val="bg1"/>
                </a:solidFill>
                <a:latin typeface="Arial Bold" charset="0"/>
                <a:ea typeface="Arial Bold" charset="0"/>
                <a:cs typeface="Arial Bold" charset="0"/>
              </a:rPr>
              <a:t>deepening </a:t>
            </a:r>
            <a:r>
              <a:rPr lang="en-US" sz="2400" b="1" dirty="0">
                <a:solidFill>
                  <a:srgbClr val="FFC000"/>
                </a:solidFill>
                <a:latin typeface="Arial Bold" charset="0"/>
                <a:ea typeface="Arial Bold" charset="0"/>
                <a:cs typeface="Arial Bold" charset="0"/>
              </a:rPr>
              <a:t>droughts</a:t>
            </a:r>
          </a:p>
        </p:txBody>
      </p:sp>
      <p:sp>
        <p:nvSpPr>
          <p:cNvPr id="3" name="Title 1"/>
          <p:cNvSpPr txBox="1">
            <a:spLocks/>
          </p:cNvSpPr>
          <p:nvPr/>
        </p:nvSpPr>
        <p:spPr>
          <a:xfrm>
            <a:off x="0" y="548640"/>
            <a:ext cx="9144000" cy="515343"/>
          </a:xfrm>
          <a:prstGeom prst="rect">
            <a:avLst/>
          </a:prstGeom>
          <a:effectLst>
            <a:outerShdw blurRad="50800" dist="38100" dir="2700000" algn="tl" rotWithShape="0">
              <a:prstClr val="black">
                <a:alpha val="40000"/>
              </a:prstClr>
            </a:outerShdw>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bg1"/>
                </a:solidFill>
                <a:effectLst>
                  <a:outerShdw blurRad="50800" dist="38100" dir="2700000" algn="tl" rotWithShape="0">
                    <a:prstClr val="black">
                      <a:alpha val="25000"/>
                    </a:prstClr>
                  </a:outerShdw>
                </a:effectLst>
                <a:latin typeface="Arial Bold" charset="0"/>
                <a:ea typeface="Arial Bold" charset="0"/>
                <a:cs typeface="Arial Bold" charset="0"/>
              </a:rPr>
              <a:t>Climate Change in the Pacific Northwest</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4213" y="2139923"/>
            <a:ext cx="5156307" cy="2578154"/>
          </a:xfrm>
          <a:prstGeom prst="rect">
            <a:avLst/>
          </a:prstGeom>
          <a:ln w="28575">
            <a:solidFill>
              <a:srgbClr val="7030A0"/>
            </a:solidFill>
          </a:ln>
          <a:effectLst>
            <a:outerShdw blurRad="50800" dist="38100" dir="2700000" algn="tl" rotWithShape="0">
              <a:prstClr val="black">
                <a:alpha val="40000"/>
              </a:prstClr>
            </a:outerShdw>
          </a:effectLst>
        </p:spPr>
      </p:pic>
      <p:sp>
        <p:nvSpPr>
          <p:cNvPr id="10" name="TextBox 9"/>
          <p:cNvSpPr txBox="1"/>
          <p:nvPr/>
        </p:nvSpPr>
        <p:spPr>
          <a:xfrm>
            <a:off x="7692161" y="4734843"/>
            <a:ext cx="746064"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00" dirty="0">
                <a:solidFill>
                  <a:schemeClr val="bg1"/>
                </a:solidFill>
                <a:latin typeface="Arial" charset="0"/>
                <a:ea typeface="Arial" charset="0"/>
                <a:cs typeface="Arial" charset="0"/>
              </a:rPr>
              <a:t>Photo: USFS</a:t>
            </a:r>
          </a:p>
        </p:txBody>
      </p:sp>
      <p:sp>
        <p:nvSpPr>
          <p:cNvPr id="4" name="TextBox 3"/>
          <p:cNvSpPr txBox="1"/>
          <p:nvPr/>
        </p:nvSpPr>
        <p:spPr>
          <a:xfrm>
            <a:off x="3249131" y="4914558"/>
            <a:ext cx="4973464"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buClr>
                <a:srgbClr val="7030A0"/>
              </a:buClr>
              <a:buSzPct val="120000"/>
            </a:pPr>
            <a:r>
              <a:rPr lang="en-US" sz="2400" dirty="0">
                <a:solidFill>
                  <a:srgbClr val="FFC000"/>
                </a:solidFill>
                <a:latin typeface="Arial Black" panose="020B0A04020102020204" pitchFamily="34" charset="0"/>
                <a:ea typeface="Arial" charset="0"/>
                <a:cs typeface="Arial" charset="0"/>
              </a:rPr>
              <a:t>Wildfires • Insects • Disease</a:t>
            </a:r>
          </a:p>
        </p:txBody>
      </p:sp>
    </p:spTree>
    <p:extLst>
      <p:ext uri="{BB962C8B-B14F-4D97-AF65-F5344CB8AC3E}">
        <p14:creationId xmlns:p14="http://schemas.microsoft.com/office/powerpoint/2010/main" val="194485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48640"/>
            <a:ext cx="77724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Impact on Northwest Communities </a:t>
            </a:r>
          </a:p>
        </p:txBody>
      </p:sp>
      <p:sp>
        <p:nvSpPr>
          <p:cNvPr id="4" name="TextBox 3"/>
          <p:cNvSpPr txBox="1"/>
          <p:nvPr/>
        </p:nvSpPr>
        <p:spPr>
          <a:xfrm>
            <a:off x="523773" y="1536173"/>
            <a:ext cx="3612931" cy="378565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marL="285750" indent="-285750">
              <a:buClr>
                <a:srgbClr val="7030A0"/>
              </a:buClr>
              <a:buSzPct val="150000"/>
              <a:buFont typeface="Arial" charset="0"/>
              <a:buChar char="•"/>
            </a:pPr>
            <a:r>
              <a:rPr lang="en-US" sz="2000" dirty="0">
                <a:solidFill>
                  <a:schemeClr val="bg1"/>
                </a:solidFill>
                <a:latin typeface="Arial" charset="0"/>
                <a:ea typeface="Arial" charset="0"/>
                <a:cs typeface="Arial" charset="0"/>
              </a:rPr>
              <a:t>Indigenous peoples</a:t>
            </a:r>
          </a:p>
          <a:p>
            <a:pPr marL="285750" indent="-285750">
              <a:buClr>
                <a:srgbClr val="7030A0"/>
              </a:buClr>
              <a:buSzPct val="15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50000"/>
              <a:buFont typeface="Arial" charset="0"/>
              <a:buChar char="•"/>
            </a:pPr>
            <a:r>
              <a:rPr lang="en-US" sz="2000" dirty="0">
                <a:solidFill>
                  <a:schemeClr val="bg1"/>
                </a:solidFill>
                <a:latin typeface="Arial" charset="0"/>
                <a:ea typeface="Arial" charset="0"/>
                <a:cs typeface="Arial" charset="0"/>
              </a:rPr>
              <a:t>Children and older adults</a:t>
            </a:r>
          </a:p>
          <a:p>
            <a:pPr marL="285750" indent="-285750">
              <a:buClr>
                <a:srgbClr val="7030A0"/>
              </a:buClr>
              <a:buSzPct val="15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50000"/>
              <a:buFont typeface="Arial" charset="0"/>
              <a:buChar char="•"/>
            </a:pPr>
            <a:r>
              <a:rPr lang="en-US" sz="2000" dirty="0">
                <a:solidFill>
                  <a:schemeClr val="bg1"/>
                </a:solidFill>
                <a:latin typeface="Arial" charset="0"/>
                <a:ea typeface="Arial" charset="0"/>
                <a:cs typeface="Arial" charset="0"/>
              </a:rPr>
              <a:t>Communities of color</a:t>
            </a:r>
          </a:p>
          <a:p>
            <a:pPr marL="285750" indent="-285750">
              <a:buClr>
                <a:srgbClr val="7030A0"/>
              </a:buClr>
              <a:buSzPct val="15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50000"/>
              <a:buFont typeface="Arial" charset="0"/>
              <a:buChar char="•"/>
            </a:pPr>
            <a:r>
              <a:rPr lang="en-US" sz="2000" dirty="0">
                <a:solidFill>
                  <a:schemeClr val="bg1"/>
                </a:solidFill>
                <a:latin typeface="Arial" charset="0"/>
                <a:ea typeface="Arial" charset="0"/>
                <a:cs typeface="Arial" charset="0"/>
              </a:rPr>
              <a:t>Those dependent on natural resources for livelihoods</a:t>
            </a:r>
          </a:p>
          <a:p>
            <a:pPr marL="285750" indent="-285750">
              <a:buClr>
                <a:srgbClr val="7030A0"/>
              </a:buClr>
              <a:buSzPct val="150000"/>
              <a:buFont typeface="Arial" charset="0"/>
              <a:buChar char="•"/>
            </a:pPr>
            <a:endParaRPr lang="en-US" sz="2000" dirty="0">
              <a:solidFill>
                <a:schemeClr val="bg1"/>
              </a:solidFill>
              <a:latin typeface="Arial" charset="0"/>
              <a:ea typeface="Arial" charset="0"/>
              <a:cs typeface="Arial" charset="0"/>
            </a:endParaRPr>
          </a:p>
          <a:p>
            <a:pPr marL="285750" indent="-285750">
              <a:buClr>
                <a:srgbClr val="7030A0"/>
              </a:buClr>
              <a:buSzPct val="150000"/>
              <a:buFont typeface="Arial" charset="0"/>
              <a:buChar char="•"/>
            </a:pPr>
            <a:r>
              <a:rPr lang="en-US" sz="2000" dirty="0">
                <a:solidFill>
                  <a:schemeClr val="bg1"/>
                </a:solidFill>
                <a:latin typeface="Arial" charset="0"/>
                <a:ea typeface="Arial" charset="0"/>
                <a:cs typeface="Arial" charset="0"/>
              </a:rPr>
              <a:t>The economically disadvantaged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6704" y="2113156"/>
            <a:ext cx="4479467" cy="2631687"/>
          </a:xfrm>
          <a:prstGeom prst="rect">
            <a:avLst/>
          </a:prstGeom>
          <a:ln w="28575">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6605037" y="4925612"/>
            <a:ext cx="2450879"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solidFill>
                  <a:schemeClr val="bg1"/>
                </a:solidFill>
                <a:latin typeface="Arial" charset="0"/>
                <a:ea typeface="Arial" charset="0"/>
                <a:cs typeface="Arial" charset="0"/>
              </a:rPr>
              <a:t>Photo: National Climate Assessment</a:t>
            </a:r>
          </a:p>
        </p:txBody>
      </p:sp>
    </p:spTree>
    <p:extLst>
      <p:ext uri="{BB962C8B-B14F-4D97-AF65-F5344CB8AC3E}">
        <p14:creationId xmlns:p14="http://schemas.microsoft.com/office/powerpoint/2010/main" val="58745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196" y="1964386"/>
            <a:ext cx="4587341" cy="295330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Clr>
                <a:srgbClr val="7030A0"/>
              </a:buClr>
              <a:buSzPct val="120000"/>
              <a:buFont typeface="Arial" charset="0"/>
              <a:buChar char="•"/>
            </a:pPr>
            <a:r>
              <a:rPr lang="en-US" sz="2000" dirty="0">
                <a:solidFill>
                  <a:schemeClr val="bg1"/>
                </a:solidFill>
                <a:latin typeface="Arial" panose="020B0604020202020204" pitchFamily="34" charset="0"/>
                <a:ea typeface="Arial Bold" charset="0"/>
                <a:cs typeface="Arial" panose="020B0604020202020204" pitchFamily="34" charset="0"/>
              </a:rPr>
              <a:t>Loss of native habitat</a:t>
            </a:r>
          </a:p>
          <a:p>
            <a:pPr marL="342900" indent="-342900">
              <a:buClr>
                <a:srgbClr val="7030A0"/>
              </a:buClr>
              <a:buSzPct val="120000"/>
              <a:buFont typeface="Arial" charset="0"/>
              <a:buChar char="•"/>
            </a:pPr>
            <a:endParaRPr lang="en-US" sz="2000" dirty="0">
              <a:solidFill>
                <a:schemeClr val="bg1"/>
              </a:solidFill>
              <a:latin typeface="Arial" panose="020B0604020202020204" pitchFamily="34" charset="0"/>
              <a:ea typeface="Arial Bold" charset="0"/>
              <a:cs typeface="Arial" panose="020B0604020202020204" pitchFamily="34" charset="0"/>
            </a:endParaRPr>
          </a:p>
          <a:p>
            <a:pPr marL="342900" indent="-342900">
              <a:buClr>
                <a:srgbClr val="7030A0"/>
              </a:buClr>
              <a:buSzPct val="120000"/>
              <a:buFont typeface="Arial" charset="0"/>
              <a:buChar char="•"/>
            </a:pPr>
            <a:r>
              <a:rPr lang="en-US" sz="2000" dirty="0">
                <a:solidFill>
                  <a:schemeClr val="bg1"/>
                </a:solidFill>
                <a:latin typeface="Arial" panose="020B0604020202020204" pitchFamily="34" charset="0"/>
                <a:ea typeface="Arial Bold" charset="0"/>
                <a:cs typeface="Arial" panose="020B0604020202020204" pitchFamily="34" charset="0"/>
              </a:rPr>
              <a:t>Introduction of invasive species</a:t>
            </a:r>
          </a:p>
          <a:p>
            <a:pPr marL="342900" indent="-342900">
              <a:buClr>
                <a:srgbClr val="7030A0"/>
              </a:buClr>
              <a:buSzPct val="120000"/>
              <a:buFont typeface="Arial" charset="0"/>
              <a:buChar char="•"/>
            </a:pPr>
            <a:endParaRPr lang="en-US" sz="2000" dirty="0">
              <a:solidFill>
                <a:schemeClr val="bg1"/>
              </a:solidFill>
              <a:latin typeface="Arial" panose="020B0604020202020204" pitchFamily="34" charset="0"/>
              <a:ea typeface="Arial Bold" charset="0"/>
              <a:cs typeface="Arial" panose="020B0604020202020204" pitchFamily="34" charset="0"/>
            </a:endParaRPr>
          </a:p>
          <a:p>
            <a:pPr marL="342900" indent="-342900">
              <a:buClr>
                <a:srgbClr val="7030A0"/>
              </a:buClr>
              <a:buSzPct val="120000"/>
              <a:buFont typeface="Arial" charset="0"/>
              <a:buChar char="•"/>
            </a:pPr>
            <a:r>
              <a:rPr lang="en-US" sz="2000" dirty="0">
                <a:solidFill>
                  <a:schemeClr val="bg1"/>
                </a:solidFill>
                <a:latin typeface="Arial" panose="020B0604020202020204" pitchFamily="34" charset="0"/>
                <a:ea typeface="Arial Bold" charset="0"/>
                <a:cs typeface="Arial" panose="020B0604020202020204" pitchFamily="34" charset="0"/>
              </a:rPr>
              <a:t>Increase in disease</a:t>
            </a:r>
          </a:p>
          <a:p>
            <a:pPr marL="342900" indent="-342900">
              <a:buClr>
                <a:srgbClr val="7030A0"/>
              </a:buClr>
              <a:buSzPct val="120000"/>
              <a:buFont typeface="Arial" charset="0"/>
              <a:buChar char="•"/>
            </a:pPr>
            <a:endParaRPr lang="en-US" sz="2000" dirty="0">
              <a:solidFill>
                <a:schemeClr val="bg1"/>
              </a:solidFill>
              <a:latin typeface="Arial" panose="020B0604020202020204" pitchFamily="34" charset="0"/>
              <a:ea typeface="Arial Bold" charset="0"/>
              <a:cs typeface="Arial" panose="020B0604020202020204" pitchFamily="34" charset="0"/>
            </a:endParaRPr>
          </a:p>
          <a:p>
            <a:pPr marL="342900" indent="-342900">
              <a:buClr>
                <a:srgbClr val="7030A0"/>
              </a:buClr>
              <a:buSzPct val="120000"/>
              <a:buFont typeface="Arial" charset="0"/>
              <a:buChar char="•"/>
            </a:pPr>
            <a:r>
              <a:rPr lang="en-US" sz="2000" dirty="0">
                <a:solidFill>
                  <a:schemeClr val="bg1"/>
                </a:solidFill>
                <a:latin typeface="Arial" panose="020B0604020202020204" pitchFamily="34" charset="0"/>
                <a:ea typeface="Arial Bold" charset="0"/>
                <a:cs typeface="Arial" panose="020B0604020202020204" pitchFamily="34" charset="0"/>
              </a:rPr>
              <a:t>Disruption of balance</a:t>
            </a:r>
          </a:p>
          <a:p>
            <a:pPr marL="342900" indent="-342900">
              <a:buClr>
                <a:srgbClr val="7030A0"/>
              </a:buClr>
              <a:buSzPct val="120000"/>
              <a:buFont typeface="Arial" charset="0"/>
              <a:buChar char="•"/>
            </a:pPr>
            <a:endParaRPr lang="en-US" sz="2000" dirty="0">
              <a:solidFill>
                <a:schemeClr val="bg1"/>
              </a:solidFill>
              <a:latin typeface="Arial" panose="020B0604020202020204" pitchFamily="34" charset="0"/>
              <a:ea typeface="Arial Bold" charset="0"/>
              <a:cs typeface="Arial" panose="020B0604020202020204" pitchFamily="34" charset="0"/>
            </a:endParaRPr>
          </a:p>
          <a:p>
            <a:pPr marL="342900" indent="-342900">
              <a:buClr>
                <a:srgbClr val="7030A0"/>
              </a:buClr>
              <a:buSzPct val="120000"/>
              <a:buFont typeface="Arial" charset="0"/>
              <a:buChar char="•"/>
            </a:pPr>
            <a:r>
              <a:rPr lang="en-US" sz="2000" dirty="0">
                <a:solidFill>
                  <a:schemeClr val="bg1"/>
                </a:solidFill>
                <a:latin typeface="Arial" panose="020B0604020202020204" pitchFamily="34" charset="0"/>
                <a:ea typeface="Arial Bold" charset="0"/>
                <a:cs typeface="Arial" panose="020B0604020202020204" pitchFamily="34" charset="0"/>
              </a:rPr>
              <a:t>Endangered species vulnerable</a:t>
            </a:r>
          </a:p>
        </p:txBody>
      </p:sp>
      <p:sp>
        <p:nvSpPr>
          <p:cNvPr id="4" name="TextBox 3"/>
          <p:cNvSpPr txBox="1"/>
          <p:nvPr/>
        </p:nvSpPr>
        <p:spPr>
          <a:xfrm>
            <a:off x="0" y="548640"/>
            <a:ext cx="9143999"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old" charset="0"/>
                <a:ea typeface="Arial Bold" charset="0"/>
                <a:cs typeface="Arial Bold" charset="0"/>
              </a:rPr>
              <a:t>Impacts on Wildlife</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7036" y="1374278"/>
            <a:ext cx="2845984" cy="1899887"/>
          </a:xfrm>
          <a:prstGeom prst="rect">
            <a:avLst/>
          </a:prstGeom>
          <a:ln w="28575">
            <a:solidFill>
              <a:srgbClr val="7030A0"/>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6175" y="3591378"/>
            <a:ext cx="3818317" cy="2537565"/>
          </a:xfrm>
          <a:prstGeom prst="rect">
            <a:avLst/>
          </a:prstGeom>
          <a:ln w="28575">
            <a:solidFill>
              <a:srgbClr val="7030A0"/>
            </a:solidFill>
          </a:ln>
          <a:effectLst>
            <a:outerShdw blurRad="50800" dist="38100" dir="2700000" algn="tl" rotWithShape="0">
              <a:prstClr val="black">
                <a:alpha val="40000"/>
              </a:prstClr>
            </a:outerShdw>
          </a:effectLst>
        </p:spPr>
      </p:pic>
      <p:sp>
        <p:nvSpPr>
          <p:cNvPr id="15" name="TextBox 14"/>
          <p:cNvSpPr txBox="1"/>
          <p:nvPr/>
        </p:nvSpPr>
        <p:spPr>
          <a:xfrm>
            <a:off x="7116095" y="6151245"/>
            <a:ext cx="1604259"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800" dirty="0">
                <a:solidFill>
                  <a:schemeClr val="bg1"/>
                </a:solidFill>
                <a:latin typeface="Arial" charset="0"/>
                <a:ea typeface="Arial" charset="0"/>
                <a:cs typeface="Arial" charset="0"/>
              </a:rPr>
              <a:t>Snowshoe Hare. Photo: NPS</a:t>
            </a:r>
          </a:p>
        </p:txBody>
      </p:sp>
      <p:sp>
        <p:nvSpPr>
          <p:cNvPr id="16" name="TextBox 15"/>
          <p:cNvSpPr txBox="1"/>
          <p:nvPr/>
        </p:nvSpPr>
        <p:spPr>
          <a:xfrm>
            <a:off x="5802924" y="3303324"/>
            <a:ext cx="2694615"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800" dirty="0">
                <a:solidFill>
                  <a:schemeClr val="bg1"/>
                </a:solidFill>
                <a:latin typeface="Arial" charset="0"/>
                <a:ea typeface="Arial" charset="0"/>
                <a:cs typeface="Arial" charset="0"/>
              </a:rPr>
              <a:t>Wolverine. Photo: California Academy of Sciences</a:t>
            </a:r>
          </a:p>
        </p:txBody>
      </p:sp>
    </p:spTree>
    <p:extLst>
      <p:ext uri="{BB962C8B-B14F-4D97-AF65-F5344CB8AC3E}">
        <p14:creationId xmlns:p14="http://schemas.microsoft.com/office/powerpoint/2010/main" val="14294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567225"/>
            <a:ext cx="77724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latin typeface="Arial Black" panose="020B0A04020102020204" pitchFamily="34" charset="0"/>
                <a:ea typeface="Arial Bold" charset="0"/>
                <a:cs typeface="Arial Bold" charset="0"/>
              </a:rPr>
              <a:t>Public Lands</a:t>
            </a:r>
          </a:p>
          <a:p>
            <a:pPr algn="ctr"/>
            <a:r>
              <a:rPr lang="en-US" sz="3200" b="1" dirty="0">
                <a:solidFill>
                  <a:schemeClr val="bg1"/>
                </a:solidFill>
                <a:latin typeface="Arial Black" panose="020B0A04020102020204" pitchFamily="34" charset="0"/>
                <a:ea typeface="Arial Bold" charset="0"/>
                <a:cs typeface="Arial Bold" charset="0"/>
              </a:rPr>
              <a:t>and Climate Defense</a:t>
            </a:r>
          </a:p>
        </p:txBody>
      </p:sp>
    </p:spTree>
    <p:extLst>
      <p:ext uri="{BB962C8B-B14F-4D97-AF65-F5344CB8AC3E}">
        <p14:creationId xmlns:p14="http://schemas.microsoft.com/office/powerpoint/2010/main" val="1717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5;p53">
            <a:extLst>
              <a:ext uri="{FF2B5EF4-FFF2-40B4-BE49-F238E27FC236}">
                <a16:creationId xmlns:a16="http://schemas.microsoft.com/office/drawing/2014/main" id="{6A24FF53-51DE-9D45-9F01-E8527541E682}"/>
              </a:ext>
            </a:extLst>
          </p:cNvPr>
          <p:cNvSpPr txBox="1"/>
          <p:nvPr/>
        </p:nvSpPr>
        <p:spPr>
          <a:xfrm>
            <a:off x="387100" y="548640"/>
            <a:ext cx="7998600" cy="708000"/>
          </a:xfrm>
          <a:prstGeom prst="rect">
            <a:avLst/>
          </a:prstGeom>
          <a:no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3200" b="1" dirty="0">
                <a:solidFill>
                  <a:schemeClr val="lt1"/>
                </a:solidFill>
                <a:latin typeface="Arial Bold" charset="0"/>
                <a:ea typeface="Arial Bold" charset="0"/>
                <a:cs typeface="Arial Bold" charset="0"/>
              </a:rPr>
              <a:t>Climate Defense Toolkit</a:t>
            </a:r>
            <a:endParaRPr sz="3200" b="1" dirty="0">
              <a:latin typeface="Arial Bold" charset="0"/>
              <a:ea typeface="Arial Bold" charset="0"/>
              <a:cs typeface="Arial Bold" charset="0"/>
            </a:endParaRPr>
          </a:p>
        </p:txBody>
      </p:sp>
      <p:pic>
        <p:nvPicPr>
          <p:cNvPr id="4" name="Picture 3">
            <a:extLst>
              <a:ext uri="{FF2B5EF4-FFF2-40B4-BE49-F238E27FC236}">
                <a16:creationId xmlns:a16="http://schemas.microsoft.com/office/drawing/2014/main" id="{09AAD5F4-48E9-9E4B-B87E-9BD9E1CA3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4352" y="1501966"/>
            <a:ext cx="5810665" cy="3869992"/>
          </a:xfrm>
          <a:prstGeom prst="rect">
            <a:avLst/>
          </a:prstGeom>
          <a:ln w="28575">
            <a:solidFill>
              <a:srgbClr val="7030A0"/>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A06246AF-BE83-3248-99F4-F4439427126A}"/>
              </a:ext>
            </a:extLst>
          </p:cNvPr>
          <p:cNvSpPr/>
          <p:nvPr/>
        </p:nvSpPr>
        <p:spPr>
          <a:xfrm>
            <a:off x="2879113" y="1766907"/>
            <a:ext cx="4903304" cy="499583"/>
          </a:xfrm>
          <a:prstGeom prst="rect">
            <a:avLst/>
          </a:prstGeom>
          <a:solidFill>
            <a:srgbClr val="92D05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Box 5">
            <a:extLst>
              <a:ext uri="{FF2B5EF4-FFF2-40B4-BE49-F238E27FC236}">
                <a16:creationId xmlns:a16="http://schemas.microsoft.com/office/drawing/2014/main" id="{1CAE4D1C-569F-C74E-8D50-87DD080407D4}"/>
              </a:ext>
            </a:extLst>
          </p:cNvPr>
          <p:cNvSpPr txBox="1"/>
          <p:nvPr/>
        </p:nvSpPr>
        <p:spPr>
          <a:xfrm>
            <a:off x="3008708" y="1828255"/>
            <a:ext cx="2081019"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a:solidFill>
                  <a:schemeClr val="tx1"/>
                </a:solidFill>
                <a:latin typeface="Arial Bold" charset="0"/>
                <a:ea typeface="Arial Bold" charset="0"/>
                <a:cs typeface="Arial Bold" charset="0"/>
                <a:sym typeface="Times"/>
              </a:rPr>
              <a:t>Carbon storage</a:t>
            </a:r>
          </a:p>
        </p:txBody>
      </p:sp>
      <p:sp>
        <p:nvSpPr>
          <p:cNvPr id="7" name="Rectangle 6">
            <a:extLst>
              <a:ext uri="{FF2B5EF4-FFF2-40B4-BE49-F238E27FC236}">
                <a16:creationId xmlns:a16="http://schemas.microsoft.com/office/drawing/2014/main" id="{12E0DAA9-4CD8-DC4A-9576-AE9AF7F86982}"/>
              </a:ext>
            </a:extLst>
          </p:cNvPr>
          <p:cNvSpPr/>
          <p:nvPr/>
        </p:nvSpPr>
        <p:spPr>
          <a:xfrm>
            <a:off x="2879113" y="2483819"/>
            <a:ext cx="4903304" cy="499583"/>
          </a:xfrm>
          <a:prstGeom prst="rect">
            <a:avLst/>
          </a:prstGeom>
          <a:solidFill>
            <a:srgbClr val="92D05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EE741AC7-2CB8-A341-93A8-D3C2AEB7AB44}"/>
              </a:ext>
            </a:extLst>
          </p:cNvPr>
          <p:cNvSpPr txBox="1"/>
          <p:nvPr/>
        </p:nvSpPr>
        <p:spPr>
          <a:xfrm>
            <a:off x="3008708" y="2548945"/>
            <a:ext cx="226215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a:solidFill>
                  <a:schemeClr val="tx1"/>
                </a:solidFill>
                <a:latin typeface="Arial Bold" charset="0"/>
                <a:ea typeface="Arial Bold" charset="0"/>
                <a:cs typeface="Arial Bold" charset="0"/>
                <a:sym typeface="Times"/>
              </a:rPr>
              <a:t>Clean water &amp; air</a:t>
            </a:r>
          </a:p>
        </p:txBody>
      </p:sp>
      <p:sp>
        <p:nvSpPr>
          <p:cNvPr id="9" name="Rectangle 8">
            <a:extLst>
              <a:ext uri="{FF2B5EF4-FFF2-40B4-BE49-F238E27FC236}">
                <a16:creationId xmlns:a16="http://schemas.microsoft.com/office/drawing/2014/main" id="{A9EC7472-5904-E342-9C86-03A2A3567EB2}"/>
              </a:ext>
            </a:extLst>
          </p:cNvPr>
          <p:cNvSpPr/>
          <p:nvPr/>
        </p:nvSpPr>
        <p:spPr>
          <a:xfrm>
            <a:off x="2879113" y="3188467"/>
            <a:ext cx="4903304" cy="499583"/>
          </a:xfrm>
          <a:prstGeom prst="rect">
            <a:avLst/>
          </a:prstGeom>
          <a:solidFill>
            <a:srgbClr val="92D05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E19ECB1C-B639-4B4C-A691-FD0DE9E6A556}"/>
              </a:ext>
            </a:extLst>
          </p:cNvPr>
          <p:cNvSpPr txBox="1"/>
          <p:nvPr/>
        </p:nvSpPr>
        <p:spPr>
          <a:xfrm>
            <a:off x="3008708" y="3249815"/>
            <a:ext cx="3288080" cy="400110"/>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2000" b="1" dirty="0">
                <a:solidFill>
                  <a:schemeClr val="tx1"/>
                </a:solidFill>
                <a:latin typeface="Arial Bold" charset="0"/>
                <a:ea typeface="Arial Bold" charset="0"/>
                <a:cs typeface="Arial Bold" charset="0"/>
                <a:sym typeface="Times"/>
              </a:rPr>
              <a:t>Biodiversity &amp; Pollination</a:t>
            </a:r>
          </a:p>
        </p:txBody>
      </p:sp>
      <p:sp>
        <p:nvSpPr>
          <p:cNvPr id="11" name="Rectangle 10">
            <a:extLst>
              <a:ext uri="{FF2B5EF4-FFF2-40B4-BE49-F238E27FC236}">
                <a16:creationId xmlns:a16="http://schemas.microsoft.com/office/drawing/2014/main" id="{BCEB42EF-2FF7-1F44-80A7-42E17F97EA57}"/>
              </a:ext>
            </a:extLst>
          </p:cNvPr>
          <p:cNvSpPr/>
          <p:nvPr/>
        </p:nvSpPr>
        <p:spPr>
          <a:xfrm>
            <a:off x="2879113" y="3924646"/>
            <a:ext cx="4903304" cy="499583"/>
          </a:xfrm>
          <a:prstGeom prst="rect">
            <a:avLst/>
          </a:prstGeom>
          <a:solidFill>
            <a:srgbClr val="92D05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Box 11">
            <a:extLst>
              <a:ext uri="{FF2B5EF4-FFF2-40B4-BE49-F238E27FC236}">
                <a16:creationId xmlns:a16="http://schemas.microsoft.com/office/drawing/2014/main" id="{C6C19C73-7AF2-AA4A-A09F-76C1566028D6}"/>
              </a:ext>
            </a:extLst>
          </p:cNvPr>
          <p:cNvSpPr txBox="1"/>
          <p:nvPr/>
        </p:nvSpPr>
        <p:spPr>
          <a:xfrm>
            <a:off x="3008708" y="3985994"/>
            <a:ext cx="3902030" cy="400110"/>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2000" b="1" dirty="0">
                <a:solidFill>
                  <a:schemeClr val="tx1"/>
                </a:solidFill>
                <a:latin typeface="Arial Bold" charset="0"/>
                <a:ea typeface="Arial Bold" charset="0"/>
                <a:cs typeface="Arial Bold" charset="0"/>
                <a:sym typeface="Times"/>
              </a:rPr>
              <a:t>Land connectivity (adaptation)</a:t>
            </a:r>
          </a:p>
        </p:txBody>
      </p:sp>
      <p:sp>
        <p:nvSpPr>
          <p:cNvPr id="13" name="Rectangle 12">
            <a:extLst>
              <a:ext uri="{FF2B5EF4-FFF2-40B4-BE49-F238E27FC236}">
                <a16:creationId xmlns:a16="http://schemas.microsoft.com/office/drawing/2014/main" id="{21B2632E-28B8-E345-85E2-AB9B4D5110C0}"/>
              </a:ext>
            </a:extLst>
          </p:cNvPr>
          <p:cNvSpPr/>
          <p:nvPr/>
        </p:nvSpPr>
        <p:spPr>
          <a:xfrm>
            <a:off x="2879113" y="4666309"/>
            <a:ext cx="4903304" cy="499583"/>
          </a:xfrm>
          <a:prstGeom prst="rect">
            <a:avLst/>
          </a:prstGeom>
          <a:solidFill>
            <a:srgbClr val="92D050"/>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D8C0F577-BF58-104D-A275-F2429F8DF301}"/>
              </a:ext>
            </a:extLst>
          </p:cNvPr>
          <p:cNvSpPr txBox="1"/>
          <p:nvPr/>
        </p:nvSpPr>
        <p:spPr>
          <a:xfrm>
            <a:off x="3008708" y="4720925"/>
            <a:ext cx="320312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a:solidFill>
                  <a:schemeClr val="tx1"/>
                </a:solidFill>
                <a:latin typeface="Arial Bold" charset="0"/>
                <a:ea typeface="Arial Bold" charset="0"/>
                <a:cs typeface="Arial Bold" charset="0"/>
                <a:sym typeface="Times"/>
              </a:rPr>
              <a:t>Storm &amp; flood protection</a:t>
            </a:r>
          </a:p>
        </p:txBody>
      </p:sp>
    </p:spTree>
    <p:extLst>
      <p:ext uri="{BB962C8B-B14F-4D97-AF65-F5344CB8AC3E}">
        <p14:creationId xmlns:p14="http://schemas.microsoft.com/office/powerpoint/2010/main" val="148603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73208" y="2878882"/>
            <a:ext cx="2380854" cy="17643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7030A0"/>
              </a:buClr>
              <a:buSzPct val="120000"/>
            </a:pPr>
            <a:r>
              <a:rPr lang="en-US" sz="2000" dirty="0">
                <a:solidFill>
                  <a:schemeClr val="bg1"/>
                </a:solidFill>
                <a:latin typeface="Arial" charset="0"/>
                <a:ea typeface="Arial" charset="0"/>
                <a:cs typeface="Arial" charset="0"/>
              </a:rPr>
              <a:t>Forests on public lands are a critical carbon </a:t>
            </a:r>
            <a:r>
              <a:rPr lang="en-US" sz="2000">
                <a:solidFill>
                  <a:schemeClr val="bg1"/>
                </a:solidFill>
                <a:latin typeface="Arial" charset="0"/>
                <a:ea typeface="Arial" charset="0"/>
                <a:cs typeface="Arial" charset="0"/>
              </a:rPr>
              <a:t>“sink”</a:t>
            </a:r>
            <a:endParaRPr lang="en-US" sz="2000" dirty="0">
              <a:solidFill>
                <a:schemeClr val="bg1"/>
              </a:solidFill>
              <a:latin typeface="Arial" charset="0"/>
              <a:ea typeface="Arial" charset="0"/>
              <a:cs typeface="Arial" charset="0"/>
            </a:endParaRPr>
          </a:p>
        </p:txBody>
      </p:sp>
      <p:sp>
        <p:nvSpPr>
          <p:cNvPr id="4" name="Google Shape;230;p33">
            <a:extLst>
              <a:ext uri="{FF2B5EF4-FFF2-40B4-BE49-F238E27FC236}">
                <a16:creationId xmlns:a16="http://schemas.microsoft.com/office/drawing/2014/main" id="{70DB9881-B297-6843-960F-EDDD0E576A4A}"/>
              </a:ext>
            </a:extLst>
          </p:cNvPr>
          <p:cNvSpPr txBox="1">
            <a:spLocks/>
          </p:cNvSpPr>
          <p:nvPr/>
        </p:nvSpPr>
        <p:spPr>
          <a:xfrm>
            <a:off x="0" y="548640"/>
            <a:ext cx="9144000" cy="527630"/>
          </a:xfrm>
          <a:prstGeom prst="rect">
            <a:avLst/>
          </a:prstGeom>
          <a:no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panose="020B0604020202020204" pitchFamily="34" charset="0"/>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rgbClr val="BFBFBF"/>
              </a:buClr>
            </a:pPr>
            <a:r>
              <a:rPr lang="en-US" sz="3200" b="1" dirty="0">
                <a:solidFill>
                  <a:schemeClr val="bg1"/>
                </a:solidFill>
                <a:latin typeface="Arial Bold" charset="0"/>
                <a:ea typeface="Arial Bold" charset="0"/>
                <a:cs typeface="Arial Bold" charset="0"/>
                <a:sym typeface="Calibri"/>
              </a:rPr>
              <a:t>Forests Lock Up Carbon</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a:ext>
            </a:extLst>
          </a:blip>
          <a:stretch>
            <a:fillRect/>
          </a:stretch>
        </p:blipFill>
        <p:spPr>
          <a:xfrm>
            <a:off x="3106957" y="1910600"/>
            <a:ext cx="5408393" cy="3021940"/>
          </a:xfrm>
          <a:prstGeom prst="rect">
            <a:avLst/>
          </a:prstGeom>
          <a:ln w="28575">
            <a:solidFill>
              <a:srgbClr val="7030A0"/>
            </a:solidFill>
          </a:ln>
          <a:effectLst>
            <a:outerShdw blurRad="50800" dist="38100" dir="2700000" algn="tl" rotWithShape="0">
              <a:prstClr val="black">
                <a:alpha val="40000"/>
              </a:prstClr>
            </a:outerShdw>
          </a:effectLst>
        </p:spPr>
      </p:pic>
      <p:sp>
        <p:nvSpPr>
          <p:cNvPr id="6" name="TextBox 5"/>
          <p:cNvSpPr txBox="1"/>
          <p:nvPr/>
        </p:nvSpPr>
        <p:spPr>
          <a:xfrm>
            <a:off x="6330463" y="5038988"/>
            <a:ext cx="2184888" cy="230832"/>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900" dirty="0">
                <a:solidFill>
                  <a:schemeClr val="bg1"/>
                </a:solidFill>
                <a:latin typeface="Arial" charset="0"/>
                <a:ea typeface="Arial" charset="0"/>
                <a:cs typeface="Arial" charset="0"/>
              </a:rPr>
              <a:t>Photo: Greg Leif, </a:t>
            </a:r>
            <a:r>
              <a:rPr lang="en-US" sz="900" dirty="0" err="1">
                <a:solidFill>
                  <a:schemeClr val="bg1"/>
                </a:solidFill>
                <a:latin typeface="Arial" charset="0"/>
                <a:ea typeface="Arial" charset="0"/>
                <a:cs typeface="Arial" charset="0"/>
              </a:rPr>
              <a:t>WikiCommons</a:t>
            </a:r>
            <a:r>
              <a:rPr lang="en-US" sz="900" dirty="0">
                <a:solidFill>
                  <a:schemeClr val="bg1"/>
                </a:solidFill>
                <a:latin typeface="Arial" charset="0"/>
                <a:ea typeface="Arial" charset="0"/>
                <a:cs typeface="Arial" charset="0"/>
              </a:rPr>
              <a:t> </a:t>
            </a:r>
          </a:p>
        </p:txBody>
      </p:sp>
    </p:spTree>
    <p:extLst>
      <p:ext uri="{BB962C8B-B14F-4D97-AF65-F5344CB8AC3E}">
        <p14:creationId xmlns:p14="http://schemas.microsoft.com/office/powerpoint/2010/main" val="1250587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33164</TotalTime>
  <Words>2700</Words>
  <Application>Microsoft Macintosh PowerPoint</Application>
  <PresentationFormat>On-screen Show (4:3)</PresentationFormat>
  <Paragraphs>326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Arial Bold</vt:lpstr>
      <vt:lpstr>Avenir</vt:lpstr>
      <vt:lpstr>Calibri</vt:lpstr>
      <vt:lpstr>Calibri Light</vt:lpstr>
      <vt:lpstr>Office Theme</vt:lpstr>
      <vt:lpstr>FORESTS AND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FORESTS AND CLIMATE CHANGE</dc:title>
  <dc:subject/>
  <dc:creator>Jason Vaughn</dc:creator>
  <cp:keywords/>
  <dc:description/>
  <cp:lastModifiedBy>Susan Kearns</cp:lastModifiedBy>
  <cp:revision>116</cp:revision>
  <dcterms:created xsi:type="dcterms:W3CDTF">2020-03-17T21:28:46Z</dcterms:created>
  <dcterms:modified xsi:type="dcterms:W3CDTF">2021-06-10T23:45:48Z</dcterms:modified>
  <cp:category/>
</cp:coreProperties>
</file>