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2.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3.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42"/>
  </p:notesMasterIdLst>
  <p:sldIdLst>
    <p:sldId id="256" r:id="rId2"/>
    <p:sldId id="329" r:id="rId3"/>
    <p:sldId id="330" r:id="rId4"/>
    <p:sldId id="258" r:id="rId5"/>
    <p:sldId id="327" r:id="rId6"/>
    <p:sldId id="259" r:id="rId7"/>
    <p:sldId id="320" r:id="rId8"/>
    <p:sldId id="262" r:id="rId9"/>
    <p:sldId id="261" r:id="rId10"/>
    <p:sldId id="309" r:id="rId11"/>
    <p:sldId id="313" r:id="rId12"/>
    <p:sldId id="314" r:id="rId13"/>
    <p:sldId id="311" r:id="rId14"/>
    <p:sldId id="310" r:id="rId15"/>
    <p:sldId id="312" r:id="rId16"/>
    <p:sldId id="263" r:id="rId17"/>
    <p:sldId id="265" r:id="rId18"/>
    <p:sldId id="273" r:id="rId19"/>
    <p:sldId id="274" r:id="rId20"/>
    <p:sldId id="275" r:id="rId21"/>
    <p:sldId id="276" r:id="rId22"/>
    <p:sldId id="277" r:id="rId23"/>
    <p:sldId id="278" r:id="rId24"/>
    <p:sldId id="281" r:id="rId25"/>
    <p:sldId id="283" r:id="rId26"/>
    <p:sldId id="282" r:id="rId27"/>
    <p:sldId id="317" r:id="rId28"/>
    <p:sldId id="318" r:id="rId29"/>
    <p:sldId id="328" r:id="rId30"/>
    <p:sldId id="292" r:id="rId31"/>
    <p:sldId id="321" r:id="rId32"/>
    <p:sldId id="293" r:id="rId33"/>
    <p:sldId id="294" r:id="rId34"/>
    <p:sldId id="319" r:id="rId35"/>
    <p:sldId id="323" r:id="rId36"/>
    <p:sldId id="303" r:id="rId37"/>
    <p:sldId id="324" r:id="rId38"/>
    <p:sldId id="325" r:id="rId39"/>
    <p:sldId id="326" r:id="rId40"/>
    <p:sldId id="331" r:id="rId41"/>
  </p:sldIdLst>
  <p:sldSz cx="9144000" cy="6858000" type="screen4x3"/>
  <p:notesSz cx="6858000" cy="9144000"/>
  <p:embeddedFontLst>
    <p:embeddedFont>
      <p:font typeface="Arial Black" panose="020B0604020202020204" pitchFamily="34" charset="0"/>
      <p:bold r:id="rId43"/>
    </p:embeddedFont>
    <p:embeddedFont>
      <p:font typeface="Calibri" panose="020F0502020204030204" pitchFamily="34" charset="0"/>
      <p:regular r:id="rId44"/>
      <p:bold r:id="rId45"/>
      <p:italic r:id="rId46"/>
      <p:boldItalic r:id="rId47"/>
    </p:embeddedFont>
    <p:embeddedFont>
      <p:font typeface="Georgia" panose="02040502050405020303" pitchFamily="18" charset="0"/>
      <p:regular r:id="rId48"/>
      <p:bold r:id="rId49"/>
      <p:italic r:id="rId50"/>
      <p:boldItalic r:id="rId51"/>
    </p:embeddedFont>
    <p:embeddedFont>
      <p:font typeface="Times"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Tessier" initials="" lastIdx="4" clrIdx="0"/>
  <p:cmAuthor id="1" name="Rachel Green" initials=""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6B"/>
    <a:srgbClr val="DAFEFF"/>
    <a:srgbClr val="FFFFFF"/>
    <a:srgbClr val="FF7B27"/>
    <a:srgbClr val="EFA956"/>
    <a:srgbClr val="B29C0F"/>
    <a:srgbClr val="336BA1"/>
    <a:srgbClr val="167F33"/>
    <a:srgbClr val="662A92"/>
    <a:srgbClr val="EFB0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19" autoAdjust="0"/>
    <p:restoredTop sz="96281" autoAdjust="0"/>
  </p:normalViewPr>
  <p:slideViewPr>
    <p:cSldViewPr snapToGrid="0">
      <p:cViewPr varScale="1">
        <p:scale>
          <a:sx n="122" d="100"/>
          <a:sy n="122" d="100"/>
        </p:scale>
        <p:origin x="904" y="184"/>
      </p:cViewPr>
      <p:guideLst>
        <p:guide orient="horz" pos="2160"/>
        <p:guide pos="2880"/>
      </p:guideLst>
    </p:cSldViewPr>
  </p:slideViewPr>
  <p:outlineViewPr>
    <p:cViewPr>
      <p:scale>
        <a:sx n="33" d="100"/>
        <a:sy n="33" d="100"/>
      </p:scale>
      <p:origin x="0" y="-6744"/>
    </p:cViewPr>
  </p:outlineViewPr>
  <p:notesTextViewPr>
    <p:cViewPr>
      <p:scale>
        <a:sx n="1" d="1"/>
        <a:sy n="1" d="1"/>
      </p:scale>
      <p:origin x="0" y="0"/>
    </p:cViewPr>
  </p:notesTextViewPr>
  <p:notesViewPr>
    <p:cSldViewPr snapToGrid="0">
      <p:cViewPr varScale="1">
        <p:scale>
          <a:sx n="145" d="100"/>
          <a:sy n="145" d="100"/>
        </p:scale>
        <p:origin x="395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1-16T23:51:34.884" idx="2">
    <p:pos x="6000" y="0"/>
    <p:text>These statistics are pretty old - +rachelstessier@gmail.com, could you  take a look for a more recent comparison?
_Reassigned to Rachel Tessier_</p:text>
  </p:cm>
  <p:cm authorId="0" dt="2020-01-16T23:51:34.884" idx="3">
    <p:pos x="6000" y="0"/>
    <p:text>Some sources I found:
I'd use the report covered in this article (data isn't particularly recent but it's still relevant- there also doesn't appear to be anything as thorough available):
1. https://www.scientificamerican.com/article/fossil-fuel-extraction-on-public-lands-produces-one-quarter-of-u-s-emissions/
The actual report:
2. https://pubs.usgs.gov/sir/2018/5131/sir20185131.pdf
Some useful information and infographics from the EPA:
3. 
https://www.epa.gov/ghgemissions/sources-greenhouse-gas-emissions
If you want to be specific about the gases:
4. https://www.epa.gov/ghgemissions/inventory-us-greenhouse-gas-emissions-and-sinks
Interesting and relevant:
5. https://www.rollcall.com/news/opinion/carbon-zero-future-public-lands</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0-01-28T17:16:03.785" idx="3">
    <p:pos x="6000" y="0"/>
    <p:text>clean up/simplify this visual by breaking into multiple slides. Also change to just $2.3 Billion</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0-01-16T23:19:11.992" idx="4">
    <p:pos x="6000" y="0"/>
    <p:text>This image may be a bit more helpful:
https://commons.wikimedia.org/wiki/File:Greenhouse-effect-t2.svg
I think your audience would greatly benefit from watching this short video that nails a lot of this information:
https://www.youtube.com/watch?v=6VUPIX7yEOM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lang="en-US" dirty="0"/>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lang="en-US" dirty="0"/>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dirty="0"/>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lang="en-US" dirty="0"/>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lvl1pPr>
              <a:defRPr b="0" i="0">
                <a:latin typeface="Arial" panose="020B0604020202020204" pitchFamily="34" charset="0"/>
                <a:cs typeface="Arial" panose="020B0604020202020204" pitchFamily="34" charset="0"/>
              </a:defRPr>
            </a:lvl1pPr>
          </a:lstStyle>
          <a:p>
            <a:pPr algn="r">
              <a:buSzPts val="1200"/>
              <a:buFont typeface="Times"/>
              <a:buNone/>
            </a:pPr>
            <a:fld id="{00000000-1234-1234-1234-123412341234}" type="slidenum">
              <a:rPr lang="en-US" sz="1200" smtClean="0">
                <a:ea typeface="Times"/>
                <a:sym typeface="Times"/>
              </a:rPr>
              <a:pPr algn="r">
                <a:buSzPts val="1200"/>
                <a:buFont typeface="Times"/>
                <a:buNone/>
              </a:pPr>
              <a:t>‹#›</a:t>
            </a:fld>
            <a:endParaRPr lang="en-US"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ws.gov/refug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be3b786a9_0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7be3b786a9_0_38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Welcome and thank you for coming… share a bit about yourself and your passion for public lands.</a:t>
            </a:r>
          </a:p>
          <a:p>
            <a:pPr marL="0" lvl="0" indent="0" algn="l" rtl="0">
              <a:spcBef>
                <a:spcPts val="0"/>
              </a:spcBef>
              <a:spcAft>
                <a:spcPts val="0"/>
              </a:spcAft>
              <a:buNone/>
            </a:pPr>
            <a:endParaRPr dirty="0"/>
          </a:p>
        </p:txBody>
      </p:sp>
      <p:sp>
        <p:nvSpPr>
          <p:cNvPr id="70" name="Google Shape;70;g7be3b786a9_0_384: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1</a:t>
            </a:fld>
            <a:endParaRPr sz="1400" dirty="0">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b57687500_0_4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7b57687500_0_4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multiple use: from recreation to timber harvest.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Some lands protected for recreation, conservation, or cultural significance.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Other lands are preserved for wildlife and the intrinsic value of the ecosystem.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Other lands managed for commercial use: mining, logging, grazing, and energy development.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About 73% of the publicly owned land in Western states is grazed, 270 million acres, equal to the total acreage of OR, WA, CA, and ID.  </a:t>
            </a:r>
            <a:endParaRPr sz="1200" u="none" strike="noStrike" cap="none" dirty="0">
              <a:solidFill>
                <a:schemeClr val="dk1"/>
              </a:solidFill>
              <a:ea typeface="Calibri"/>
              <a:cs typeface="Arial" panose="020B0604020202020204" pitchFamily="34" charset="0"/>
              <a:sym typeface="Calibri"/>
            </a:endParaRPr>
          </a:p>
        </p:txBody>
      </p:sp>
      <p:sp>
        <p:nvSpPr>
          <p:cNvPr id="126" name="Google Shape;126;g7b57687500_0_4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ea typeface="Calibri"/>
                <a:sym typeface="Calibri"/>
              </a:rPr>
              <a:t>12</a:t>
            </a:fld>
            <a:endParaRPr sz="1200" dirty="0">
              <a:solidFill>
                <a:schemeClr val="dk1"/>
              </a:solidFill>
              <a:ea typeface="Calibri"/>
              <a:sym typeface="Calibri"/>
            </a:endParaRPr>
          </a:p>
        </p:txBody>
      </p:sp>
    </p:spTree>
    <p:extLst>
      <p:ext uri="{BB962C8B-B14F-4D97-AF65-F5344CB8AC3E}">
        <p14:creationId xmlns:p14="http://schemas.microsoft.com/office/powerpoint/2010/main" val="3966823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b57687500_0_4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7b57687500_0_4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514350" indent="-285750">
              <a:buFont typeface="Arial" panose="020B0604020202020204" pitchFamily="34" charset="0"/>
              <a:buChar char="•"/>
            </a:pPr>
            <a:r>
              <a:rPr lang="en-US" sz="12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multiple use: from recreation to timber harvest. </a:t>
            </a:r>
          </a:p>
          <a:p>
            <a:pPr marL="514350" indent="-285750">
              <a:buFont typeface="Arial" panose="020B0604020202020204" pitchFamily="34" charset="0"/>
              <a:buChar char="•"/>
            </a:pPr>
            <a:r>
              <a:rPr lang="en-US" sz="12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Some lands protected for recreation, conservation, or cultural significance. </a:t>
            </a:r>
          </a:p>
          <a:p>
            <a:pPr marL="514350" indent="-285750">
              <a:buFont typeface="Arial" panose="020B0604020202020204" pitchFamily="34" charset="0"/>
              <a:buChar char="•"/>
            </a:pPr>
            <a:r>
              <a:rPr lang="en-US" sz="12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Other lands are preserved for wildlife and the intrinsic value of the ecosystem.  </a:t>
            </a:r>
          </a:p>
          <a:p>
            <a:pPr marL="514350" indent="-285750">
              <a:buFont typeface="Arial" panose="020B0604020202020204" pitchFamily="34" charset="0"/>
              <a:buChar char="•"/>
            </a:pPr>
            <a:r>
              <a:rPr lang="en-US" sz="12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Other lands managed for commercial use: mining, logging, grazing, and energy development. </a:t>
            </a:r>
          </a:p>
          <a:p>
            <a:pPr marL="514350" indent="-285750">
              <a:buFont typeface="Arial" panose="020B0604020202020204" pitchFamily="34" charset="0"/>
              <a:buChar char="•"/>
            </a:pPr>
            <a:r>
              <a:rPr lang="en-US" sz="12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About 73% of the publicly owned land in Western states is grazed, 270 million acres, equal to the total acreage of OR, WA, CA, and ID.  </a:t>
            </a:r>
            <a:endParaRPr lang="en-US" sz="1000" u="none" strike="noStrike" cap="none" dirty="0">
              <a:solidFill>
                <a:schemeClr val="dk1"/>
              </a:solidFill>
              <a:ea typeface="Calibri"/>
              <a:cs typeface="Arial" panose="020B0604020202020204" pitchFamily="34" charset="0"/>
              <a:sym typeface="Calibri"/>
            </a:endParaRPr>
          </a:p>
          <a:p>
            <a:pPr marL="0" marR="0" lvl="0" indent="0" algn="l" rtl="0">
              <a:spcBef>
                <a:spcPts val="0"/>
              </a:spcBef>
              <a:spcAft>
                <a:spcPts val="0"/>
              </a:spcAft>
              <a:buNone/>
            </a:pPr>
            <a:endParaRPr sz="1200" u="none" strike="noStrike" cap="none" dirty="0">
              <a:solidFill>
                <a:schemeClr val="dk1"/>
              </a:solidFill>
              <a:ea typeface="Calibri"/>
              <a:cs typeface="Arial" panose="020B0604020202020204" pitchFamily="34" charset="0"/>
              <a:sym typeface="Calibri"/>
            </a:endParaRPr>
          </a:p>
        </p:txBody>
      </p:sp>
      <p:sp>
        <p:nvSpPr>
          <p:cNvPr id="126" name="Google Shape;126;g7b57687500_0_4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ea typeface="Calibri"/>
                <a:sym typeface="Calibri"/>
              </a:rPr>
              <a:t>13</a:t>
            </a:fld>
            <a:endParaRPr sz="1200" dirty="0">
              <a:solidFill>
                <a:schemeClr val="dk1"/>
              </a:solidFill>
              <a:ea typeface="Calibri"/>
              <a:sym typeface="Calibri"/>
            </a:endParaRPr>
          </a:p>
        </p:txBody>
      </p:sp>
    </p:spTree>
    <p:extLst>
      <p:ext uri="{BB962C8B-B14F-4D97-AF65-F5344CB8AC3E}">
        <p14:creationId xmlns:p14="http://schemas.microsoft.com/office/powerpoint/2010/main" val="2874449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b57687500_0_4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7b57687500_0_4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514350" indent="-285750">
              <a:buFont typeface="Arial" panose="020B0604020202020204" pitchFamily="34" charset="0"/>
              <a:buChar char="•"/>
            </a:pPr>
            <a:r>
              <a:rPr lang="en-US" sz="12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multiple use: from recreation to timber harvest. </a:t>
            </a:r>
          </a:p>
          <a:p>
            <a:pPr marL="514350" indent="-285750">
              <a:buFont typeface="Arial" panose="020B0604020202020204" pitchFamily="34" charset="0"/>
              <a:buChar char="•"/>
            </a:pPr>
            <a:r>
              <a:rPr lang="en-US" sz="12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Some lands protected for recreation, conservation, or cultural significance. </a:t>
            </a:r>
          </a:p>
          <a:p>
            <a:pPr marL="514350" indent="-285750">
              <a:buFont typeface="Arial" panose="020B0604020202020204" pitchFamily="34" charset="0"/>
              <a:buChar char="•"/>
            </a:pPr>
            <a:r>
              <a:rPr lang="en-US" sz="12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Other lands are preserved for wildlife and the intrinsic value of the ecosystem.  </a:t>
            </a:r>
          </a:p>
          <a:p>
            <a:pPr marL="514350" indent="-285750">
              <a:buFont typeface="Arial" panose="020B0604020202020204" pitchFamily="34" charset="0"/>
              <a:buChar char="•"/>
            </a:pPr>
            <a:r>
              <a:rPr lang="en-US" sz="12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Other lands managed for commercial use: mining, logging, grazing, and energy development. </a:t>
            </a:r>
          </a:p>
          <a:p>
            <a:pPr marL="514350" indent="-285750">
              <a:buFont typeface="Arial" panose="020B0604020202020204" pitchFamily="34" charset="0"/>
              <a:buChar char="•"/>
            </a:pPr>
            <a:r>
              <a:rPr lang="en-US" sz="12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About 73% of the publicly owned land in Western states is grazed, 270 million acres, equal to the total acreage of OR, WA, CA, and ID.  </a:t>
            </a:r>
            <a:endParaRPr lang="en-US" sz="1000" u="none" strike="noStrike" cap="none" dirty="0">
              <a:solidFill>
                <a:schemeClr val="dk1"/>
              </a:solidFill>
              <a:ea typeface="Calibri"/>
              <a:cs typeface="Arial" panose="020B0604020202020204" pitchFamily="34" charset="0"/>
              <a:sym typeface="Calibri"/>
            </a:endParaRPr>
          </a:p>
          <a:p>
            <a:pPr marL="0" marR="0" lvl="0" indent="0" algn="l" rtl="0">
              <a:spcBef>
                <a:spcPts val="0"/>
              </a:spcBef>
              <a:spcAft>
                <a:spcPts val="0"/>
              </a:spcAft>
              <a:buNone/>
            </a:pPr>
            <a:endParaRPr sz="1200" u="none" strike="noStrike" cap="none" dirty="0">
              <a:solidFill>
                <a:schemeClr val="dk1"/>
              </a:solidFill>
              <a:ea typeface="Calibri"/>
              <a:cs typeface="Arial" panose="020B0604020202020204" pitchFamily="34" charset="0"/>
              <a:sym typeface="Calibri"/>
            </a:endParaRPr>
          </a:p>
        </p:txBody>
      </p:sp>
      <p:sp>
        <p:nvSpPr>
          <p:cNvPr id="126" name="Google Shape;126;g7b57687500_0_4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ea typeface="Calibri"/>
                <a:sym typeface="Calibri"/>
              </a:rPr>
              <a:t>14</a:t>
            </a:fld>
            <a:endParaRPr sz="1200" dirty="0">
              <a:solidFill>
                <a:schemeClr val="dk1"/>
              </a:solidFill>
              <a:ea typeface="Calibri"/>
              <a:sym typeface="Calibri"/>
            </a:endParaRPr>
          </a:p>
        </p:txBody>
      </p:sp>
    </p:spTree>
    <p:extLst>
      <p:ext uri="{BB962C8B-B14F-4D97-AF65-F5344CB8AC3E}">
        <p14:creationId xmlns:p14="http://schemas.microsoft.com/office/powerpoint/2010/main" val="1055628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The Bureau of Land Management</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In charge of the most federal lands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One in every 10 acres of land in the United States and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30% of the Nation’s minerals</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multiple-use mandate: resources and uses on public land must be a balanced combination that will best meet the needs of the people (current and future).</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BLM lands are found in every state</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Encompass forests, mountains, sagebrush prairies, arctic tundra, and deserts.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a:t>
            </a:r>
          </a:p>
          <a:p>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The US Forest Service</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stablished in 1905 to provide quality water and timber for the nation.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Congress later broadened its mandate of multiple uses and benefits, </a:t>
            </a:r>
            <a:r>
              <a:rPr lang="en-US" sz="1800" b="0" i="0" u="none" strike="noStrike" cap="none" dirty="0" err="1">
                <a:solidFill>
                  <a:srgbClr val="000000"/>
                </a:solidFill>
                <a:effectLst/>
                <a:latin typeface="Arial" panose="020B0604020202020204" pitchFamily="34" charset="0"/>
                <a:ea typeface="Arial" panose="020B0604020202020204" pitchFamily="34" charset="0"/>
                <a:cs typeface="Arial"/>
                <a:sym typeface="Arial"/>
              </a:rPr>
              <a:t>ie</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sustained yield of renewable resources (water, forage, wildlife, wood, and recreation)</a:t>
            </a:r>
          </a:p>
          <a:p>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a:t>
            </a:r>
          </a:p>
          <a:p>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The National Park Service</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preserves the natural and cultural resources and values of these lands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focus on preservation and education</a:t>
            </a:r>
          </a:p>
          <a:p>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a:t>
            </a:r>
          </a:p>
          <a:p>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The US Fish &amp; Wildlife Service</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manages the </a:t>
            </a:r>
            <a:r>
              <a:rPr lang="en-US" sz="1800" b="0" i="0" u="sng" strike="noStrike" cap="none" dirty="0">
                <a:solidFill>
                  <a:srgbClr val="000000"/>
                </a:solidFill>
                <a:effectLst/>
                <a:latin typeface="Arial" panose="020B0604020202020204" pitchFamily="34" charset="0"/>
                <a:ea typeface="Arial" panose="020B0604020202020204" pitchFamily="34" charset="0"/>
                <a:cs typeface="Arial"/>
                <a:sym typeface="Arial"/>
                <a:hlinkClick r:id="rId3"/>
              </a:rPr>
              <a:t>National Wildlife Refuge System</a:t>
            </a:r>
            <a:endPar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endParaRP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Operate over 70 National Fish Hatcheries and 65 fishery resource offices. </a:t>
            </a:r>
            <a:endParaRPr lang="en-US" dirty="0"/>
          </a:p>
        </p:txBody>
      </p:sp>
      <p:sp>
        <p:nvSpPr>
          <p:cNvPr id="4" name="Slide Number Placeholder 3"/>
          <p:cNvSpPr>
            <a:spLocks noGrp="1"/>
          </p:cNvSpPr>
          <p:nvPr>
            <p:ph type="sldNum" idx="12"/>
          </p:nvPr>
        </p:nvSpPr>
        <p:spPr/>
        <p:txBody>
          <a:bodyPr/>
          <a:lstStyle/>
          <a:p>
            <a:pPr algn="r">
              <a:buSzPts val="1200"/>
              <a:buFont typeface="Times"/>
              <a:buNone/>
            </a:pPr>
            <a:fld id="{00000000-1234-1234-1234-123412341234}" type="slidenum">
              <a:rPr lang="en-US" sz="1200" smtClean="0">
                <a:ea typeface="Times"/>
                <a:sym typeface="Times"/>
              </a:rPr>
              <a:pPr algn="r">
                <a:buSzPts val="1200"/>
                <a:buFont typeface="Times"/>
                <a:buNone/>
              </a:pPr>
              <a:t>15</a:t>
            </a:fld>
            <a:endParaRPr lang="en-US" dirty="0"/>
          </a:p>
        </p:txBody>
      </p:sp>
    </p:spTree>
    <p:extLst>
      <p:ext uri="{BB962C8B-B14F-4D97-AF65-F5344CB8AC3E}">
        <p14:creationId xmlns:p14="http://schemas.microsoft.com/office/powerpoint/2010/main" val="619610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b57687500_0_4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7b57687500_0_4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What does the protection and multi-use management of public lands look like? </a:t>
            </a:r>
            <a:endParaRPr sz="1200" u="none" strike="noStrike" cap="none" dirty="0">
              <a:solidFill>
                <a:schemeClr val="dk1"/>
              </a:solidFill>
              <a:ea typeface="Calibri"/>
              <a:cs typeface="Arial" panose="020B0604020202020204" pitchFamily="34" charset="0"/>
              <a:sym typeface="Calibri"/>
            </a:endParaRPr>
          </a:p>
        </p:txBody>
      </p:sp>
      <p:sp>
        <p:nvSpPr>
          <p:cNvPr id="126" name="Google Shape;126;g7b57687500_0_4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ea typeface="Calibri"/>
                <a:sym typeface="Calibri"/>
              </a:rPr>
              <a:t>16</a:t>
            </a:fld>
            <a:endParaRPr sz="1200" dirty="0">
              <a:solidFill>
                <a:schemeClr val="dk1"/>
              </a:solidFill>
              <a:ea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e5d326434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e5d326434_0_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Over time, we have seen </a:t>
            </a: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industrialization</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and </a:t>
            </a: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intensive commercial uses</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on public lands.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When we look at these trends in the context of climate change, we find some startling </a:t>
            </a: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impacts</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a:t>
            </a:r>
          </a:p>
          <a:p>
            <a:pPr marL="0" lvl="0" indent="0" algn="l" rtl="0">
              <a:spcBef>
                <a:spcPts val="0"/>
              </a:spcBef>
              <a:spcAft>
                <a:spcPts val="0"/>
              </a:spcAft>
              <a:buNone/>
            </a:pPr>
            <a:endParaRPr dirty="0"/>
          </a:p>
        </p:txBody>
      </p:sp>
      <p:sp>
        <p:nvSpPr>
          <p:cNvPr id="144" name="Google Shape;144;g7e5d326434_0_14: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17</a:t>
            </a:fld>
            <a:endParaRPr sz="1400" dirty="0">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be3b786a9_0_4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7be3b786a9_0_4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Public lands are actually a huge producer of oil and gas.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What kind of impact is that having on the land? </a:t>
            </a:r>
          </a:p>
          <a:p>
            <a:pPr marL="514350" indent="-285750">
              <a:buFont typeface="Arial" panose="020B0604020202020204" pitchFamily="34" charset="0"/>
              <a:buChar char="•"/>
            </a:pP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42% of US coal, 24% of the crude oil, and 13% of the natural gas </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comes from public lands.</a:t>
            </a:r>
          </a:p>
        </p:txBody>
      </p:sp>
      <p:sp>
        <p:nvSpPr>
          <p:cNvPr id="215" name="Google Shape;215;g7be3b786a9_0_4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ea typeface="Calibri"/>
                <a:sym typeface="Calibri"/>
              </a:rPr>
              <a:t>18</a:t>
            </a:fld>
            <a:endParaRPr sz="1200" dirty="0">
              <a:solidFill>
                <a:schemeClr val="dk1"/>
              </a:solidFill>
              <a:ea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b57687500_0_3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7b57687500_0_3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Font typeface="Arial" panose="020B0604020202020204" pitchFamily="34" charset="0"/>
              <a:buChar char="•"/>
            </a:pPr>
            <a:r>
              <a:rPr lang="en-US" sz="1200" dirty="0">
                <a:solidFill>
                  <a:schemeClr val="dk1"/>
                </a:solidFill>
                <a:ea typeface="Calibri"/>
                <a:cs typeface="Arial" panose="020B0604020202020204" pitchFamily="34" charset="0"/>
                <a:sym typeface="Calibri"/>
              </a:rPr>
              <a:t>Public lands function as a carbon </a:t>
            </a:r>
            <a:r>
              <a:rPr lang="en-US" sz="1200" b="1" dirty="0">
                <a:solidFill>
                  <a:schemeClr val="dk1"/>
                </a:solidFill>
                <a:ea typeface="Calibri"/>
                <a:cs typeface="Arial" panose="020B0604020202020204" pitchFamily="34" charset="0"/>
                <a:sym typeface="Calibri"/>
              </a:rPr>
              <a:t>sink</a:t>
            </a:r>
            <a:r>
              <a:rPr lang="en-US" sz="1200" dirty="0">
                <a:solidFill>
                  <a:schemeClr val="dk1"/>
                </a:solidFill>
                <a:ea typeface="Calibri"/>
                <a:cs typeface="Arial" panose="020B0604020202020204" pitchFamily="34" charset="0"/>
                <a:sym typeface="Calibri"/>
              </a:rPr>
              <a:t> </a:t>
            </a:r>
          </a:p>
          <a:p>
            <a:pPr marL="171450" marR="0" lvl="0" indent="-171450" algn="l" rtl="0">
              <a:spcBef>
                <a:spcPts val="0"/>
              </a:spcBef>
              <a:spcAft>
                <a:spcPts val="0"/>
              </a:spcAft>
              <a:buFont typeface="Arial" panose="020B0604020202020204" pitchFamily="34" charset="0"/>
              <a:buChar char="•"/>
            </a:pPr>
            <a:r>
              <a:rPr lang="en-US" sz="1200" dirty="0">
                <a:solidFill>
                  <a:schemeClr val="dk1"/>
                </a:solidFill>
                <a:ea typeface="Calibri"/>
                <a:cs typeface="Arial" panose="020B0604020202020204" pitchFamily="34" charset="0"/>
                <a:sym typeface="Calibri"/>
              </a:rPr>
              <a:t>Plants performing photosynthesis in forests, wetlands, coastal marshes store carbon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Meanwhile, current industrial uses of public lands remove ancient carbon from public lands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This is a </a:t>
            </a: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source </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for carbon to enter the atmosphere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If we compare, what is the balance?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Is our management of public lands making things better or worse?</a:t>
            </a:r>
          </a:p>
          <a:p>
            <a:pPr marL="171450" marR="0" lvl="0" indent="-171450" algn="l" rtl="0">
              <a:spcBef>
                <a:spcPts val="0"/>
              </a:spcBef>
              <a:spcAft>
                <a:spcPts val="0"/>
              </a:spcAft>
              <a:buFont typeface="Arial" panose="020B0604020202020204" pitchFamily="34" charset="0"/>
              <a:buChar char="•"/>
            </a:pPr>
            <a:endParaRPr sz="1200" dirty="0">
              <a:solidFill>
                <a:schemeClr val="dk1"/>
              </a:solidFill>
              <a:ea typeface="Calibri"/>
              <a:cs typeface="Arial" panose="020B0604020202020204" pitchFamily="34" charset="0"/>
              <a:sym typeface="Calibri"/>
            </a:endParaRPr>
          </a:p>
        </p:txBody>
      </p:sp>
      <p:sp>
        <p:nvSpPr>
          <p:cNvPr id="225" name="Google Shape;225;g7b57687500_0_3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ea typeface="Calibri"/>
                <a:sym typeface="Calibri"/>
              </a:rPr>
              <a:t>19</a:t>
            </a:fld>
            <a:endParaRPr sz="1200" dirty="0">
              <a:solidFill>
                <a:schemeClr val="dk1"/>
              </a:solidFill>
              <a:ea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7b57687500_0_3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7b57687500_0_3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Unfortunately, public lands emit more carbon than the ecosystems can sink (or store).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Through oil and gas extraction, we are introducing </a:t>
            </a: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4.5 times the carbon into the atmosphere than our public lands can absorb</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a:t>
            </a:r>
          </a:p>
          <a:p>
            <a:pPr marL="0" marR="0" lvl="0" indent="0" algn="l" rtl="0">
              <a:spcBef>
                <a:spcPts val="0"/>
              </a:spcBef>
              <a:spcAft>
                <a:spcPts val="0"/>
              </a:spcAft>
              <a:buNone/>
            </a:pPr>
            <a:endParaRPr sz="1200" dirty="0">
              <a:solidFill>
                <a:schemeClr val="dk1"/>
              </a:solidFill>
              <a:ea typeface="Calibri"/>
              <a:cs typeface="Arial" panose="020B0604020202020204" pitchFamily="34" charset="0"/>
              <a:sym typeface="Calibri"/>
            </a:endParaRPr>
          </a:p>
          <a:p>
            <a:pPr marL="0" marR="0" lvl="0" indent="0" algn="l" rtl="0">
              <a:spcBef>
                <a:spcPts val="0"/>
              </a:spcBef>
              <a:spcAft>
                <a:spcPts val="0"/>
              </a:spcAft>
              <a:buNone/>
            </a:pPr>
            <a:endParaRPr sz="1200" u="none" strike="noStrike" cap="none" dirty="0">
              <a:solidFill>
                <a:schemeClr val="dk1"/>
              </a:solidFill>
              <a:ea typeface="Calibri"/>
              <a:cs typeface="Arial" panose="020B0604020202020204" pitchFamily="34" charset="0"/>
              <a:sym typeface="Calibri"/>
            </a:endParaRPr>
          </a:p>
        </p:txBody>
      </p:sp>
      <p:sp>
        <p:nvSpPr>
          <p:cNvPr id="240" name="Google Shape;240;g7b57687500_0_3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ea typeface="Calibri"/>
                <a:sym typeface="Calibri"/>
              </a:rPr>
              <a:t>20</a:t>
            </a:fld>
            <a:endParaRPr sz="1200" dirty="0">
              <a:solidFill>
                <a:schemeClr val="dk1"/>
              </a:solidFill>
              <a:ea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7be3b786a9_0_4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7be3b786a9_0_4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To further put these emissions into perspective, US public lands 5th in the world, accounting for 20% of the nation’s emissions. </a:t>
            </a:r>
          </a:p>
          <a:p>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These emissions are greater than entire countries such as Germany, Brazil and Canada. </a:t>
            </a:r>
          </a:p>
          <a:p>
            <a:pPr marL="0" marR="0" lvl="0" indent="0" algn="l" rtl="0">
              <a:spcBef>
                <a:spcPts val="0"/>
              </a:spcBef>
              <a:spcAft>
                <a:spcPts val="0"/>
              </a:spcAft>
              <a:buNone/>
            </a:pPr>
            <a:endParaRPr dirty="0">
              <a:solidFill>
                <a:schemeClr val="dk1"/>
              </a:solidFill>
            </a:endParaRPr>
          </a:p>
        </p:txBody>
      </p:sp>
      <p:sp>
        <p:nvSpPr>
          <p:cNvPr id="258" name="Google Shape;258;g7be3b786a9_0_4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ea typeface="Calibri"/>
                <a:sym typeface="Calibri"/>
              </a:rPr>
              <a:t>21</a:t>
            </a:fld>
            <a:endParaRPr sz="1200" dirty="0">
              <a:solidFill>
                <a:schemeClr val="dk1"/>
              </a:solidFill>
              <a:ea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7b57687500_0_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g7b57687500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u="none" strike="noStrike" cap="none" dirty="0">
              <a:solidFill>
                <a:schemeClr val="dk1"/>
              </a:solidFill>
              <a:ea typeface="Calibri"/>
              <a:cs typeface="Arial" panose="020B0604020202020204" pitchFamily="34" charset="0"/>
              <a:sym typeface="Calibri"/>
            </a:endParaRPr>
          </a:p>
        </p:txBody>
      </p:sp>
      <p:sp>
        <p:nvSpPr>
          <p:cNvPr id="83" name="Google Shape;83;g7b57687500_0_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u="none" strike="noStrike" cap="none">
                <a:solidFill>
                  <a:schemeClr val="dk1"/>
                </a:solidFill>
                <a:ea typeface="Calibri"/>
                <a:sym typeface="Calibri"/>
              </a:rPr>
              <a:t>4</a:t>
            </a:fld>
            <a:endParaRPr sz="1200" u="none" strike="noStrike" cap="none" dirty="0">
              <a:solidFill>
                <a:schemeClr val="dk1"/>
              </a:solidFill>
              <a:ea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7e5d32643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7e5d326434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In the last 3 years, leases have continued to climb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If drilled, could cause 1 billion and 5.95 billion metric tons of CO2e.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From 2017 to 2020, nearly 10 million acres of public land has been leased for new extraction</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Same size as TEN Olympic National Parks.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A third of this land is being leased for merely $2.00 an acre. A very low price to pay for permanent harm to ecosystems. </a:t>
            </a:r>
          </a:p>
          <a:p>
            <a:pPr marL="5143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Significant and long-term ramifications for climate </a:t>
            </a:r>
          </a:p>
          <a:p>
            <a:pPr marL="5143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Emissions on track to drastically exceed emissions reductions needed to avoid the worst effects of warming. </a:t>
            </a:r>
          </a:p>
          <a:p>
            <a:endPar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endParaRPr>
          </a:p>
        </p:txBody>
      </p:sp>
      <p:sp>
        <p:nvSpPr>
          <p:cNvPr id="267" name="Google Shape;267;g7e5d326434_0_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22</a:t>
            </a:fld>
            <a:endParaRPr sz="1400" dirty="0">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7be3b786a9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7be3b786a9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Much of the natural gas taken out of the ground is wasted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Value of lost gas estimated at 2.3 billion dollars since 2013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Equivalent to the emissions of 3.3 million cars driven for a year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Much of flaring and venting is intentional, justified for economic reasons</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Volatile compounds released known to pose a significant human health threat</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Natural gas is mostly methane, a powerful greenhouse gas </a:t>
            </a:r>
          </a:p>
          <a:p>
            <a:pPr marL="0" marR="0" lvl="0" indent="0" algn="l" rtl="0">
              <a:spcBef>
                <a:spcPts val="0"/>
              </a:spcBef>
              <a:spcAft>
                <a:spcPts val="0"/>
              </a:spcAft>
              <a:buNone/>
            </a:pPr>
            <a:endParaRPr sz="1800" dirty="0">
              <a:solidFill>
                <a:schemeClr val="dk1"/>
              </a:solidFill>
            </a:endParaRPr>
          </a:p>
        </p:txBody>
      </p:sp>
      <p:sp>
        <p:nvSpPr>
          <p:cNvPr id="274" name="Google Shape;274;g7be3b786a9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ea typeface="Calibri"/>
                <a:sym typeface="Calibri"/>
              </a:rPr>
              <a:t>23</a:t>
            </a:fld>
            <a:endParaRPr sz="1200" dirty="0">
              <a:solidFill>
                <a:schemeClr val="dk1"/>
              </a:solidFill>
              <a:ea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6f319cb10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6f319cb106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Energy development impacts to landscape:</a:t>
            </a:r>
          </a:p>
          <a:p>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Surface vegetation and soils are often removed. </a:t>
            </a:r>
          </a:p>
          <a:p>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Water sources can be altered or depleted. </a:t>
            </a:r>
          </a:p>
          <a:p>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Transmission lines and roads: fragment habitat, displace wildlife, and increase predation and accidental wildlife deaths. </a:t>
            </a:r>
          </a:p>
          <a:p>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a:t>
            </a:r>
          </a:p>
          <a:p>
            <a:pPr marL="0" lvl="0" indent="0" algn="l" rtl="0">
              <a:spcBef>
                <a:spcPts val="0"/>
              </a:spcBef>
              <a:spcAft>
                <a:spcPts val="0"/>
              </a:spcAft>
              <a:buNone/>
            </a:pPr>
            <a:endParaRPr dirty="0"/>
          </a:p>
        </p:txBody>
      </p:sp>
      <p:sp>
        <p:nvSpPr>
          <p:cNvPr id="312" name="Google Shape;312;g6f319cb106_0_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24</a:t>
            </a:fld>
            <a:endParaRPr sz="1400" dirty="0">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7c6d5be276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7c6d5be276_0_8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Greenhouse effect:</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heat is trapped close to the surface of the Earth by </a:t>
            </a: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greenhouse gases</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Can be thought of as a blanket wrapped around the Earth, which keeps it warm.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Without these gasses, our planet would be well below the freezing point of water.</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Greenhouse gases include carbon dioxide, methane, and nitrous oxides. </a:t>
            </a:r>
          </a:p>
          <a:p>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a:t>
            </a:r>
          </a:p>
          <a:p>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When greenhouse gases are emitted from our public lands, they enter the atmosphere.</a:t>
            </a:r>
          </a:p>
          <a:p>
            <a:endPar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endParaRPr>
          </a:p>
          <a:p>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Burning fossil fuels adds more greenhouse gases to the atmosphere, thickening the blanket, and increasing the globe’s temperature and altering climate. </a:t>
            </a:r>
          </a:p>
          <a:p>
            <a:pPr marL="0" lvl="0" indent="0" algn="l" rtl="0">
              <a:spcBef>
                <a:spcPts val="0"/>
              </a:spcBef>
              <a:spcAft>
                <a:spcPts val="0"/>
              </a:spcAft>
              <a:buNone/>
            </a:pPr>
            <a:endParaRPr dirty="0"/>
          </a:p>
        </p:txBody>
      </p:sp>
      <p:sp>
        <p:nvSpPr>
          <p:cNvPr id="327" name="Google Shape;327;g7c6d5be276_0_84: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25</a:t>
            </a:fld>
            <a:endParaRPr sz="1400" dirty="0">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7be3b786a9_0_3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7be3b786a9_0_3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Forests are getting drier and trees are stressed by lower water availability.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More hot, dry, and windy days that heighten wildfire conditions.</a:t>
            </a: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 </a:t>
            </a:r>
            <a:endPar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endParaRP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Size, duration, and number of wildfires are increasing.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Climate change contributed to an additional </a:t>
            </a: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10 million acres</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of forest fires during 1984–2015, nearly doubling the expected area. </a:t>
            </a:r>
          </a:p>
          <a:p>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a:t>
            </a:r>
          </a:p>
          <a:p>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challenge to communities: now over 40-million homes in fire-prone landscapes across the West. </a:t>
            </a:r>
          </a:p>
          <a:p>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a:t>
            </a:r>
          </a:p>
        </p:txBody>
      </p:sp>
      <p:sp>
        <p:nvSpPr>
          <p:cNvPr id="320" name="Google Shape;320;g7be3b786a9_0_355: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26</a:t>
            </a:fld>
            <a:endParaRPr sz="1400" dirty="0">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7be3b786a9_0_3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7be3b786a9_0_3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Reduced snowpack,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reduced water storage,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irrigation shortages,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and winter and summer recreation losses.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A </a:t>
            </a: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higher winter streamflow: </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flooding, stormwater management, need for flood protection.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With the </a:t>
            </a: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melt happening earlier</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there is a </a:t>
            </a: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lower summer flow</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conflicts over water resources, reduced hydropower, and negative effects on salmon populations (and all wild life dependent upon riparian systems).</a:t>
            </a:r>
          </a:p>
          <a:p>
            <a:pPr marL="514350" indent="-285750" fontAlgn="base">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year-to-year precipitation </a:t>
            </a: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variability</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projected to increase. </a:t>
            </a:r>
          </a:p>
          <a:p>
            <a:pPr marL="514350" indent="-285750" fontAlgn="base">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Years of abnormally low precipitation and extended drought </a:t>
            </a:r>
          </a:p>
          <a:p>
            <a:pPr marL="514350" indent="-285750" fontAlgn="base">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More extreme events, such as heavy rainfall, more often.</a:t>
            </a:r>
          </a:p>
          <a:p>
            <a:pPr marL="285750" lvl="0" indent="-285750" algn="l" rtl="0">
              <a:spcBef>
                <a:spcPts val="0"/>
              </a:spcBef>
              <a:spcAft>
                <a:spcPts val="0"/>
              </a:spcAft>
              <a:buFont typeface="Arial" panose="020B0604020202020204" pitchFamily="34" charset="0"/>
              <a:buChar char="•"/>
            </a:pPr>
            <a:endParaRPr dirty="0"/>
          </a:p>
        </p:txBody>
      </p:sp>
      <p:sp>
        <p:nvSpPr>
          <p:cNvPr id="320" name="Google Shape;320;g7be3b786a9_0_355: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27</a:t>
            </a:fld>
            <a:endParaRPr sz="1400" dirty="0">
              <a:cs typeface="Arial"/>
              <a:sym typeface="Arial"/>
            </a:endParaRPr>
          </a:p>
        </p:txBody>
      </p:sp>
    </p:spTree>
    <p:extLst>
      <p:ext uri="{BB962C8B-B14F-4D97-AF65-F5344CB8AC3E}">
        <p14:creationId xmlns:p14="http://schemas.microsoft.com/office/powerpoint/2010/main" val="640467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7be3b786a9_0_3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7be3b786a9_0_3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514350" indent="-285750">
              <a:buFont typeface="Arial" panose="020B0604020202020204" pitchFamily="34" charset="0"/>
              <a:buChar char="•"/>
            </a:pP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Sea level rise </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impacts shorelines, ecosystems, and coastal human populations.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The worst sea level rise projection: 4.3 feet by 2100</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Would heavily damage infrastructure throughout the Northwest</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Low-lying urban areas of the Puget Sound and Portland</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Deeply harming and displacing vulnerable coastal communities, including Indigenous groups. </a:t>
            </a:r>
          </a:p>
          <a:p>
            <a:pPr marL="228600" indent="0">
              <a:buFont typeface="Arial" panose="020B0604020202020204" pitchFamily="34" charset="0"/>
              <a:buNone/>
            </a:pPr>
            <a:endPar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endParaRPr>
          </a:p>
          <a:p>
            <a:pPr marL="285750" lvl="0" indent="-285750" algn="l" rtl="0">
              <a:spcBef>
                <a:spcPts val="0"/>
              </a:spcBef>
              <a:spcAft>
                <a:spcPts val="0"/>
              </a:spcAft>
              <a:buFont typeface="Arial" panose="020B0604020202020204" pitchFamily="34" charset="0"/>
              <a:buChar char="•"/>
            </a:pPr>
            <a:endParaRPr dirty="0"/>
          </a:p>
        </p:txBody>
      </p:sp>
      <p:sp>
        <p:nvSpPr>
          <p:cNvPr id="320" name="Google Shape;320;g7be3b786a9_0_355: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28</a:t>
            </a:fld>
            <a:endParaRPr sz="1400" dirty="0">
              <a:cs typeface="Arial"/>
              <a:sym typeface="Arial"/>
            </a:endParaRPr>
          </a:p>
        </p:txBody>
      </p:sp>
    </p:spTree>
    <p:extLst>
      <p:ext uri="{BB962C8B-B14F-4D97-AF65-F5344CB8AC3E}">
        <p14:creationId xmlns:p14="http://schemas.microsoft.com/office/powerpoint/2010/main" val="2340112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7be3b786a9_0_3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7be3b786a9_0_3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Climate impacts have catastrophic impacts on species central to Northwest culture</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Rising stream temperatures, intense storms, and loss of habitat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More intense winter storms cause higher river flows with more runoff, increasing sediments that can bury salmon eggs and reduce salmon survival.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Increased winter streamflow and decreased summer flow are projected to threaten salmon spawning, compromising salmon hatchery and reintroduction efforts. </a:t>
            </a:r>
          </a:p>
          <a:p>
            <a:pPr marL="0" lvl="0" indent="0" algn="l" rtl="0">
              <a:spcBef>
                <a:spcPts val="0"/>
              </a:spcBef>
              <a:spcAft>
                <a:spcPts val="0"/>
              </a:spcAft>
              <a:buNone/>
            </a:pPr>
            <a:endParaRPr dirty="0"/>
          </a:p>
        </p:txBody>
      </p:sp>
      <p:sp>
        <p:nvSpPr>
          <p:cNvPr id="320" name="Google Shape;320;g7be3b786a9_0_355: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29</a:t>
            </a:fld>
            <a:endParaRPr sz="1400" dirty="0">
              <a:cs typeface="Arial"/>
              <a:sym typeface="Arial"/>
            </a:endParaRPr>
          </a:p>
        </p:txBody>
      </p:sp>
    </p:spTree>
    <p:extLst>
      <p:ext uri="{BB962C8B-B14F-4D97-AF65-F5344CB8AC3E}">
        <p14:creationId xmlns:p14="http://schemas.microsoft.com/office/powerpoint/2010/main" val="2082930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7cfc31bba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7cfc31bba7_0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8" name="Google Shape;388;g7cfc31bba7_0_27: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30</a:t>
            </a:fld>
            <a:endParaRPr sz="1400" dirty="0">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7cfc31bba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7cfc31bba7_0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Climate change impacts have disproportionate impacts on:</a:t>
            </a:r>
          </a:p>
          <a:p>
            <a:pPr marL="971550" marR="0" lvl="1"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Tribal nations, Their ways of life are at risk because they rely heavily on the natural environment in ways that are critical to cultural survival. These communities often have fewer resources to prepare for and cope with climate disruptions. </a:t>
            </a:r>
          </a:p>
          <a:p>
            <a:pPr marL="971550" lvl="1"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Communities of color</a:t>
            </a:r>
          </a:p>
          <a:p>
            <a:pPr marL="971550" lvl="1"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Communities who are dependent on natural resource economies, </a:t>
            </a:r>
          </a:p>
          <a:p>
            <a:pPr marL="971550" lvl="1"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and lower income communities. </a:t>
            </a:r>
          </a:p>
          <a:p>
            <a:pPr marL="971550" lvl="1"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Vulnerable older adults &amp; children</a:t>
            </a:r>
          </a:p>
          <a:p>
            <a:pPr marL="514350" indent="-285750" fontAlgn="base">
              <a:buFont typeface="Arial" panose="020B0604020202020204" pitchFamily="34" charset="0"/>
              <a:buChar char="•"/>
            </a:pP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Air pollution </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is a direct impact of both fossil fuel extraction and climate change. 158 million Americans—nearly half of the country—live in counties where air pollution exceeds national health-based standards. Each year, air pollution causes 200,000 premature deaths.  </a:t>
            </a:r>
          </a:p>
          <a:p>
            <a:pPr marL="285750" lvl="0" indent="-285750" algn="l" rtl="0">
              <a:spcBef>
                <a:spcPts val="0"/>
              </a:spcBef>
              <a:spcAft>
                <a:spcPts val="0"/>
              </a:spcAft>
              <a:buFont typeface="Arial" panose="020B0604020202020204" pitchFamily="34" charset="0"/>
              <a:buChar char="•"/>
            </a:pPr>
            <a:endParaRPr dirty="0"/>
          </a:p>
        </p:txBody>
      </p:sp>
      <p:sp>
        <p:nvSpPr>
          <p:cNvPr id="388" name="Google Shape;388;g7cfc31bba7_0_27: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31</a:t>
            </a:fld>
            <a:endParaRPr sz="1400" dirty="0">
              <a:cs typeface="Arial"/>
              <a:sym typeface="Arial"/>
            </a:endParaRPr>
          </a:p>
        </p:txBody>
      </p:sp>
    </p:spTree>
    <p:extLst>
      <p:ext uri="{BB962C8B-B14F-4D97-AF65-F5344CB8AC3E}">
        <p14:creationId xmlns:p14="http://schemas.microsoft.com/office/powerpoint/2010/main" val="2942745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7be3b786a9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g7be3b786a9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lands that belong to the public, managed by various segments of government: federal, state, county, and municipal.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Because the lands are held in trust for the public, every American has a say in how these lands are managed.</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These lands have a complex history.</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Land acknowledgement statement (see script for more information)</a:t>
            </a:r>
          </a:p>
          <a:p>
            <a:pPr marL="0" marR="0" lvl="0" indent="0" algn="l" rtl="0">
              <a:spcBef>
                <a:spcPts val="0"/>
              </a:spcBef>
              <a:spcAft>
                <a:spcPts val="0"/>
              </a:spcAft>
              <a:buNone/>
            </a:pPr>
            <a:endParaRPr sz="1200" dirty="0">
              <a:solidFill>
                <a:schemeClr val="dk1"/>
              </a:solidFill>
              <a:ea typeface="Calibri"/>
              <a:cs typeface="Arial" panose="020B0604020202020204" pitchFamily="34" charset="0"/>
              <a:sym typeface="Calibri"/>
            </a:endParaRPr>
          </a:p>
        </p:txBody>
      </p:sp>
      <p:sp>
        <p:nvSpPr>
          <p:cNvPr id="90" name="Google Shape;90;g7be3b786a9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u="none" strike="noStrike" cap="none">
                <a:solidFill>
                  <a:schemeClr val="dk1"/>
                </a:solidFill>
                <a:ea typeface="Calibri"/>
                <a:sym typeface="Calibri"/>
              </a:rPr>
              <a:t>5</a:t>
            </a:fld>
            <a:endParaRPr sz="1200" u="none" strike="noStrike" cap="none" dirty="0">
              <a:solidFill>
                <a:schemeClr val="dk1"/>
              </a:solidFill>
              <a:ea typeface="Calibri"/>
              <a:sym typeface="Calibri"/>
            </a:endParaRPr>
          </a:p>
        </p:txBody>
      </p:sp>
    </p:spTree>
    <p:extLst>
      <p:ext uri="{BB962C8B-B14F-4D97-AF65-F5344CB8AC3E}">
        <p14:creationId xmlns:p14="http://schemas.microsoft.com/office/powerpoint/2010/main" val="2308369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7be3b786a9_0_4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7be3b786a9_0_4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Currently, industrialized management of public lands is a large contributor to climate change. </a:t>
            </a:r>
          </a:p>
          <a:p>
            <a:pPr marL="0" lvl="0" indent="0" algn="l" rtl="0">
              <a:spcBef>
                <a:spcPts val="0"/>
              </a:spcBef>
              <a:spcAft>
                <a:spcPts val="0"/>
              </a:spcAft>
              <a:buSzPts val="1100"/>
              <a:buNone/>
            </a:pPr>
            <a:endPar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endParaRPr>
          </a:p>
          <a:p>
            <a:pPr marL="0" lvl="0" indent="0" algn="l" rtl="0">
              <a:spcBef>
                <a:spcPts val="0"/>
              </a:spcBef>
              <a:spcAft>
                <a:spcPts val="0"/>
              </a:spcAft>
              <a:buSzPts val="1100"/>
              <a:buNone/>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Industrial activities on public lands are negatively impacting ecosystems and public health. </a:t>
            </a:r>
          </a:p>
          <a:p>
            <a:pPr marL="0" lvl="0" indent="0" algn="l" rtl="0">
              <a:spcBef>
                <a:spcPts val="0"/>
              </a:spcBef>
              <a:spcAft>
                <a:spcPts val="0"/>
              </a:spcAft>
              <a:buSzPts val="1100"/>
              <a:buNone/>
            </a:pPr>
            <a:endPar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endParaRPr>
          </a:p>
          <a:p>
            <a:pPr marL="0" lvl="0" indent="0" algn="l" rtl="0">
              <a:spcBef>
                <a:spcPts val="0"/>
              </a:spcBef>
              <a:spcAft>
                <a:spcPts val="0"/>
              </a:spcAft>
              <a:buSzPts val="1100"/>
              <a:buNone/>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Can public lands work to </a:t>
            </a:r>
            <a:r>
              <a:rPr lang="en-US" sz="1800" b="0" i="1" u="none" strike="noStrike" cap="none" dirty="0">
                <a:solidFill>
                  <a:srgbClr val="000000"/>
                </a:solidFill>
                <a:effectLst/>
                <a:latin typeface="Arial" panose="020B0604020202020204" pitchFamily="34" charset="0"/>
                <a:ea typeface="Arial" panose="020B0604020202020204" pitchFamily="34" charset="0"/>
                <a:cs typeface="Arial"/>
                <a:sym typeface="Arial"/>
              </a:rPr>
              <a:t>solve </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rather than </a:t>
            </a:r>
            <a:r>
              <a:rPr lang="en-US" sz="1800" b="0" i="1" u="none" strike="noStrike" cap="none" dirty="0">
                <a:solidFill>
                  <a:srgbClr val="000000"/>
                </a:solidFill>
                <a:effectLst/>
                <a:latin typeface="Arial" panose="020B0604020202020204" pitchFamily="34" charset="0"/>
                <a:ea typeface="Arial" panose="020B0604020202020204" pitchFamily="34" charset="0"/>
                <a:cs typeface="Arial"/>
                <a:sym typeface="Arial"/>
              </a:rPr>
              <a:t>contribute</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to climate change?</a:t>
            </a:r>
            <a:endParaRPr sz="1200" dirty="0">
              <a:solidFill>
                <a:schemeClr val="dk1"/>
              </a:solidFill>
              <a:ea typeface="Calibri"/>
              <a:cs typeface="Arial" panose="020B0604020202020204" pitchFamily="34" charset="0"/>
              <a:sym typeface="Calibri"/>
            </a:endParaRPr>
          </a:p>
          <a:p>
            <a:pPr marL="0" marR="0" lvl="0" indent="0" algn="l" rtl="0">
              <a:spcBef>
                <a:spcPts val="0"/>
              </a:spcBef>
              <a:spcAft>
                <a:spcPts val="0"/>
              </a:spcAft>
              <a:buNone/>
            </a:pPr>
            <a:endParaRPr dirty="0">
              <a:solidFill>
                <a:schemeClr val="dk1"/>
              </a:solidFill>
            </a:endParaRPr>
          </a:p>
        </p:txBody>
      </p:sp>
      <p:sp>
        <p:nvSpPr>
          <p:cNvPr id="395" name="Google Shape;395;g7be3b786a9_0_4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ea typeface="Calibri"/>
                <a:sym typeface="Calibri"/>
              </a:rPr>
              <a:t>32</a:t>
            </a:fld>
            <a:endParaRPr sz="1200" dirty="0">
              <a:solidFill>
                <a:schemeClr val="dk1"/>
              </a:solidFill>
              <a:ea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5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America’s </a:t>
            </a:r>
            <a:r>
              <a:rPr lang="en-US" sz="1800" b="0" i="1" u="none" strike="noStrike" cap="none" dirty="0">
                <a:solidFill>
                  <a:srgbClr val="000000"/>
                </a:solidFill>
                <a:effectLst/>
                <a:latin typeface="Arial" panose="020B0604020202020204" pitchFamily="34" charset="0"/>
                <a:ea typeface="Arial" panose="020B0604020202020204" pitchFamily="34" charset="0"/>
                <a:cs typeface="Arial"/>
                <a:sym typeface="Arial"/>
              </a:rPr>
              <a:t>intact </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public lands climate defense</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Public lands </a:t>
            </a:r>
          </a:p>
          <a:p>
            <a:pPr marL="971550" lvl="1"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remove and store carbon, </a:t>
            </a:r>
          </a:p>
          <a:p>
            <a:pPr marL="971550" lvl="1"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provide clean air and water, </a:t>
            </a:r>
          </a:p>
          <a:p>
            <a:pPr marL="971550" lvl="1"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serve as a buffer to severe storms, </a:t>
            </a:r>
          </a:p>
          <a:p>
            <a:pPr marL="971550" lvl="1"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offer large natural areas to serve as habitat, </a:t>
            </a:r>
          </a:p>
          <a:p>
            <a:pPr marL="971550" lvl="1"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encourage biodiversity, </a:t>
            </a:r>
          </a:p>
          <a:p>
            <a:pPr marL="971550" lvl="1"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and allow for adaptation to changing conditions. </a:t>
            </a:r>
          </a:p>
          <a:p>
            <a:pPr marL="514350" lvl="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They can solve much of the problem if we “use” them differently.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Studies show </a:t>
            </a: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nature-based climate solutions </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can provide over one-third of the cost-effective actions needed between now and 2030 to stabilize warming to below 2 °C.</a:t>
            </a:r>
            <a:endParaRPr dirty="0"/>
          </a:p>
        </p:txBody>
      </p:sp>
      <p:sp>
        <p:nvSpPr>
          <p:cNvPr id="402" name="Google Shape;402;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be3b786a9_0_37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Forests on public lands in the Northwest: </a:t>
            </a:r>
          </a:p>
          <a:p>
            <a:pPr marL="971550" lvl="1" indent="-285750">
              <a:buFont typeface="Arial" panose="020B0604020202020204" pitchFamily="34" charset="0"/>
              <a:buChar char="•"/>
            </a:pP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high carbon storage </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and </a:t>
            </a: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low-vulnerability</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to drought and fire, have the potential to lock up as much carbon by 2100 as </a:t>
            </a: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burying 72,148 tanker trucks of gasoline, or eliminating ~6 years of current regional fossil fuel emissions</a:t>
            </a:r>
          </a:p>
          <a:p>
            <a:pPr marL="228600" indent="0">
              <a:buFont typeface="Arial" panose="020B0604020202020204" pitchFamily="34" charset="0"/>
              <a:buNone/>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a:t>
            </a:r>
          </a:p>
          <a:p>
            <a:pPr marL="514350" indent="-285750">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Allowing forests to reach their full carbon sequestration potential on a global scale could provide 37% of the carbon reductions needed to stabilize our climate.</a:t>
            </a:r>
          </a:p>
          <a:p>
            <a:pPr marL="285750" lvl="0" indent="-285750" algn="l" rtl="0">
              <a:spcBef>
                <a:spcPts val="0"/>
              </a:spcBef>
              <a:spcAft>
                <a:spcPts val="0"/>
              </a:spcAft>
              <a:buFont typeface="Arial" panose="020B0604020202020204" pitchFamily="34" charset="0"/>
              <a:buChar char="•"/>
            </a:pPr>
            <a:endParaRPr dirty="0"/>
          </a:p>
        </p:txBody>
      </p:sp>
      <p:sp>
        <p:nvSpPr>
          <p:cNvPr id="458" name="Google Shape;458;g7be3b786a9_0_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5737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be3b786a9_0_37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285750" lvl="0" indent="-285750" algn="l" rtl="0">
              <a:spcBef>
                <a:spcPts val="0"/>
              </a:spcBef>
              <a:spcAft>
                <a:spcPts val="0"/>
              </a:spcAft>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Coastal ecosystems are even more </a:t>
            </a:r>
            <a:r>
              <a:rPr lang="en-US" sz="1800" b="1" i="0" u="none" strike="noStrike" cap="none" dirty="0">
                <a:solidFill>
                  <a:srgbClr val="000000"/>
                </a:solidFill>
                <a:effectLst/>
                <a:latin typeface="Arial" panose="020B0604020202020204" pitchFamily="34" charset="0"/>
                <a:ea typeface="Arial" panose="020B0604020202020204" pitchFamily="34" charset="0"/>
                <a:cs typeface="Arial"/>
                <a:sym typeface="Arial"/>
              </a:rPr>
              <a:t>efficient</a:t>
            </a: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 carbon sinks</a:t>
            </a:r>
          </a:p>
          <a:p>
            <a:pPr marL="285750" lvl="0" indent="-285750" algn="l" rtl="0">
              <a:spcBef>
                <a:spcPts val="0"/>
              </a:spcBef>
              <a:spcAft>
                <a:spcPts val="0"/>
              </a:spcAft>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absorb 10x more carbon per square foot compared to forests</a:t>
            </a:r>
          </a:p>
          <a:p>
            <a:pPr marL="285750" lvl="0" indent="-285750" algn="l" rtl="0">
              <a:spcBef>
                <a:spcPts val="0"/>
              </a:spcBef>
              <a:spcAft>
                <a:spcPts val="0"/>
              </a:spcAft>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Oyster beds, kelp forests, and seagrass beds also reduce waves by 60% during extreme weather events. </a:t>
            </a:r>
            <a:endParaRPr dirty="0"/>
          </a:p>
        </p:txBody>
      </p:sp>
      <p:sp>
        <p:nvSpPr>
          <p:cNvPr id="458" name="Google Shape;458;g7be3b786a9_0_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5197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7c6d5be276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7c6d5be276_0_1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There are many ways that we can improve the health of public lands and contribute to climate resilience when we actively engage in public land stewardship. </a:t>
            </a:r>
            <a:endParaRPr dirty="0"/>
          </a:p>
        </p:txBody>
      </p:sp>
      <p:sp>
        <p:nvSpPr>
          <p:cNvPr id="485" name="Google Shape;485;g7c6d5be276_0_114: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36</a:t>
            </a:fld>
            <a:endParaRPr sz="1400" dirty="0">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7c6d5be276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7c6d5be276_0_1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We can contribute by… </a:t>
            </a:r>
          </a:p>
          <a:p>
            <a:pPr marL="285750" lvl="0" indent="-285750" algn="l" rtl="0">
              <a:spcBef>
                <a:spcPts val="0"/>
              </a:spcBef>
              <a:spcAft>
                <a:spcPts val="0"/>
              </a:spcAft>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gathering data, </a:t>
            </a:r>
          </a:p>
          <a:p>
            <a:pPr marL="285750" lvl="0" indent="-285750" algn="l" rtl="0">
              <a:spcBef>
                <a:spcPts val="0"/>
              </a:spcBef>
              <a:spcAft>
                <a:spcPts val="0"/>
              </a:spcAft>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restoring native species, or </a:t>
            </a:r>
          </a:p>
          <a:p>
            <a:pPr marL="285750" lvl="0" indent="-285750" algn="l" rtl="0">
              <a:spcBef>
                <a:spcPts val="0"/>
              </a:spcBef>
              <a:spcAft>
                <a:spcPts val="0"/>
              </a:spcAft>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repairing entire ecosystems</a:t>
            </a:r>
          </a:p>
          <a:p>
            <a:pPr marL="285750" lvl="0" indent="-285750" algn="l" rtl="0">
              <a:spcBef>
                <a:spcPts val="0"/>
              </a:spcBef>
              <a:spcAft>
                <a:spcPts val="0"/>
              </a:spcAft>
              <a:buFont typeface="Arial" panose="020B0604020202020204" pitchFamily="34" charset="0"/>
              <a:buChar char="•"/>
            </a:pPr>
            <a:endPar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endParaRPr>
          </a:p>
          <a:p>
            <a:pPr marL="285750" lvl="0" indent="-285750" algn="l" rtl="0">
              <a:spcBef>
                <a:spcPts val="0"/>
              </a:spcBef>
              <a:spcAft>
                <a:spcPts val="0"/>
              </a:spcAft>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there are enormous opportunities to enhance our landscapes’ natural climate resilience!</a:t>
            </a:r>
          </a:p>
          <a:p>
            <a:pPr marL="285750" lvl="0" indent="-285750" algn="l" rtl="0">
              <a:spcBef>
                <a:spcPts val="0"/>
              </a:spcBef>
              <a:spcAft>
                <a:spcPts val="0"/>
              </a:spcAft>
              <a:buFont typeface="Arial" panose="020B0604020202020204" pitchFamily="34" charset="0"/>
              <a:buChar cha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Add your examples: Our broadband (and/or partnering organizations) have… (planted native species, collected water monitoring data, etc. etc.) </a:t>
            </a:r>
            <a:endParaRPr dirty="0"/>
          </a:p>
        </p:txBody>
      </p:sp>
      <p:sp>
        <p:nvSpPr>
          <p:cNvPr id="485" name="Google Shape;485;g7c6d5be276_0_114: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37</a:t>
            </a:fld>
            <a:endParaRPr sz="1400" dirty="0">
              <a:cs typeface="Arial"/>
              <a:sym typeface="Arial"/>
            </a:endParaRPr>
          </a:p>
        </p:txBody>
      </p:sp>
    </p:spTree>
    <p:extLst>
      <p:ext uri="{BB962C8B-B14F-4D97-AF65-F5344CB8AC3E}">
        <p14:creationId xmlns:p14="http://schemas.microsoft.com/office/powerpoint/2010/main" val="471132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7c6d5be276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7c6d5be276_0_1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Plug in your own examples of past accomplishments and ongoing partnerships. Or describe where your Broadband is growing and taking on new roles. This is a great opportunity to talk about the work your Broadband is doing.</a:t>
            </a:r>
          </a:p>
          <a:p>
            <a:pPr marL="0" lvl="0" indent="0" algn="l" rtl="0">
              <a:spcBef>
                <a:spcPts val="0"/>
              </a:spcBef>
              <a:spcAft>
                <a:spcPts val="0"/>
              </a:spcAft>
              <a:buNone/>
            </a:pPr>
            <a:endParaRPr dirty="0"/>
          </a:p>
        </p:txBody>
      </p:sp>
      <p:sp>
        <p:nvSpPr>
          <p:cNvPr id="485" name="Google Shape;485;g7c6d5be276_0_114: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38</a:t>
            </a:fld>
            <a:endParaRPr sz="1400" dirty="0">
              <a:cs typeface="Arial"/>
              <a:sym typeface="Arial"/>
            </a:endParaRPr>
          </a:p>
        </p:txBody>
      </p:sp>
    </p:spTree>
    <p:extLst>
      <p:ext uri="{BB962C8B-B14F-4D97-AF65-F5344CB8AC3E}">
        <p14:creationId xmlns:p14="http://schemas.microsoft.com/office/powerpoint/2010/main" val="4138314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7c6d5be276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7c6d5be276_0_1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Offer your audience an invitation to any upcoming events that your Broadband is hosting, thank everyone for their time, and open the floor to questions! </a:t>
            </a:r>
          </a:p>
          <a:p>
            <a:pPr marL="0" lvl="0" indent="0" algn="l" rtl="0">
              <a:spcBef>
                <a:spcPts val="0"/>
              </a:spcBef>
              <a:spcAft>
                <a:spcPts val="0"/>
              </a:spcAft>
              <a:buNone/>
            </a:pPr>
            <a:endParaRPr dirty="0"/>
          </a:p>
        </p:txBody>
      </p:sp>
      <p:sp>
        <p:nvSpPr>
          <p:cNvPr id="485" name="Google Shape;485;g7c6d5be276_0_114: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a:buNone/>
            </a:pPr>
            <a:fld id="{00000000-1234-1234-1234-123412341234}" type="slidenum">
              <a:rPr lang="en-US"/>
              <a:t>39</a:t>
            </a:fld>
            <a:endParaRPr sz="1400" dirty="0">
              <a:cs typeface="Arial"/>
              <a:sym typeface="Arial"/>
            </a:endParaRPr>
          </a:p>
        </p:txBody>
      </p:sp>
    </p:spTree>
    <p:extLst>
      <p:ext uri="{BB962C8B-B14F-4D97-AF65-F5344CB8AC3E}">
        <p14:creationId xmlns:p14="http://schemas.microsoft.com/office/powerpoint/2010/main" val="49708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7be3b786a9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g7be3b786a9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sz="1800" dirty="0">
                <a:solidFill>
                  <a:schemeClr val="dk1"/>
                </a:solidFill>
              </a:rPr>
              <a:t>What comes to mind for you</a:t>
            </a:r>
          </a:p>
          <a:p>
            <a:pPr marL="457200" lvl="0" indent="-317500" algn="l" rtl="0">
              <a:spcBef>
                <a:spcPts val="0"/>
              </a:spcBef>
              <a:spcAft>
                <a:spcPts val="0"/>
              </a:spcAft>
              <a:buClr>
                <a:schemeClr val="dk1"/>
              </a:buClr>
              <a:buSzPts val="1400"/>
              <a:buChar char="-"/>
            </a:pPr>
            <a:r>
              <a:rPr lang="en-US" sz="1800" dirty="0">
                <a:solidFill>
                  <a:schemeClr val="dk1"/>
                </a:solidFill>
              </a:rPr>
              <a:t>Turn to person next to you and share a few words</a:t>
            </a:r>
            <a:endParaRPr sz="1800" dirty="0">
              <a:solidFill>
                <a:schemeClr val="dk1"/>
              </a:solidFill>
            </a:endParaRPr>
          </a:p>
          <a:p>
            <a:pPr marL="0" marR="0" lvl="0" indent="0" algn="l" rtl="0">
              <a:spcBef>
                <a:spcPts val="0"/>
              </a:spcBef>
              <a:spcAft>
                <a:spcPts val="0"/>
              </a:spcAft>
              <a:buNone/>
            </a:pPr>
            <a:endParaRPr sz="1200" dirty="0">
              <a:solidFill>
                <a:schemeClr val="dk1"/>
              </a:solidFill>
              <a:ea typeface="Calibri"/>
              <a:cs typeface="Arial" panose="020B0604020202020204" pitchFamily="34" charset="0"/>
              <a:sym typeface="Calibri"/>
            </a:endParaRPr>
          </a:p>
        </p:txBody>
      </p:sp>
      <p:sp>
        <p:nvSpPr>
          <p:cNvPr id="90" name="Google Shape;90;g7be3b786a9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u="none" strike="noStrike" cap="none">
                <a:solidFill>
                  <a:schemeClr val="dk1"/>
                </a:solidFill>
                <a:ea typeface="Calibri"/>
                <a:sym typeface="Calibri"/>
              </a:rPr>
              <a:t>6</a:t>
            </a:fld>
            <a:endParaRPr sz="1200" u="none" strike="noStrike" cap="none" dirty="0">
              <a:solidFill>
                <a:schemeClr val="dk1"/>
              </a:solidFill>
              <a:ea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7be3b786a9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g7be3b786a9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sz="1800" dirty="0">
                <a:solidFill>
                  <a:schemeClr val="dk1"/>
                </a:solidFill>
              </a:rPr>
              <a:t>Stories help us recognize the diversity of perspectives and experiences on public lands</a:t>
            </a:r>
            <a:endParaRPr sz="1800" dirty="0">
              <a:solidFill>
                <a:schemeClr val="dk1"/>
              </a:solidFill>
            </a:endParaRPr>
          </a:p>
          <a:p>
            <a:pPr marL="0" marR="0" lvl="0" indent="0" algn="l" rtl="0">
              <a:spcBef>
                <a:spcPts val="0"/>
              </a:spcBef>
              <a:spcAft>
                <a:spcPts val="0"/>
              </a:spcAft>
              <a:buNone/>
            </a:pPr>
            <a:endParaRPr sz="1200" dirty="0">
              <a:solidFill>
                <a:schemeClr val="dk1"/>
              </a:solidFill>
              <a:ea typeface="Calibri"/>
              <a:cs typeface="Arial" panose="020B0604020202020204" pitchFamily="34" charset="0"/>
              <a:sym typeface="Calibri"/>
            </a:endParaRPr>
          </a:p>
        </p:txBody>
      </p:sp>
      <p:sp>
        <p:nvSpPr>
          <p:cNvPr id="90" name="Google Shape;90;g7be3b786a9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u="none" strike="noStrike" cap="none">
                <a:solidFill>
                  <a:schemeClr val="dk1"/>
                </a:solidFill>
                <a:ea typeface="Calibri"/>
                <a:sym typeface="Calibri"/>
              </a:rPr>
              <a:t>7</a:t>
            </a:fld>
            <a:endParaRPr sz="1200" u="none" strike="noStrike" cap="none" dirty="0">
              <a:solidFill>
                <a:schemeClr val="dk1"/>
              </a:solidFill>
              <a:ea typeface="Calibri"/>
              <a:sym typeface="Calibri"/>
            </a:endParaRPr>
          </a:p>
        </p:txBody>
      </p:sp>
    </p:spTree>
    <p:extLst>
      <p:ext uri="{BB962C8B-B14F-4D97-AF65-F5344CB8AC3E}">
        <p14:creationId xmlns:p14="http://schemas.microsoft.com/office/powerpoint/2010/main" val="925219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7be3b786a9_0_3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g7be3b786a9_0_3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spcBef>
                <a:spcPts val="0"/>
              </a:spcBef>
              <a:spcAft>
                <a:spcPts val="0"/>
              </a:spcAft>
              <a:buClr>
                <a:schemeClr val="dk1"/>
              </a:buClr>
              <a:buSzPts val="1400"/>
              <a:buNone/>
            </a:pPr>
            <a:endParaRPr sz="1800" dirty="0">
              <a:solidFill>
                <a:schemeClr val="dk1"/>
              </a:solidFill>
            </a:endParaRPr>
          </a:p>
          <a:p>
            <a:pPr marL="171450" marR="0" lvl="0" indent="-171450" algn="l" rtl="0">
              <a:spcBef>
                <a:spcPts val="0"/>
              </a:spcBef>
              <a:spcAft>
                <a:spcPts val="0"/>
              </a:spcAft>
              <a:buFontTx/>
              <a:buChar char="-"/>
            </a:pPr>
            <a:r>
              <a:rPr lang="en-US" sz="1200" dirty="0">
                <a:solidFill>
                  <a:schemeClr val="dk1"/>
                </a:solidFill>
                <a:ea typeface="Calibri"/>
                <a:cs typeface="Arial" panose="020B0604020202020204" pitchFamily="34" charset="0"/>
                <a:sym typeface="Calibri"/>
              </a:rPr>
              <a:t>Federal public lands are held in trust for all Americans</a:t>
            </a:r>
          </a:p>
          <a:p>
            <a:pPr marL="171450" marR="0" lvl="0" indent="-171450" algn="l" rtl="0">
              <a:spcBef>
                <a:spcPts val="0"/>
              </a:spcBef>
              <a:spcAft>
                <a:spcPts val="0"/>
              </a:spcAft>
              <a:buFontTx/>
              <a:buChar char="-"/>
            </a:pPr>
            <a:r>
              <a:rPr lang="en-US" sz="1200" dirty="0">
                <a:solidFill>
                  <a:schemeClr val="dk1"/>
                </a:solidFill>
                <a:ea typeface="Calibri"/>
                <a:cs typeface="Arial" panose="020B0604020202020204" pitchFamily="34" charset="0"/>
                <a:sym typeface="Calibri"/>
              </a:rPr>
              <a:t>Managed for long-term health of land and American people</a:t>
            </a:r>
          </a:p>
          <a:p>
            <a:pPr marL="171450" marR="0" lvl="0" indent="-171450" algn="l" rtl="0">
              <a:spcBef>
                <a:spcPts val="0"/>
              </a:spcBef>
              <a:spcAft>
                <a:spcPts val="0"/>
              </a:spcAft>
              <a:buFontTx/>
              <a:buChar char="-"/>
            </a:pPr>
            <a:r>
              <a:rPr lang="en-US" sz="1200" dirty="0">
                <a:solidFill>
                  <a:schemeClr val="dk1"/>
                </a:solidFill>
                <a:ea typeface="Calibri"/>
                <a:cs typeface="Arial" panose="020B0604020202020204" pitchFamily="34" charset="0"/>
                <a:sym typeface="Calibri"/>
              </a:rPr>
              <a:t>Not evenly distributed across US</a:t>
            </a:r>
            <a:endParaRPr sz="1200" dirty="0">
              <a:solidFill>
                <a:schemeClr val="dk1"/>
              </a:solidFill>
              <a:ea typeface="Calibri"/>
              <a:cs typeface="Arial" panose="020B0604020202020204" pitchFamily="34" charset="0"/>
              <a:sym typeface="Calibri"/>
            </a:endParaRPr>
          </a:p>
        </p:txBody>
      </p:sp>
      <p:sp>
        <p:nvSpPr>
          <p:cNvPr id="116" name="Google Shape;116;g7be3b786a9_0_3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ea typeface="Calibri"/>
                <a:sym typeface="Calibri"/>
              </a:rPr>
              <a:t>8</a:t>
            </a:fld>
            <a:endParaRPr sz="1200" dirty="0">
              <a:solidFill>
                <a:schemeClr val="dk1"/>
              </a:solidFill>
              <a:ea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7be3b786a9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7be3b786a9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u="none" strike="noStrike" cap="none" dirty="0">
                <a:solidFill>
                  <a:schemeClr val="dk1"/>
                </a:solidFill>
                <a:ea typeface="Calibri"/>
                <a:cs typeface="Arial" panose="020B0604020202020204" pitchFamily="34" charset="0"/>
                <a:sym typeface="Calibri"/>
              </a:rPr>
              <a:t>What if all public lands were combined into its own country?</a:t>
            </a:r>
            <a:endParaRPr dirty="0"/>
          </a:p>
          <a:p>
            <a:pPr marL="0" marR="0" lvl="0" indent="0" algn="l" rtl="0">
              <a:spcBef>
                <a:spcPts val="0"/>
              </a:spcBef>
              <a:spcAft>
                <a:spcPts val="0"/>
              </a:spcAft>
              <a:buNone/>
            </a:pPr>
            <a:r>
              <a:rPr lang="en-US" sz="1200" u="none" strike="noStrike" cap="none" dirty="0">
                <a:solidFill>
                  <a:schemeClr val="dk1"/>
                </a:solidFill>
                <a:ea typeface="Calibri"/>
                <a:cs typeface="Arial" panose="020B0604020202020204" pitchFamily="34" charset="0"/>
                <a:sym typeface="Calibri"/>
              </a:rPr>
              <a:t>- 7</a:t>
            </a:r>
            <a:r>
              <a:rPr lang="en-US" sz="1200" u="none" strike="noStrike" cap="none" baseline="30000" dirty="0">
                <a:solidFill>
                  <a:schemeClr val="dk1"/>
                </a:solidFill>
                <a:ea typeface="Calibri"/>
                <a:cs typeface="Arial" panose="020B0604020202020204" pitchFamily="34" charset="0"/>
                <a:sym typeface="Calibri"/>
              </a:rPr>
              <a:t>th</a:t>
            </a:r>
            <a:r>
              <a:rPr lang="en-US" sz="1200" u="none" strike="noStrike" cap="none" dirty="0">
                <a:solidFill>
                  <a:schemeClr val="dk1"/>
                </a:solidFill>
                <a:ea typeface="Calibri"/>
                <a:cs typeface="Arial" panose="020B0604020202020204" pitchFamily="34" charset="0"/>
                <a:sym typeface="Calibri"/>
              </a:rPr>
              <a:t> largest, larger than India! That’s 640 million acres!</a:t>
            </a:r>
            <a:br>
              <a:rPr lang="en-US" sz="1200" u="none" strike="noStrike" cap="none" dirty="0">
                <a:solidFill>
                  <a:schemeClr val="dk1"/>
                </a:solidFill>
                <a:ea typeface="Calibri"/>
                <a:cs typeface="Arial" panose="020B0604020202020204" pitchFamily="34" charset="0"/>
                <a:sym typeface="Calibri"/>
              </a:rPr>
            </a:br>
            <a:r>
              <a:rPr lang="en-US" sz="1200" dirty="0">
                <a:solidFill>
                  <a:schemeClr val="dk1"/>
                </a:solidFill>
                <a:ea typeface="Calibri"/>
                <a:cs typeface="Arial" panose="020B0604020202020204" pitchFamily="34" charset="0"/>
                <a:sym typeface="Calibri"/>
              </a:rPr>
              <a:t>**Important to note that this is just for scale, not the actual location of public lands</a:t>
            </a:r>
            <a:endParaRPr sz="1200" u="none" strike="noStrike" cap="none" dirty="0">
              <a:solidFill>
                <a:schemeClr val="dk1"/>
              </a:solidFill>
              <a:ea typeface="Calibri"/>
              <a:cs typeface="Arial" panose="020B0604020202020204" pitchFamily="34" charset="0"/>
              <a:sym typeface="Calibri"/>
            </a:endParaRPr>
          </a:p>
        </p:txBody>
      </p:sp>
      <p:sp>
        <p:nvSpPr>
          <p:cNvPr id="106" name="Google Shape;106;g7be3b786a9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ea typeface="Calibri"/>
                <a:sym typeface="Calibri"/>
              </a:rPr>
              <a:t>9</a:t>
            </a:fld>
            <a:endParaRPr sz="1200" dirty="0">
              <a:solidFill>
                <a:schemeClr val="dk1"/>
              </a:solidFill>
              <a:ea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7be3b786a9_0_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7be3b786a9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u="none" strike="noStrike" cap="none" dirty="0">
                <a:solidFill>
                  <a:schemeClr val="dk1"/>
                </a:solidFill>
                <a:ea typeface="Calibri"/>
                <a:cs typeface="Arial" panose="020B0604020202020204" pitchFamily="34" charset="0"/>
                <a:sym typeface="Calibri"/>
              </a:rPr>
              <a:t>- Public lands are managed in many ways by many groups – offer local examples! </a:t>
            </a:r>
            <a:endParaRPr sz="1200" u="none" strike="noStrike" cap="none" dirty="0">
              <a:solidFill>
                <a:schemeClr val="dk1"/>
              </a:solidFill>
              <a:ea typeface="Calibri"/>
              <a:cs typeface="Arial" panose="020B0604020202020204" pitchFamily="34" charset="0"/>
              <a:sym typeface="Calibri"/>
            </a:endParaRPr>
          </a:p>
        </p:txBody>
      </p:sp>
      <p:sp>
        <p:nvSpPr>
          <p:cNvPr id="106" name="Google Shape;106;g7be3b786a9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ea typeface="Calibri"/>
                <a:sym typeface="Calibri"/>
              </a:rPr>
              <a:t>10</a:t>
            </a:fld>
            <a:endParaRPr sz="1200" dirty="0">
              <a:solidFill>
                <a:schemeClr val="dk1"/>
              </a:solidFill>
              <a:ea typeface="Calibri"/>
              <a:sym typeface="Calibri"/>
            </a:endParaRPr>
          </a:p>
        </p:txBody>
      </p:sp>
    </p:spTree>
    <p:extLst>
      <p:ext uri="{BB962C8B-B14F-4D97-AF65-F5344CB8AC3E}">
        <p14:creationId xmlns:p14="http://schemas.microsoft.com/office/powerpoint/2010/main" val="85595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We like to think of Wilderness as… </a:t>
            </a:r>
          </a:p>
          <a:p>
            <a:pPr marL="514350" marR="0" lvl="0" indent="-285750" algn="l" defTabSz="914400" rtl="0" eaLnBrk="1" fontAlgn="auto" latinLnBrk="0" hangingPunct="1">
              <a:lnSpc>
                <a:spcPct val="100000"/>
              </a:lnSpc>
              <a:spcBef>
                <a:spcPts val="0"/>
              </a:spcBef>
              <a:spcAft>
                <a:spcPts val="0"/>
              </a:spcAft>
              <a:buClr>
                <a:srgbClr val="000000"/>
              </a:buClr>
              <a:buSzPts val="1400"/>
              <a:buFontTx/>
              <a:buChar char="-"/>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our gift to future generations of Americans. </a:t>
            </a:r>
          </a:p>
          <a:p>
            <a:pPr marL="514350" marR="0" lvl="0" indent="-285750" algn="l" defTabSz="914400" rtl="0" eaLnBrk="1" fontAlgn="auto" latinLnBrk="0" hangingPunct="1">
              <a:lnSpc>
                <a:spcPct val="100000"/>
              </a:lnSpc>
              <a:spcBef>
                <a:spcPts val="0"/>
              </a:spcBef>
              <a:spcAft>
                <a:spcPts val="0"/>
              </a:spcAft>
              <a:buClr>
                <a:srgbClr val="000000"/>
              </a:buClr>
              <a:buSzPts val="1400"/>
              <a:buFontTx/>
              <a:buChar char="-"/>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It’s one piece of the ecological puzzle</a:t>
            </a:r>
          </a:p>
          <a:p>
            <a:pPr marL="514350" marR="0" lvl="0" indent="-285750" algn="l" defTabSz="914400" rtl="0" eaLnBrk="1" fontAlgn="auto" latinLnBrk="0" hangingPunct="1">
              <a:lnSpc>
                <a:spcPct val="100000"/>
              </a:lnSpc>
              <a:spcBef>
                <a:spcPts val="0"/>
              </a:spcBef>
              <a:spcAft>
                <a:spcPts val="0"/>
              </a:spcAft>
              <a:buClr>
                <a:srgbClr val="000000"/>
              </a:buClr>
              <a:buSzPts val="1400"/>
              <a:buFontTx/>
              <a:buChar char="-"/>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It’s biological diversity. </a:t>
            </a:r>
          </a:p>
          <a:p>
            <a:pPr marL="514350" marR="0" lvl="0" indent="-285750" algn="l" defTabSz="914400" rtl="0" eaLnBrk="1" fontAlgn="auto" latinLnBrk="0" hangingPunct="1">
              <a:lnSpc>
                <a:spcPct val="100000"/>
              </a:lnSpc>
              <a:spcBef>
                <a:spcPts val="0"/>
              </a:spcBef>
              <a:spcAft>
                <a:spcPts val="0"/>
              </a:spcAft>
              <a:buClr>
                <a:srgbClr val="000000"/>
              </a:buClr>
              <a:buSzPts val="1400"/>
              <a:buFontTx/>
              <a:buChar char="-"/>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It’s refuge and corridor for wildlife. </a:t>
            </a:r>
          </a:p>
          <a:p>
            <a:pPr marL="514350" marR="0" lvl="0" indent="-285750" algn="l" defTabSz="914400" rtl="0" eaLnBrk="1" fontAlgn="auto" latinLnBrk="0" hangingPunct="1">
              <a:lnSpc>
                <a:spcPct val="100000"/>
              </a:lnSpc>
              <a:spcBef>
                <a:spcPts val="0"/>
              </a:spcBef>
              <a:spcAft>
                <a:spcPts val="0"/>
              </a:spcAft>
              <a:buClr>
                <a:srgbClr val="000000"/>
              </a:buClr>
              <a:buSzPts val="1400"/>
              <a:buFontTx/>
              <a:buChar char="-"/>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It’s untamed forest, desert, coast, and mountain. </a:t>
            </a:r>
          </a:p>
          <a:p>
            <a:pPr marL="514350" marR="0" lvl="0" indent="-285750" algn="l" defTabSz="914400" rtl="0" eaLnBrk="1" fontAlgn="auto" latinLnBrk="0" hangingPunct="1">
              <a:lnSpc>
                <a:spcPct val="100000"/>
              </a:lnSpc>
              <a:spcBef>
                <a:spcPts val="0"/>
              </a:spcBef>
              <a:spcAft>
                <a:spcPts val="0"/>
              </a:spcAft>
              <a:buClr>
                <a:srgbClr val="000000"/>
              </a:buClr>
              <a:buSzPts val="1400"/>
              <a:buFontTx/>
              <a:buChar char="-"/>
              <a:tabLst/>
              <a:defRPr/>
            </a:pPr>
            <a:r>
              <a:rPr lang="en-US" sz="1800" b="0" i="0" u="none" strike="noStrike" cap="none" dirty="0">
                <a:solidFill>
                  <a:srgbClr val="000000"/>
                </a:solidFill>
                <a:effectLst/>
                <a:latin typeface="Arial" panose="020B0604020202020204" pitchFamily="34" charset="0"/>
                <a:ea typeface="Arial" panose="020B0604020202020204" pitchFamily="34" charset="0"/>
                <a:cs typeface="Arial"/>
                <a:sym typeface="Arial"/>
              </a:rPr>
              <a:t>It’s quiet. It’s restorative. It keeps us sane. </a:t>
            </a:r>
          </a:p>
          <a:p>
            <a:endParaRPr lang="en-US" dirty="0"/>
          </a:p>
        </p:txBody>
      </p:sp>
      <p:sp>
        <p:nvSpPr>
          <p:cNvPr id="4" name="Slide Number Placeholder 3"/>
          <p:cNvSpPr>
            <a:spLocks noGrp="1"/>
          </p:cNvSpPr>
          <p:nvPr>
            <p:ph type="sldNum" idx="12"/>
          </p:nvPr>
        </p:nvSpPr>
        <p:spPr/>
        <p:txBody>
          <a:bodyPr/>
          <a:lstStyle/>
          <a:p>
            <a:pPr algn="r">
              <a:buSzPts val="1200"/>
              <a:buFont typeface="Times"/>
              <a:buNone/>
            </a:pPr>
            <a:fld id="{00000000-1234-1234-1234-123412341234}" type="slidenum">
              <a:rPr lang="en-US" sz="1200" smtClean="0">
                <a:ea typeface="Times"/>
                <a:sym typeface="Times"/>
              </a:rPr>
              <a:pPr algn="r">
                <a:buSzPts val="1200"/>
                <a:buFont typeface="Times"/>
                <a:buNone/>
              </a:pPr>
              <a:t>11</a:t>
            </a:fld>
            <a:endParaRPr lang="en-US" dirty="0"/>
          </a:p>
        </p:txBody>
      </p:sp>
    </p:spTree>
    <p:extLst>
      <p:ext uri="{BB962C8B-B14F-4D97-AF65-F5344CB8AC3E}">
        <p14:creationId xmlns:p14="http://schemas.microsoft.com/office/powerpoint/2010/main" val="1514587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b="0" i="0">
                <a:latin typeface="Arial" panose="020B060402020202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5" name="Google Shape;15;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b="0" i="0">
                <a:latin typeface="Arial" panose="020B0604020202020204" pitchFamily="34"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6" name="Google Shape;16;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b="0" i="0">
                <a:latin typeface="Arial" panose="020B06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US" smtClean="0"/>
              <a:pPr algn="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b="0" i="0">
                <a:latin typeface="Arial" panose="020B0604020202020204" pitchFamily="34"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50" name="Google Shape;50;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b="0" i="0">
                <a:latin typeface="Arial" panose="020B0604020202020204" pitchFamily="34" charset="0"/>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dirty="0"/>
          </a:p>
        </p:txBody>
      </p:sp>
      <p:sp>
        <p:nvSpPr>
          <p:cNvPr id="51" name="Google Shape;51;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b="0" i="0">
                <a:latin typeface="Arial" panose="020B06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US" smtClean="0"/>
              <a:pPr algn="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b="0" i="0">
                <a:latin typeface="Arial" panose="020B06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US" smtClean="0"/>
              <a:pPr algn="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2800"/>
              <a:buNone/>
              <a:defRPr b="0" i="0">
                <a:latin typeface="Arial" panose="020B0604020202020204" pitchFamily="34" charset="0"/>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dirty="0"/>
          </a:p>
        </p:txBody>
      </p:sp>
      <p:sp>
        <p:nvSpPr>
          <p:cNvPr id="56" name="Google Shape;56;p1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b="0" i="0">
                <a:latin typeface="Arial" panose="020B0604020202020204" pitchFamily="34" charset="0"/>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dirty="0"/>
          </a:p>
        </p:txBody>
      </p:sp>
      <p:sp>
        <p:nvSpPr>
          <p:cNvPr id="57" name="Google Shape;57;p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atin typeface="Arial" panose="020B0604020202020204" pitchFamily="34" charset="0"/>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lang="en-US" dirty="0"/>
          </a:p>
        </p:txBody>
      </p:sp>
      <p:sp>
        <p:nvSpPr>
          <p:cNvPr id="58" name="Google Shape;58;p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atin typeface="Arial" panose="020B0604020202020204" pitchFamily="34" charset="0"/>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lang="en-US" dirty="0"/>
          </a:p>
        </p:txBody>
      </p:sp>
      <p:sp>
        <p:nvSpPr>
          <p:cNvPr id="59" name="Google Shape;59;p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a:buNone/>
              <a:defRPr sz="1400" b="0" i="0" u="none">
                <a:solidFill>
                  <a:schemeClr val="dk1"/>
                </a:solidFill>
                <a:latin typeface="Arial" panose="020B0604020202020204" pitchFamily="34" charset="0"/>
                <a:ea typeface="Arial" panose="020B0604020202020204" pitchFamily="34" charset="0"/>
                <a:cs typeface="Arial" panose="020B0604020202020204" pitchFamily="34" charset="0"/>
                <a:sym typeface="Times"/>
              </a:defRPr>
            </a:lvl1pPr>
            <a:lvl2pPr marL="0" marR="0" lvl="1" indent="0" algn="r" rtl="0">
              <a:lnSpc>
                <a:spcPct val="100000"/>
              </a:lnSpc>
              <a:spcBef>
                <a:spcPts val="0"/>
              </a:spcBef>
              <a:spcAft>
                <a:spcPts val="0"/>
              </a:spcAft>
              <a:buClr>
                <a:schemeClr val="dk1"/>
              </a:buClr>
              <a:buSzPts val="1400"/>
              <a:buFont typeface="Times"/>
              <a:buNone/>
              <a:defRPr sz="1400" b="0" i="0" u="none">
                <a:solidFill>
                  <a:schemeClr val="dk1"/>
                </a:solidFill>
                <a:latin typeface="Times"/>
                <a:ea typeface="Times"/>
                <a:cs typeface="Times"/>
                <a:sym typeface="Times"/>
              </a:defRPr>
            </a:lvl2pPr>
            <a:lvl3pPr marL="0" marR="0" lvl="2" indent="0" algn="r" rtl="0">
              <a:lnSpc>
                <a:spcPct val="100000"/>
              </a:lnSpc>
              <a:spcBef>
                <a:spcPts val="0"/>
              </a:spcBef>
              <a:spcAft>
                <a:spcPts val="0"/>
              </a:spcAft>
              <a:buClr>
                <a:schemeClr val="dk1"/>
              </a:buClr>
              <a:buSzPts val="1400"/>
              <a:buFont typeface="Times"/>
              <a:buNone/>
              <a:defRPr sz="1400" b="0" i="0" u="none">
                <a:solidFill>
                  <a:schemeClr val="dk1"/>
                </a:solidFill>
                <a:latin typeface="Times"/>
                <a:ea typeface="Times"/>
                <a:cs typeface="Times"/>
                <a:sym typeface="Times"/>
              </a:defRPr>
            </a:lvl3pPr>
            <a:lvl4pPr marL="0" marR="0" lvl="3" indent="0" algn="r" rtl="0">
              <a:lnSpc>
                <a:spcPct val="100000"/>
              </a:lnSpc>
              <a:spcBef>
                <a:spcPts val="0"/>
              </a:spcBef>
              <a:spcAft>
                <a:spcPts val="0"/>
              </a:spcAft>
              <a:buClr>
                <a:schemeClr val="dk1"/>
              </a:buClr>
              <a:buSzPts val="1400"/>
              <a:buFont typeface="Times"/>
              <a:buNone/>
              <a:defRPr sz="1400" b="0" i="0" u="none">
                <a:solidFill>
                  <a:schemeClr val="dk1"/>
                </a:solidFill>
                <a:latin typeface="Times"/>
                <a:ea typeface="Times"/>
                <a:cs typeface="Times"/>
                <a:sym typeface="Times"/>
              </a:defRPr>
            </a:lvl4pPr>
            <a:lvl5pPr marL="0" marR="0" lvl="4" indent="0" algn="r" rtl="0">
              <a:lnSpc>
                <a:spcPct val="100000"/>
              </a:lnSpc>
              <a:spcBef>
                <a:spcPts val="0"/>
              </a:spcBef>
              <a:spcAft>
                <a:spcPts val="0"/>
              </a:spcAft>
              <a:buClr>
                <a:schemeClr val="dk1"/>
              </a:buClr>
              <a:buSzPts val="1400"/>
              <a:buFont typeface="Times"/>
              <a:buNone/>
              <a:defRPr sz="1400" b="0" i="0" u="none">
                <a:solidFill>
                  <a:schemeClr val="dk1"/>
                </a:solidFill>
                <a:latin typeface="Times"/>
                <a:ea typeface="Times"/>
                <a:cs typeface="Times"/>
                <a:sym typeface="Times"/>
              </a:defRPr>
            </a:lvl5pPr>
            <a:lvl6pPr marL="0" marR="0" lvl="5" indent="0" algn="r" rtl="0">
              <a:lnSpc>
                <a:spcPct val="100000"/>
              </a:lnSpc>
              <a:spcBef>
                <a:spcPts val="0"/>
              </a:spcBef>
              <a:spcAft>
                <a:spcPts val="0"/>
              </a:spcAft>
              <a:buClr>
                <a:schemeClr val="dk1"/>
              </a:buClr>
              <a:buSzPts val="1400"/>
              <a:buFont typeface="Times"/>
              <a:buNone/>
              <a:defRPr sz="1400" b="0" i="0" u="none">
                <a:solidFill>
                  <a:schemeClr val="dk1"/>
                </a:solidFill>
                <a:latin typeface="Times"/>
                <a:ea typeface="Times"/>
                <a:cs typeface="Times"/>
                <a:sym typeface="Times"/>
              </a:defRPr>
            </a:lvl6pPr>
            <a:lvl7pPr marL="0" marR="0" lvl="6" indent="0" algn="r" rtl="0">
              <a:lnSpc>
                <a:spcPct val="100000"/>
              </a:lnSpc>
              <a:spcBef>
                <a:spcPts val="0"/>
              </a:spcBef>
              <a:spcAft>
                <a:spcPts val="0"/>
              </a:spcAft>
              <a:buClr>
                <a:schemeClr val="dk1"/>
              </a:buClr>
              <a:buSzPts val="1400"/>
              <a:buFont typeface="Times"/>
              <a:buNone/>
              <a:defRPr sz="1400" b="0" i="0" u="none">
                <a:solidFill>
                  <a:schemeClr val="dk1"/>
                </a:solidFill>
                <a:latin typeface="Times"/>
                <a:ea typeface="Times"/>
                <a:cs typeface="Times"/>
                <a:sym typeface="Times"/>
              </a:defRPr>
            </a:lvl7pPr>
            <a:lvl8pPr marL="0" marR="0" lvl="7" indent="0" algn="r" rtl="0">
              <a:lnSpc>
                <a:spcPct val="100000"/>
              </a:lnSpc>
              <a:spcBef>
                <a:spcPts val="0"/>
              </a:spcBef>
              <a:spcAft>
                <a:spcPts val="0"/>
              </a:spcAft>
              <a:buClr>
                <a:schemeClr val="dk1"/>
              </a:buClr>
              <a:buSzPts val="1400"/>
              <a:buFont typeface="Times"/>
              <a:buNone/>
              <a:defRPr sz="1400" b="0" i="0" u="none">
                <a:solidFill>
                  <a:schemeClr val="dk1"/>
                </a:solidFill>
                <a:latin typeface="Times"/>
                <a:ea typeface="Times"/>
                <a:cs typeface="Times"/>
                <a:sym typeface="Times"/>
              </a:defRPr>
            </a:lvl8pPr>
            <a:lvl9pPr marL="0" marR="0" lvl="8" indent="0" algn="r" rtl="0">
              <a:lnSpc>
                <a:spcPct val="100000"/>
              </a:lnSpc>
              <a:spcBef>
                <a:spcPts val="0"/>
              </a:spcBef>
              <a:spcAft>
                <a:spcPts val="0"/>
              </a:spcAft>
              <a:buClr>
                <a:schemeClr val="dk1"/>
              </a:buClr>
              <a:buSzPts val="1400"/>
              <a:buFont typeface="Times"/>
              <a:buNone/>
              <a:defRPr sz="1400" b="0" i="0" u="none">
                <a:solidFill>
                  <a:schemeClr val="dk1"/>
                </a:solidFill>
                <a:latin typeface="Times"/>
                <a:ea typeface="Times"/>
                <a:cs typeface="Times"/>
                <a:sym typeface="Times"/>
              </a:defRPr>
            </a:lvl9pPr>
          </a:lstStyle>
          <a:p>
            <a:fld id="{00000000-1234-1234-1234-123412341234}" type="slidenum">
              <a:rPr lang="en-US" smtClean="0"/>
              <a:pPr/>
              <a:t>‹#›</a:t>
            </a:fld>
            <a:endParaRPr lang="en-US" sz="1000" dirty="0">
              <a:solidFill>
                <a:schemeClr val="dk2"/>
              </a:solidFil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b="0" i="0">
                <a:latin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9" name="Google Shape;19;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b="0" i="0">
                <a:latin typeface="Arial" panose="020B06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US" smtClean="0"/>
              <a:pPr algn="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0" i="0">
                <a:latin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b="0" i="0">
                <a:latin typeface="Arial" panose="020B0604020202020204" pitchFamily="34" charset="0"/>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23" name="Google Shape;23;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b="0" i="0">
                <a:latin typeface="Arial" panose="020B06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US" smtClean="0"/>
              <a:pPr algn="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0" i="0">
                <a:latin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6" name="Google Shape;26;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b="0" i="0">
                <a:latin typeface="Arial" panose="020B060402020202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27" name="Google Shape;27;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b="0" i="0">
                <a:latin typeface="Arial" panose="020B060402020202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28" name="Google Shape;28;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b="0" i="0">
                <a:latin typeface="Arial" panose="020B06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US" smtClean="0"/>
              <a:pPr algn="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0" i="0">
                <a:latin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31" name="Google Shape;31;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b="0" i="0">
                <a:latin typeface="Arial" panose="020B06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US" smtClean="0"/>
              <a:pPr algn="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b="0" i="0">
                <a:latin typeface="Arial" panose="020B0604020202020204" pitchFamily="34"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34" name="Google Shape;34;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b="0" i="0">
                <a:latin typeface="Arial" panose="020B0604020202020204" pitchFamily="34" charset="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dirty="0"/>
          </a:p>
        </p:txBody>
      </p:sp>
      <p:sp>
        <p:nvSpPr>
          <p:cNvPr id="35" name="Google Shape;35;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b="0" i="0">
                <a:latin typeface="Arial" panose="020B06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US" smtClean="0"/>
              <a:pPr algn="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b="0" i="0">
                <a:latin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8" name="Google Shape;38;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b="0" i="0">
                <a:latin typeface="Arial" panose="020B06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US" smtClean="0"/>
              <a:pPr algn="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Arial" panose="020B0604020202020204" pitchFamily="34" charset="0"/>
            </a:endParaRPr>
          </a:p>
        </p:txBody>
      </p:sp>
      <p:sp>
        <p:nvSpPr>
          <p:cNvPr id="41" name="Google Shape;41;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b="0" i="0">
                <a:latin typeface="Arial" panose="020B0604020202020204"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42" name="Google Shape;42;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b="0" i="0">
                <a:latin typeface="Arial" panose="020B0604020202020204"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43" name="Google Shape;43;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b="0" i="0">
                <a:latin typeface="Arial" panose="020B0604020202020204" pitchFamily="34" charset="0"/>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
        <p:nvSpPr>
          <p:cNvPr id="44" name="Google Shape;44;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b="0" i="0">
                <a:latin typeface="Arial" panose="020B06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US" smtClean="0"/>
              <a:pPr algn="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b="0" i="0">
                <a:latin typeface="Arial" panose="020B0604020202020204" pitchFamily="34" charset="0"/>
              </a:defRPr>
            </a:lvl1pPr>
          </a:lstStyle>
          <a:p>
            <a:endParaRPr dirty="0"/>
          </a:p>
        </p:txBody>
      </p:sp>
      <p:sp>
        <p:nvSpPr>
          <p:cNvPr id="47" name="Google Shape;47;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b="0" i="0">
                <a:latin typeface="Arial" panose="020B0604020202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US" smtClean="0"/>
              <a:pPr algn="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1362324E-D27B-5C42-A735-BF3A2915CD0A}"/>
              </a:ext>
            </a:extLst>
          </p:cNvPr>
          <p:cNvPicPr>
            <a:picLocks noChangeAspect="1"/>
          </p:cNvPicPr>
          <p:nvPr userDrawn="1"/>
        </p:nvPicPr>
        <p:blipFill>
          <a:blip r:embed="rId14"/>
          <a:stretch>
            <a:fillRect/>
          </a:stretch>
        </p:blipFill>
        <p:spPr>
          <a:xfrm>
            <a:off x="0" y="0"/>
            <a:ext cx="9144000" cy="68580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file:////Users/communications/~~Projects/CES%20-%20PUblic%20Lands%20+%20CC/COVER.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comments" Target="../comments/comment1.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24.jpg"/><Relationship Id="rId7"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file:////Users/communications/~~Projects/CES%20-%20PUblic%20Lands%20+%20CC/NaturalGasLeaksPLands.png"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38.jpeg"/><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comments" Target="../comments/comment3.xml"/><Relationship Id="rId4" Type="http://schemas.openxmlformats.org/officeDocument/2006/relationships/image" Target="file:////Users/communications/~~Projects/CES%20-%20PUblic%20Lands%20+%20CC/2016Wildfires_temp_WEST_en_title_lg_new_900_506_s_c1_c_c.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1.xml"/><Relationship Id="rId5" Type="http://schemas.openxmlformats.org/officeDocument/2006/relationships/image" Target="file:////Users/communications/~~Projects/CES%20-%20PUblic%20Lands%20+%20CC/collaborate.jpg" TargetMode="Externa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file:////Users/communications/~~Projects/CES%20-%20PUblic%20Lands%20+%20CC/US-India.png"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 name="Picture 6">
            <a:extLst>
              <a:ext uri="{FF2B5EF4-FFF2-40B4-BE49-F238E27FC236}">
                <a16:creationId xmlns:a16="http://schemas.microsoft.com/office/drawing/2014/main" id="{E1FCC382-E28D-334D-8E15-20713736233C}"/>
              </a:ext>
            </a:extLst>
          </p:cNvPr>
          <p:cNvPicPr>
            <a:picLocks noChangeAspect="1"/>
          </p:cNvPicPr>
          <p:nvPr/>
        </p:nvPicPr>
        <p:blipFill>
          <a:blip r:embed="rId3" r:link="rId4"/>
          <a:stretch>
            <a:fillRect/>
          </a:stretch>
        </p:blipFill>
        <p:spPr>
          <a:xfrm>
            <a:off x="0" y="0"/>
            <a:ext cx="9144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9" name="Picture 8">
            <a:extLst>
              <a:ext uri="{FF2B5EF4-FFF2-40B4-BE49-F238E27FC236}">
                <a16:creationId xmlns:a16="http://schemas.microsoft.com/office/drawing/2014/main" id="{5F3F9C50-16F2-0949-889E-B21D6B8DCC9D}"/>
              </a:ext>
            </a:extLst>
          </p:cNvPr>
          <p:cNvPicPr>
            <a:picLocks noChangeAspect="1"/>
          </p:cNvPicPr>
          <p:nvPr/>
        </p:nvPicPr>
        <p:blipFill>
          <a:blip r:embed="rId3"/>
          <a:stretch>
            <a:fillRect/>
          </a:stretch>
        </p:blipFill>
        <p:spPr>
          <a:xfrm>
            <a:off x="0" y="0"/>
            <a:ext cx="9144000" cy="6858000"/>
          </a:xfrm>
          <a:prstGeom prst="rect">
            <a:avLst/>
          </a:prstGeom>
        </p:spPr>
      </p:pic>
      <p:sp>
        <p:nvSpPr>
          <p:cNvPr id="11" name="Rounded Rectangle 10">
            <a:extLst>
              <a:ext uri="{FF2B5EF4-FFF2-40B4-BE49-F238E27FC236}">
                <a16:creationId xmlns:a16="http://schemas.microsoft.com/office/drawing/2014/main" id="{FB2FD9A4-D222-A54C-A095-4D9A8A9584F6}"/>
              </a:ext>
            </a:extLst>
          </p:cNvPr>
          <p:cNvSpPr/>
          <p:nvPr/>
        </p:nvSpPr>
        <p:spPr>
          <a:xfrm>
            <a:off x="554485" y="768097"/>
            <a:ext cx="8077451" cy="4305928"/>
          </a:xfrm>
          <a:prstGeom prst="roundRect">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1" name="Google Shape;111;p20"/>
          <p:cNvSpPr/>
          <p:nvPr/>
        </p:nvSpPr>
        <p:spPr>
          <a:xfrm>
            <a:off x="5464455" y="643815"/>
            <a:ext cx="34626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dirty="0">
              <a:solidFill>
                <a:srgbClr val="A8D08C"/>
              </a:solidFill>
              <a:latin typeface="Arial" panose="020B0604020202020204" pitchFamily="34" charset="0"/>
              <a:ea typeface="Calibri"/>
              <a:cs typeface="Arial" panose="020B0604020202020204" pitchFamily="34" charset="0"/>
              <a:sym typeface="Calibri"/>
            </a:endParaRPr>
          </a:p>
        </p:txBody>
      </p:sp>
      <p:sp>
        <p:nvSpPr>
          <p:cNvPr id="13" name="Google Shape;193;p29">
            <a:extLst>
              <a:ext uri="{FF2B5EF4-FFF2-40B4-BE49-F238E27FC236}">
                <a16:creationId xmlns:a16="http://schemas.microsoft.com/office/drawing/2014/main" id="{3CBFE539-C005-C74F-AAA3-7BF88BBA5373}"/>
              </a:ext>
            </a:extLst>
          </p:cNvPr>
          <p:cNvSpPr txBox="1">
            <a:spLocks/>
          </p:cNvSpPr>
          <p:nvPr/>
        </p:nvSpPr>
        <p:spPr>
          <a:xfrm>
            <a:off x="554485" y="974991"/>
            <a:ext cx="8035030" cy="63831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600" b="1" dirty="0">
                <a:solidFill>
                  <a:schemeClr val="tx1"/>
                </a:solidFill>
                <a:latin typeface="Arial Black" panose="020B0604020202020204" pitchFamily="34" charset="0"/>
              </a:rPr>
              <a:t>Federal, State, and Local Public Lands </a:t>
            </a:r>
          </a:p>
        </p:txBody>
      </p:sp>
      <p:sp>
        <p:nvSpPr>
          <p:cNvPr id="15" name="Google Shape;194;p29">
            <a:extLst>
              <a:ext uri="{FF2B5EF4-FFF2-40B4-BE49-F238E27FC236}">
                <a16:creationId xmlns:a16="http://schemas.microsoft.com/office/drawing/2014/main" id="{32196232-AE9E-D345-9903-A77E780A0B6B}"/>
              </a:ext>
            </a:extLst>
          </p:cNvPr>
          <p:cNvSpPr txBox="1"/>
          <p:nvPr/>
        </p:nvSpPr>
        <p:spPr>
          <a:xfrm>
            <a:off x="677538" y="1777634"/>
            <a:ext cx="4181100" cy="26091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600"/>
              </a:spcAft>
              <a:buSzPts val="3000"/>
              <a:buFont typeface="Georgia"/>
              <a:buChar char="●"/>
            </a:pPr>
            <a:r>
              <a:rPr lang="en-US" sz="2200" dirty="0">
                <a:latin typeface="Arial" panose="020B0604020202020204" pitchFamily="34" charset="0"/>
                <a:ea typeface="Georgia"/>
                <a:cs typeface="Arial" panose="020B0604020202020204" pitchFamily="34" charset="0"/>
                <a:sym typeface="Georgia"/>
              </a:rPr>
              <a:t>National Parks</a:t>
            </a:r>
            <a:endParaRPr sz="2200" dirty="0">
              <a:latin typeface="Arial" panose="020B0604020202020204" pitchFamily="34" charset="0"/>
              <a:ea typeface="Georgia"/>
              <a:cs typeface="Arial" panose="020B0604020202020204" pitchFamily="34" charset="0"/>
              <a:sym typeface="Georgia"/>
            </a:endParaRPr>
          </a:p>
          <a:p>
            <a:pPr marL="457200" lvl="0" indent="-419100" algn="l" rtl="0">
              <a:spcBef>
                <a:spcPts val="0"/>
              </a:spcBef>
              <a:spcAft>
                <a:spcPts val="600"/>
              </a:spcAft>
              <a:buSzPts val="3000"/>
              <a:buFont typeface="Georgia"/>
              <a:buChar char="●"/>
            </a:pPr>
            <a:r>
              <a:rPr lang="en-US" sz="2200" dirty="0">
                <a:latin typeface="Arial" panose="020B0604020202020204" pitchFamily="34" charset="0"/>
                <a:ea typeface="Georgia"/>
                <a:cs typeface="Arial" panose="020B0604020202020204" pitchFamily="34" charset="0"/>
                <a:sym typeface="Georgia"/>
              </a:rPr>
              <a:t>National Forests</a:t>
            </a:r>
            <a:endParaRPr sz="2200" dirty="0">
              <a:latin typeface="Arial" panose="020B0604020202020204" pitchFamily="34" charset="0"/>
              <a:ea typeface="Georgia"/>
              <a:cs typeface="Arial" panose="020B0604020202020204" pitchFamily="34" charset="0"/>
              <a:sym typeface="Georgia"/>
            </a:endParaRPr>
          </a:p>
          <a:p>
            <a:pPr marL="457200" lvl="0" indent="-419100" algn="l" rtl="0">
              <a:spcBef>
                <a:spcPts val="0"/>
              </a:spcBef>
              <a:spcAft>
                <a:spcPts val="600"/>
              </a:spcAft>
              <a:buSzPts val="3000"/>
              <a:buFont typeface="Georgia"/>
              <a:buChar char="●"/>
            </a:pPr>
            <a:r>
              <a:rPr lang="en-US" sz="2200" dirty="0">
                <a:latin typeface="Arial" panose="020B0604020202020204" pitchFamily="34" charset="0"/>
                <a:ea typeface="Georgia"/>
                <a:cs typeface="Arial" panose="020B0604020202020204" pitchFamily="34" charset="0"/>
                <a:sym typeface="Georgia"/>
              </a:rPr>
              <a:t>National Conservation Lands</a:t>
            </a:r>
            <a:endParaRPr sz="2200" dirty="0">
              <a:latin typeface="Arial" panose="020B0604020202020204" pitchFamily="34" charset="0"/>
              <a:ea typeface="Georgia"/>
              <a:cs typeface="Arial" panose="020B0604020202020204" pitchFamily="34" charset="0"/>
              <a:sym typeface="Georgia"/>
            </a:endParaRPr>
          </a:p>
          <a:p>
            <a:pPr marL="457200" lvl="0" indent="-419100" algn="l" rtl="0">
              <a:spcBef>
                <a:spcPts val="0"/>
              </a:spcBef>
              <a:spcAft>
                <a:spcPts val="600"/>
              </a:spcAft>
              <a:buSzPts val="3000"/>
              <a:buFont typeface="Georgia"/>
              <a:buChar char="●"/>
            </a:pPr>
            <a:r>
              <a:rPr lang="en-US" sz="2200" dirty="0">
                <a:latin typeface="Arial" panose="020B0604020202020204" pitchFamily="34" charset="0"/>
                <a:ea typeface="Georgia"/>
                <a:cs typeface="Arial" panose="020B0604020202020204" pitchFamily="34" charset="0"/>
                <a:sym typeface="Georgia"/>
              </a:rPr>
              <a:t>State Parks</a:t>
            </a:r>
            <a:endParaRPr sz="2200" dirty="0">
              <a:latin typeface="Arial" panose="020B0604020202020204" pitchFamily="34" charset="0"/>
              <a:ea typeface="Georgia"/>
              <a:cs typeface="Arial" panose="020B0604020202020204" pitchFamily="34" charset="0"/>
              <a:sym typeface="Georgia"/>
            </a:endParaRPr>
          </a:p>
          <a:p>
            <a:pPr marL="457200" lvl="0" indent="-419100" algn="l" rtl="0">
              <a:spcBef>
                <a:spcPts val="0"/>
              </a:spcBef>
              <a:spcAft>
                <a:spcPts val="600"/>
              </a:spcAft>
              <a:buSzPts val="3000"/>
              <a:buFont typeface="Georgia"/>
              <a:buChar char="●"/>
            </a:pPr>
            <a:r>
              <a:rPr lang="en-US" sz="2200" dirty="0">
                <a:latin typeface="Arial" panose="020B0604020202020204" pitchFamily="34" charset="0"/>
                <a:ea typeface="Georgia"/>
                <a:cs typeface="Arial" panose="020B0604020202020204" pitchFamily="34" charset="0"/>
                <a:sym typeface="Georgia"/>
              </a:rPr>
              <a:t>City Parks</a:t>
            </a:r>
            <a:endParaRPr sz="2200" dirty="0">
              <a:latin typeface="Arial" panose="020B0604020202020204" pitchFamily="34" charset="0"/>
              <a:ea typeface="Georgia"/>
              <a:cs typeface="Arial" panose="020B0604020202020204" pitchFamily="34" charset="0"/>
              <a:sym typeface="Georgia"/>
            </a:endParaRPr>
          </a:p>
          <a:p>
            <a:pPr marL="457200" lvl="0" indent="-419100" algn="l" rtl="0">
              <a:spcBef>
                <a:spcPts val="0"/>
              </a:spcBef>
              <a:spcAft>
                <a:spcPts val="600"/>
              </a:spcAft>
              <a:buClr>
                <a:schemeClr val="dk1"/>
              </a:buClr>
              <a:buSzPts val="3000"/>
              <a:buFont typeface="Georgia"/>
              <a:buChar char="●"/>
            </a:pPr>
            <a:r>
              <a:rPr lang="en-US" sz="2200" dirty="0">
                <a:solidFill>
                  <a:schemeClr val="dk1"/>
                </a:solidFill>
                <a:latin typeface="Arial" panose="020B0604020202020204" pitchFamily="34" charset="0"/>
                <a:ea typeface="Georgia"/>
                <a:cs typeface="Arial" panose="020B0604020202020204" pitchFamily="34" charset="0"/>
                <a:sym typeface="Georgia"/>
              </a:rPr>
              <a:t>Wild and Scenic Rivers</a:t>
            </a:r>
            <a:endParaRPr sz="2200" dirty="0">
              <a:solidFill>
                <a:schemeClr val="dk1"/>
              </a:solidFill>
              <a:latin typeface="Arial" panose="020B0604020202020204" pitchFamily="34" charset="0"/>
              <a:ea typeface="Georgia"/>
              <a:cs typeface="Arial" panose="020B0604020202020204" pitchFamily="34" charset="0"/>
              <a:sym typeface="Georgia"/>
            </a:endParaRPr>
          </a:p>
          <a:p>
            <a:pPr marL="457200" lvl="0" indent="0" algn="l" rtl="0">
              <a:spcBef>
                <a:spcPts val="0"/>
              </a:spcBef>
              <a:spcAft>
                <a:spcPts val="0"/>
              </a:spcAft>
              <a:buNone/>
            </a:pPr>
            <a:endParaRPr sz="2600" dirty="0">
              <a:latin typeface="Arial" panose="020B0604020202020204" pitchFamily="34" charset="0"/>
              <a:ea typeface="Georgia"/>
              <a:cs typeface="Arial" panose="020B0604020202020204" pitchFamily="34" charset="0"/>
              <a:sym typeface="Georgia"/>
            </a:endParaRPr>
          </a:p>
        </p:txBody>
      </p:sp>
      <p:sp>
        <p:nvSpPr>
          <p:cNvPr id="16" name="Google Shape;195;p29">
            <a:extLst>
              <a:ext uri="{FF2B5EF4-FFF2-40B4-BE49-F238E27FC236}">
                <a16:creationId xmlns:a16="http://schemas.microsoft.com/office/drawing/2014/main" id="{F1FB2198-27EC-3741-8921-50D5E5351C6D}"/>
              </a:ext>
            </a:extLst>
          </p:cNvPr>
          <p:cNvSpPr txBox="1"/>
          <p:nvPr/>
        </p:nvSpPr>
        <p:spPr>
          <a:xfrm>
            <a:off x="4543661" y="1761579"/>
            <a:ext cx="4101600" cy="26091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600"/>
              </a:spcAft>
              <a:buSzPts val="3000"/>
              <a:buFont typeface="Georgia"/>
              <a:buChar char="●"/>
            </a:pPr>
            <a:r>
              <a:rPr lang="en-US" sz="2200" dirty="0">
                <a:latin typeface="Arial" panose="020B0604020202020204" pitchFamily="34" charset="0"/>
                <a:ea typeface="Georgia"/>
                <a:cs typeface="Arial" panose="020B0604020202020204" pitchFamily="34" charset="0"/>
                <a:sym typeface="Georgia"/>
              </a:rPr>
              <a:t>National Monuments</a:t>
            </a:r>
            <a:endParaRPr sz="2200" dirty="0">
              <a:latin typeface="Arial" panose="020B0604020202020204" pitchFamily="34" charset="0"/>
              <a:ea typeface="Georgia"/>
              <a:cs typeface="Arial" panose="020B0604020202020204" pitchFamily="34" charset="0"/>
              <a:sym typeface="Georgia"/>
            </a:endParaRPr>
          </a:p>
          <a:p>
            <a:pPr marL="457200" lvl="0" indent="-419100" algn="l" rtl="0">
              <a:spcBef>
                <a:spcPts val="0"/>
              </a:spcBef>
              <a:spcAft>
                <a:spcPts val="600"/>
              </a:spcAft>
              <a:buSzPts val="3000"/>
              <a:buFont typeface="Georgia"/>
              <a:buChar char="●"/>
            </a:pPr>
            <a:r>
              <a:rPr lang="en-US" sz="2200" dirty="0">
                <a:latin typeface="Arial" panose="020B0604020202020204" pitchFamily="34" charset="0"/>
                <a:ea typeface="Georgia"/>
                <a:cs typeface="Arial" panose="020B0604020202020204" pitchFamily="34" charset="0"/>
                <a:sym typeface="Georgia"/>
              </a:rPr>
              <a:t>National Recreation Areas</a:t>
            </a:r>
            <a:endParaRPr sz="2200" dirty="0">
              <a:latin typeface="Arial" panose="020B0604020202020204" pitchFamily="34" charset="0"/>
              <a:ea typeface="Georgia"/>
              <a:cs typeface="Arial" panose="020B0604020202020204" pitchFamily="34" charset="0"/>
              <a:sym typeface="Georgia"/>
            </a:endParaRPr>
          </a:p>
          <a:p>
            <a:pPr marL="457200" lvl="0" indent="-419100" algn="l" rtl="0">
              <a:spcBef>
                <a:spcPts val="0"/>
              </a:spcBef>
              <a:spcAft>
                <a:spcPts val="600"/>
              </a:spcAft>
              <a:buSzPts val="3000"/>
              <a:buFont typeface="Georgia"/>
              <a:buChar char="●"/>
            </a:pPr>
            <a:r>
              <a:rPr lang="en-US" sz="2200" dirty="0">
                <a:latin typeface="Arial" panose="020B0604020202020204" pitchFamily="34" charset="0"/>
                <a:ea typeface="Georgia"/>
                <a:cs typeface="Arial" panose="020B0604020202020204" pitchFamily="34" charset="0"/>
                <a:sym typeface="Georgia"/>
              </a:rPr>
              <a:t>Wilderness</a:t>
            </a:r>
            <a:endParaRPr sz="2200" dirty="0">
              <a:latin typeface="Arial" panose="020B0604020202020204" pitchFamily="34" charset="0"/>
              <a:ea typeface="Georgia"/>
              <a:cs typeface="Arial" panose="020B0604020202020204" pitchFamily="34" charset="0"/>
              <a:sym typeface="Georgia"/>
            </a:endParaRPr>
          </a:p>
          <a:p>
            <a:pPr marL="457200" lvl="0" indent="-419100" algn="l" rtl="0">
              <a:spcBef>
                <a:spcPts val="0"/>
              </a:spcBef>
              <a:spcAft>
                <a:spcPts val="600"/>
              </a:spcAft>
              <a:buSzPts val="3000"/>
              <a:buFont typeface="Georgia"/>
              <a:buChar char="●"/>
            </a:pPr>
            <a:r>
              <a:rPr lang="en-US" sz="2200" dirty="0">
                <a:latin typeface="Arial" panose="020B0604020202020204" pitchFamily="34" charset="0"/>
                <a:ea typeface="Georgia"/>
                <a:cs typeface="Arial" panose="020B0604020202020204" pitchFamily="34" charset="0"/>
                <a:sym typeface="Georgia"/>
              </a:rPr>
              <a:t>Wilderness Study Areas</a:t>
            </a:r>
            <a:endParaRPr sz="2200" dirty="0">
              <a:latin typeface="Arial" panose="020B0604020202020204" pitchFamily="34" charset="0"/>
              <a:ea typeface="Georgia"/>
              <a:cs typeface="Arial" panose="020B0604020202020204" pitchFamily="34" charset="0"/>
              <a:sym typeface="Georgia"/>
            </a:endParaRPr>
          </a:p>
          <a:p>
            <a:pPr marL="457200" lvl="0" indent="0" algn="l" rtl="0">
              <a:spcBef>
                <a:spcPts val="0"/>
              </a:spcBef>
              <a:spcAft>
                <a:spcPts val="0"/>
              </a:spcAft>
              <a:buNone/>
            </a:pPr>
            <a:endParaRPr sz="3000" dirty="0">
              <a:latin typeface="Arial" panose="020B0604020202020204" pitchFamily="34" charset="0"/>
              <a:ea typeface="Georgia"/>
              <a:cs typeface="Arial" panose="020B0604020202020204" pitchFamily="34" charset="0"/>
              <a:sym typeface="Georgia"/>
            </a:endParaRPr>
          </a:p>
        </p:txBody>
      </p:sp>
      <p:pic>
        <p:nvPicPr>
          <p:cNvPr id="8" name="Picture 7">
            <a:extLst>
              <a:ext uri="{FF2B5EF4-FFF2-40B4-BE49-F238E27FC236}">
                <a16:creationId xmlns:a16="http://schemas.microsoft.com/office/drawing/2014/main" id="{6BAC2CA3-75CC-B543-82B7-5A9F99586B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409639">
            <a:off x="4599780" y="3662387"/>
            <a:ext cx="3474284" cy="2605713"/>
          </a:xfrm>
          <a:prstGeom prst="rect">
            <a:avLst/>
          </a:prstGeom>
          <a:ln w="28575">
            <a:solidFill>
              <a:srgbClr val="0070C0"/>
            </a:solidFill>
          </a:ln>
        </p:spPr>
      </p:pic>
    </p:spTree>
    <p:extLst>
      <p:ext uri="{BB962C8B-B14F-4D97-AF65-F5344CB8AC3E}">
        <p14:creationId xmlns:p14="http://schemas.microsoft.com/office/powerpoint/2010/main" val="4209148988"/>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01CDB5-80B8-9240-9596-9BB3A8406930}"/>
              </a:ext>
            </a:extLst>
          </p:cNvPr>
          <p:cNvPicPr>
            <a:picLocks noChangeAspect="1"/>
          </p:cNvPicPr>
          <p:nvPr/>
        </p:nvPicPr>
        <p:blipFill>
          <a:blip r:embed="rId3"/>
          <a:stretch>
            <a:fillRect/>
          </a:stretch>
        </p:blipFill>
        <p:spPr>
          <a:xfrm>
            <a:off x="0" y="0"/>
            <a:ext cx="9144000" cy="6858000"/>
          </a:xfrm>
          <a:prstGeom prst="rect">
            <a:avLst/>
          </a:prstGeom>
        </p:spPr>
      </p:pic>
      <p:sp>
        <p:nvSpPr>
          <p:cNvPr id="5" name="Rounded Rectangle 4">
            <a:extLst>
              <a:ext uri="{FF2B5EF4-FFF2-40B4-BE49-F238E27FC236}">
                <a16:creationId xmlns:a16="http://schemas.microsoft.com/office/drawing/2014/main" id="{6CB7B086-CF06-C047-9FA1-11542ADE49B6}"/>
              </a:ext>
            </a:extLst>
          </p:cNvPr>
          <p:cNvSpPr/>
          <p:nvPr/>
        </p:nvSpPr>
        <p:spPr>
          <a:xfrm>
            <a:off x="1030072" y="744071"/>
            <a:ext cx="7033676" cy="5056094"/>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B16B73A7-6B0B-FC44-8433-0A9192AFFEB9}"/>
              </a:ext>
            </a:extLst>
          </p:cNvPr>
          <p:cNvSpPr txBox="1"/>
          <p:nvPr/>
        </p:nvSpPr>
        <p:spPr>
          <a:xfrm>
            <a:off x="1292406" y="908286"/>
            <a:ext cx="6521108" cy="492443"/>
          </a:xfrm>
          <a:prstGeom prst="rect">
            <a:avLst/>
          </a:prstGeom>
          <a:noFill/>
        </p:spPr>
        <p:txBody>
          <a:bodyPr wrap="square" rtlCol="0">
            <a:spAutoFit/>
          </a:bodyPr>
          <a:lstStyle/>
          <a:p>
            <a:pPr algn="ctr"/>
            <a:r>
              <a:rPr lang="en-US" sz="2600" b="1" dirty="0">
                <a:solidFill>
                  <a:schemeClr val="tx1"/>
                </a:solidFill>
                <a:latin typeface="Arial Black" panose="020B0604020202020204" pitchFamily="34" charset="0"/>
              </a:rPr>
              <a:t>How Much of that is Wilderness?</a:t>
            </a:r>
          </a:p>
        </p:txBody>
      </p:sp>
      <p:pic>
        <p:nvPicPr>
          <p:cNvPr id="9" name="Picture 8">
            <a:extLst>
              <a:ext uri="{FF2B5EF4-FFF2-40B4-BE49-F238E27FC236}">
                <a16:creationId xmlns:a16="http://schemas.microsoft.com/office/drawing/2014/main" id="{0046E471-4BC6-6843-BE80-41EE38DA15E8}"/>
              </a:ext>
            </a:extLst>
          </p:cNvPr>
          <p:cNvPicPr>
            <a:picLocks noChangeAspect="1"/>
          </p:cNvPicPr>
          <p:nvPr/>
        </p:nvPicPr>
        <p:blipFill>
          <a:blip r:embed="rId4"/>
          <a:stretch>
            <a:fillRect/>
          </a:stretch>
        </p:blipFill>
        <p:spPr>
          <a:xfrm>
            <a:off x="1879666" y="1434505"/>
            <a:ext cx="5925378" cy="4230129"/>
          </a:xfrm>
          <a:prstGeom prst="rect">
            <a:avLst/>
          </a:prstGeom>
        </p:spPr>
      </p:pic>
    </p:spTree>
    <p:extLst>
      <p:ext uri="{BB962C8B-B14F-4D97-AF65-F5344CB8AC3E}">
        <p14:creationId xmlns:p14="http://schemas.microsoft.com/office/powerpoint/2010/main" val="2160917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6" name="Rectangle 15">
            <a:extLst>
              <a:ext uri="{FF2B5EF4-FFF2-40B4-BE49-F238E27FC236}">
                <a16:creationId xmlns:a16="http://schemas.microsoft.com/office/drawing/2014/main" id="{BE98DD99-813A-6D45-A099-EE61CC7BDC1B}"/>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0" name="Picture 9">
            <a:extLst>
              <a:ext uri="{FF2B5EF4-FFF2-40B4-BE49-F238E27FC236}">
                <a16:creationId xmlns:a16="http://schemas.microsoft.com/office/drawing/2014/main" id="{BE212981-34BC-B94D-AB2D-1AA09B4990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294" y="347472"/>
            <a:ext cx="4052706" cy="6190488"/>
          </a:xfrm>
          <a:prstGeom prst="rect">
            <a:avLst/>
          </a:prstGeom>
        </p:spPr>
      </p:pic>
      <p:pic>
        <p:nvPicPr>
          <p:cNvPr id="128" name="Google Shape;128;p22"/>
          <p:cNvPicPr preferRelativeResize="0"/>
          <p:nvPr/>
        </p:nvPicPr>
        <p:blipFill rotWithShape="1">
          <a:blip r:embed="rId4" cstate="print">
            <a:alphaModFix/>
            <a:extLst>
              <a:ext uri="{28A0092B-C50C-407E-A947-70E740481C1C}">
                <a14:useLocalDpi xmlns:a14="http://schemas.microsoft.com/office/drawing/2010/main"/>
              </a:ext>
            </a:extLst>
          </a:blip>
          <a:srcRect r="-170"/>
          <a:stretch/>
        </p:blipFill>
        <p:spPr>
          <a:xfrm>
            <a:off x="4572001" y="347472"/>
            <a:ext cx="4233302" cy="6190488"/>
          </a:xfrm>
          <a:prstGeom prst="rect">
            <a:avLst/>
          </a:prstGeom>
          <a:noFill/>
          <a:ln>
            <a:noFill/>
          </a:ln>
        </p:spPr>
      </p:pic>
      <p:sp>
        <p:nvSpPr>
          <p:cNvPr id="6" name="Rounded Rectangle 5">
            <a:extLst>
              <a:ext uri="{FF2B5EF4-FFF2-40B4-BE49-F238E27FC236}">
                <a16:creationId xmlns:a16="http://schemas.microsoft.com/office/drawing/2014/main" id="{CC04A076-F6E8-7743-81E3-B51946CCF023}"/>
              </a:ext>
            </a:extLst>
          </p:cNvPr>
          <p:cNvSpPr/>
          <p:nvPr/>
        </p:nvSpPr>
        <p:spPr>
          <a:xfrm>
            <a:off x="1221682" y="612648"/>
            <a:ext cx="6922008" cy="850392"/>
          </a:xfrm>
          <a:prstGeom prst="roundRect">
            <a:avLst/>
          </a:prstGeom>
          <a:solidFill>
            <a:schemeClr val="bg1">
              <a:alpha val="58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0" name="Google Shape;130;p22"/>
          <p:cNvSpPr txBox="1"/>
          <p:nvPr/>
        </p:nvSpPr>
        <p:spPr>
          <a:xfrm>
            <a:off x="1249114" y="726478"/>
            <a:ext cx="6894576" cy="6085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dirty="0">
                <a:latin typeface="Arial" panose="020B0604020202020204" pitchFamily="34" charset="0"/>
              </a:rPr>
              <a:t>Are public lands... protected?</a:t>
            </a:r>
            <a:endParaRPr sz="3600" dirty="0">
              <a:latin typeface="Arial" panose="020B0604020202020204" pitchFamily="34" charset="0"/>
            </a:endParaRPr>
          </a:p>
        </p:txBody>
      </p:sp>
      <p:sp>
        <p:nvSpPr>
          <p:cNvPr id="11" name="TextBox 10">
            <a:extLst>
              <a:ext uri="{FF2B5EF4-FFF2-40B4-BE49-F238E27FC236}">
                <a16:creationId xmlns:a16="http://schemas.microsoft.com/office/drawing/2014/main" id="{6A561F9B-2FE4-C046-A851-1A725D2C53F4}"/>
              </a:ext>
            </a:extLst>
          </p:cNvPr>
          <p:cNvSpPr txBox="1"/>
          <p:nvPr/>
        </p:nvSpPr>
        <p:spPr>
          <a:xfrm rot="16200000">
            <a:off x="17074" y="5807953"/>
            <a:ext cx="1250663" cy="246221"/>
          </a:xfrm>
          <a:prstGeom prst="rect">
            <a:avLst/>
          </a:prstGeom>
          <a:noFill/>
        </p:spPr>
        <p:txBody>
          <a:bodyPr wrap="none" rtlCol="0">
            <a:spAutoFit/>
          </a:bodyPr>
          <a:lstStyle/>
          <a:p>
            <a:r>
              <a:rPr lang="en-US" sz="1000" dirty="0">
                <a:solidFill>
                  <a:schemeClr val="bg1"/>
                </a:solidFill>
                <a:latin typeface="Arial" panose="020B0604020202020204" pitchFamily="34" charset="0"/>
              </a:rPr>
              <a:t>Cameron Aldridge</a:t>
            </a:r>
          </a:p>
        </p:txBody>
      </p:sp>
      <p:sp>
        <p:nvSpPr>
          <p:cNvPr id="12" name="TextBox 11">
            <a:extLst>
              <a:ext uri="{FF2B5EF4-FFF2-40B4-BE49-F238E27FC236}">
                <a16:creationId xmlns:a16="http://schemas.microsoft.com/office/drawing/2014/main" id="{2557F469-0532-AF46-A374-A76BF4865ADB}"/>
              </a:ext>
            </a:extLst>
          </p:cNvPr>
          <p:cNvSpPr txBox="1"/>
          <p:nvPr/>
        </p:nvSpPr>
        <p:spPr>
          <a:xfrm>
            <a:off x="5687568" y="6081826"/>
            <a:ext cx="2327881" cy="338554"/>
          </a:xfrm>
          <a:prstGeom prst="rect">
            <a:avLst/>
          </a:prstGeom>
          <a:noFill/>
        </p:spPr>
        <p:txBody>
          <a:bodyPr wrap="none" rtlCol="0">
            <a:spAutoFit/>
          </a:bodyPr>
          <a:lstStyle/>
          <a:p>
            <a:r>
              <a:rPr lang="en-US" sz="1600" dirty="0">
                <a:solidFill>
                  <a:schemeClr val="bg1"/>
                </a:solidFill>
                <a:latin typeface="Arial" panose="020B0604020202020204" pitchFamily="34" charset="0"/>
              </a:rPr>
              <a:t>Oil &amp; Gas Development</a:t>
            </a:r>
          </a:p>
        </p:txBody>
      </p:sp>
    </p:spTree>
    <p:extLst>
      <p:ext uri="{BB962C8B-B14F-4D97-AF65-F5344CB8AC3E}">
        <p14:creationId xmlns:p14="http://schemas.microsoft.com/office/powerpoint/2010/main" val="3930707803"/>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8" name="Rectangle 7">
            <a:extLst>
              <a:ext uri="{FF2B5EF4-FFF2-40B4-BE49-F238E27FC236}">
                <a16:creationId xmlns:a16="http://schemas.microsoft.com/office/drawing/2014/main" id="{C8BF789B-831A-DD4D-8A36-14945659C26A}"/>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3" name="Picture 2">
            <a:extLst>
              <a:ext uri="{FF2B5EF4-FFF2-40B4-BE49-F238E27FC236}">
                <a16:creationId xmlns:a16="http://schemas.microsoft.com/office/drawing/2014/main" id="{2B0351A6-1AEE-6B4B-9F14-334072E2CC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999" y="400692"/>
            <a:ext cx="8075486" cy="6056615"/>
          </a:xfrm>
          <a:prstGeom prst="rect">
            <a:avLst/>
          </a:prstGeom>
        </p:spPr>
      </p:pic>
      <p:sp>
        <p:nvSpPr>
          <p:cNvPr id="6" name="Rounded Rectangle 5">
            <a:extLst>
              <a:ext uri="{FF2B5EF4-FFF2-40B4-BE49-F238E27FC236}">
                <a16:creationId xmlns:a16="http://schemas.microsoft.com/office/drawing/2014/main" id="{CC04A076-F6E8-7743-81E3-B51946CCF023}"/>
              </a:ext>
            </a:extLst>
          </p:cNvPr>
          <p:cNvSpPr/>
          <p:nvPr/>
        </p:nvSpPr>
        <p:spPr>
          <a:xfrm>
            <a:off x="1097280" y="521208"/>
            <a:ext cx="6922008" cy="850392"/>
          </a:xfrm>
          <a:prstGeom prst="roundRect">
            <a:avLst/>
          </a:prstGeom>
          <a:solidFill>
            <a:schemeClr val="bg1">
              <a:alpha val="58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0" name="Google Shape;130;p22"/>
          <p:cNvSpPr txBox="1"/>
          <p:nvPr/>
        </p:nvSpPr>
        <p:spPr>
          <a:xfrm>
            <a:off x="1124712" y="635038"/>
            <a:ext cx="6894576" cy="6085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dirty="0">
                <a:latin typeface="Arial" panose="020B0604020202020204" pitchFamily="34" charset="0"/>
              </a:rPr>
              <a:t>Are public lands... protected?</a:t>
            </a:r>
            <a:endParaRPr sz="3600" dirty="0">
              <a:latin typeface="Arial" panose="020B0604020202020204" pitchFamily="34" charset="0"/>
            </a:endParaRPr>
          </a:p>
        </p:txBody>
      </p:sp>
      <p:sp>
        <p:nvSpPr>
          <p:cNvPr id="5" name="TextBox 4">
            <a:extLst>
              <a:ext uri="{FF2B5EF4-FFF2-40B4-BE49-F238E27FC236}">
                <a16:creationId xmlns:a16="http://schemas.microsoft.com/office/drawing/2014/main" id="{C4CC7E0D-4B76-CE40-A19D-EDE9577B06EE}"/>
              </a:ext>
            </a:extLst>
          </p:cNvPr>
          <p:cNvSpPr txBox="1"/>
          <p:nvPr/>
        </p:nvSpPr>
        <p:spPr>
          <a:xfrm>
            <a:off x="7056262" y="6457307"/>
            <a:ext cx="1656223" cy="307777"/>
          </a:xfrm>
          <a:prstGeom prst="rect">
            <a:avLst/>
          </a:prstGeom>
          <a:noFill/>
        </p:spPr>
        <p:txBody>
          <a:bodyPr wrap="none" rtlCol="0">
            <a:spAutoFit/>
          </a:bodyPr>
          <a:lstStyle/>
          <a:p>
            <a:r>
              <a:rPr lang="en-US" dirty="0">
                <a:solidFill>
                  <a:schemeClr val="bg1"/>
                </a:solidFill>
                <a:latin typeface="Arial" panose="020B0604020202020204" pitchFamily="34" charset="0"/>
              </a:rPr>
              <a:t>Logging in Oregon</a:t>
            </a:r>
          </a:p>
        </p:txBody>
      </p:sp>
    </p:spTree>
    <p:extLst>
      <p:ext uri="{BB962C8B-B14F-4D97-AF65-F5344CB8AC3E}">
        <p14:creationId xmlns:p14="http://schemas.microsoft.com/office/powerpoint/2010/main" val="1058603410"/>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3" name="Rectangle 12">
            <a:extLst>
              <a:ext uri="{FF2B5EF4-FFF2-40B4-BE49-F238E27FC236}">
                <a16:creationId xmlns:a16="http://schemas.microsoft.com/office/drawing/2014/main" id="{C091DC4B-6337-A142-A938-9D04054B0A4A}"/>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3" name="Picture 2">
            <a:extLst>
              <a:ext uri="{FF2B5EF4-FFF2-40B4-BE49-F238E27FC236}">
                <a16:creationId xmlns:a16="http://schemas.microsoft.com/office/drawing/2014/main" id="{FEC776C1-0399-9F46-B707-1E81D4D490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1386" y="312039"/>
            <a:ext cx="8301228" cy="6225921"/>
          </a:xfrm>
          <a:prstGeom prst="rect">
            <a:avLst/>
          </a:prstGeom>
        </p:spPr>
      </p:pic>
      <p:sp>
        <p:nvSpPr>
          <p:cNvPr id="6" name="Rounded Rectangle 5">
            <a:extLst>
              <a:ext uri="{FF2B5EF4-FFF2-40B4-BE49-F238E27FC236}">
                <a16:creationId xmlns:a16="http://schemas.microsoft.com/office/drawing/2014/main" id="{CC04A076-F6E8-7743-81E3-B51946CCF023}"/>
              </a:ext>
            </a:extLst>
          </p:cNvPr>
          <p:cNvSpPr/>
          <p:nvPr/>
        </p:nvSpPr>
        <p:spPr>
          <a:xfrm>
            <a:off x="1243584" y="585216"/>
            <a:ext cx="6922008" cy="850392"/>
          </a:xfrm>
          <a:prstGeom prst="roundRect">
            <a:avLst/>
          </a:prstGeom>
          <a:solidFill>
            <a:schemeClr val="bg1">
              <a:alpha val="58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0" name="Google Shape;130;p22"/>
          <p:cNvSpPr txBox="1"/>
          <p:nvPr/>
        </p:nvSpPr>
        <p:spPr>
          <a:xfrm>
            <a:off x="1271016" y="699046"/>
            <a:ext cx="6894576" cy="6085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dirty="0">
                <a:latin typeface="Arial" panose="020B0604020202020204" pitchFamily="34" charset="0"/>
              </a:rPr>
              <a:t>Are public lands... protected?</a:t>
            </a:r>
            <a:endParaRPr sz="3600" dirty="0">
              <a:latin typeface="Arial" panose="020B0604020202020204" pitchFamily="34" charset="0"/>
            </a:endParaRPr>
          </a:p>
        </p:txBody>
      </p:sp>
      <p:sp>
        <p:nvSpPr>
          <p:cNvPr id="12" name="TextBox 11">
            <a:extLst>
              <a:ext uri="{FF2B5EF4-FFF2-40B4-BE49-F238E27FC236}">
                <a16:creationId xmlns:a16="http://schemas.microsoft.com/office/drawing/2014/main" id="{C7174683-27E1-744C-AEAD-40FE6C114F11}"/>
              </a:ext>
            </a:extLst>
          </p:cNvPr>
          <p:cNvSpPr txBox="1"/>
          <p:nvPr/>
        </p:nvSpPr>
        <p:spPr>
          <a:xfrm>
            <a:off x="2704681" y="6116353"/>
            <a:ext cx="3733714" cy="307777"/>
          </a:xfrm>
          <a:prstGeom prst="rect">
            <a:avLst/>
          </a:prstGeom>
          <a:noFill/>
        </p:spPr>
        <p:txBody>
          <a:bodyPr wrap="none" rtlCol="0">
            <a:spAutoFit/>
          </a:bodyPr>
          <a:lstStyle/>
          <a:p>
            <a:r>
              <a:rPr lang="en-US" dirty="0" err="1">
                <a:solidFill>
                  <a:schemeClr val="bg1"/>
                </a:solidFill>
                <a:latin typeface="Arial" panose="020B0604020202020204" pitchFamily="34" charset="0"/>
              </a:rPr>
              <a:t>Ungrazed</a:t>
            </a:r>
            <a:r>
              <a:rPr lang="en-US" dirty="0">
                <a:solidFill>
                  <a:schemeClr val="bg1"/>
                </a:solidFill>
                <a:latin typeface="Arial" panose="020B0604020202020204" pitchFamily="34" charset="0"/>
              </a:rPr>
              <a:t> on the left; overgrazed on the right</a:t>
            </a:r>
          </a:p>
        </p:txBody>
      </p:sp>
    </p:spTree>
    <p:extLst>
      <p:ext uri="{BB962C8B-B14F-4D97-AF65-F5344CB8AC3E}">
        <p14:creationId xmlns:p14="http://schemas.microsoft.com/office/powerpoint/2010/main" val="1572313200"/>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C606E9-EE12-0848-820A-17EABD086F4C}"/>
              </a:ext>
            </a:extLst>
          </p:cNvPr>
          <p:cNvPicPr>
            <a:picLocks noChangeAspect="1"/>
          </p:cNvPicPr>
          <p:nvPr/>
        </p:nvPicPr>
        <p:blipFill>
          <a:blip r:embed="rId3"/>
          <a:stretch>
            <a:fillRect/>
          </a:stretch>
        </p:blipFill>
        <p:spPr>
          <a:xfrm>
            <a:off x="0" y="0"/>
            <a:ext cx="9144000" cy="6858000"/>
          </a:xfrm>
          <a:prstGeom prst="rect">
            <a:avLst/>
          </a:prstGeom>
        </p:spPr>
      </p:pic>
      <p:sp>
        <p:nvSpPr>
          <p:cNvPr id="5" name="Rounded Rectangle 4">
            <a:extLst>
              <a:ext uri="{FF2B5EF4-FFF2-40B4-BE49-F238E27FC236}">
                <a16:creationId xmlns:a16="http://schemas.microsoft.com/office/drawing/2014/main" id="{6CB7B086-CF06-C047-9FA1-11542ADE49B6}"/>
              </a:ext>
            </a:extLst>
          </p:cNvPr>
          <p:cNvSpPr/>
          <p:nvPr/>
        </p:nvSpPr>
        <p:spPr>
          <a:xfrm>
            <a:off x="554485" y="974284"/>
            <a:ext cx="8077451" cy="5175504"/>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B16B73A7-6B0B-FC44-8433-0A9192AFFEB9}"/>
              </a:ext>
            </a:extLst>
          </p:cNvPr>
          <p:cNvSpPr txBox="1"/>
          <p:nvPr/>
        </p:nvSpPr>
        <p:spPr>
          <a:xfrm>
            <a:off x="1737360" y="1366851"/>
            <a:ext cx="6675120" cy="523220"/>
          </a:xfrm>
          <a:prstGeom prst="rect">
            <a:avLst/>
          </a:prstGeom>
          <a:noFill/>
        </p:spPr>
        <p:txBody>
          <a:bodyPr wrap="square" rtlCol="0">
            <a:spAutoFit/>
          </a:bodyPr>
          <a:lstStyle/>
          <a:p>
            <a:r>
              <a:rPr lang="en-US" sz="2800" dirty="0">
                <a:latin typeface="Arial" panose="020B0604020202020204" pitchFamily="34" charset="0"/>
              </a:rPr>
              <a:t>Who Manages our Public Lands?</a:t>
            </a:r>
          </a:p>
        </p:txBody>
      </p:sp>
      <p:pic>
        <p:nvPicPr>
          <p:cNvPr id="3" name="Picture 2">
            <a:extLst>
              <a:ext uri="{FF2B5EF4-FFF2-40B4-BE49-F238E27FC236}">
                <a16:creationId xmlns:a16="http://schemas.microsoft.com/office/drawing/2014/main" id="{0E2A2D42-C6BD-4240-AD41-A4699CFDE9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900" y="1120588"/>
            <a:ext cx="6934200" cy="5478018"/>
          </a:xfrm>
          <a:prstGeom prst="rect">
            <a:avLst/>
          </a:prstGeom>
        </p:spPr>
      </p:pic>
    </p:spTree>
    <p:extLst>
      <p:ext uri="{BB962C8B-B14F-4D97-AF65-F5344CB8AC3E}">
        <p14:creationId xmlns:p14="http://schemas.microsoft.com/office/powerpoint/2010/main" val="4069228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6" name="Rectangle 15">
            <a:extLst>
              <a:ext uri="{FF2B5EF4-FFF2-40B4-BE49-F238E27FC236}">
                <a16:creationId xmlns:a16="http://schemas.microsoft.com/office/drawing/2014/main" id="{BE98DD99-813A-6D45-A099-EE61CC7BDC1B}"/>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9" name="Picture 18">
            <a:extLst>
              <a:ext uri="{FF2B5EF4-FFF2-40B4-BE49-F238E27FC236}">
                <a16:creationId xmlns:a16="http://schemas.microsoft.com/office/drawing/2014/main" id="{78C31AF4-D8FF-6A4E-B79F-2CBF6D9C68C7}"/>
              </a:ext>
            </a:extLst>
          </p:cNvPr>
          <p:cNvPicPr>
            <a:picLocks noChangeAspect="1"/>
          </p:cNvPicPr>
          <p:nvPr/>
        </p:nvPicPr>
        <p:blipFill>
          <a:blip r:embed="rId3"/>
          <a:stretch>
            <a:fillRect/>
          </a:stretch>
        </p:blipFill>
        <p:spPr>
          <a:xfrm>
            <a:off x="507999" y="1011808"/>
            <a:ext cx="8128000" cy="5384800"/>
          </a:xfrm>
          <a:prstGeom prst="rect">
            <a:avLst/>
          </a:prstGeom>
          <a:ln w="28575">
            <a:solidFill>
              <a:srgbClr val="0070C0"/>
            </a:solidFill>
          </a:ln>
        </p:spPr>
      </p:pic>
      <p:sp>
        <p:nvSpPr>
          <p:cNvPr id="130" name="Google Shape;130;p22"/>
          <p:cNvSpPr txBox="1"/>
          <p:nvPr/>
        </p:nvSpPr>
        <p:spPr>
          <a:xfrm>
            <a:off x="884202" y="287849"/>
            <a:ext cx="7375593" cy="6085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a:solidFill>
                  <a:srgbClr val="00B050"/>
                </a:solidFill>
                <a:latin typeface="Arial Black" panose="020B0604020202020204" pitchFamily="34" charset="0"/>
                <a:cs typeface="Arial Black" panose="020B0604020202020204" pitchFamily="34" charset="0"/>
              </a:rPr>
              <a:t>So, are public lands... protected?</a:t>
            </a:r>
            <a:endParaRPr sz="2800" b="1" dirty="0">
              <a:solidFill>
                <a:srgbClr val="00B050"/>
              </a:solidFill>
              <a:latin typeface="Arial Black" panose="020B0604020202020204" pitchFamily="34" charset="0"/>
              <a:cs typeface="Arial Black" panose="020B0604020202020204" pitchFamily="34" charset="0"/>
            </a:endParaRP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7" name="Picture 6">
            <a:extLst>
              <a:ext uri="{FF2B5EF4-FFF2-40B4-BE49-F238E27FC236}">
                <a16:creationId xmlns:a16="http://schemas.microsoft.com/office/drawing/2014/main" id="{FEC3D3D7-75DC-3049-A668-D20DAD994C13}"/>
              </a:ext>
            </a:extLst>
          </p:cNvPr>
          <p:cNvPicPr>
            <a:picLocks noChangeAspect="1"/>
          </p:cNvPicPr>
          <p:nvPr/>
        </p:nvPicPr>
        <p:blipFill>
          <a:blip r:embed="rId3"/>
          <a:stretch>
            <a:fillRect/>
          </a:stretch>
        </p:blipFill>
        <p:spPr>
          <a:xfrm>
            <a:off x="1198486" y="1030392"/>
            <a:ext cx="6960476" cy="4318403"/>
          </a:xfrm>
          <a:prstGeom prst="rect">
            <a:avLst/>
          </a:prstGeom>
          <a:ln w="28575">
            <a:solidFill>
              <a:srgbClr val="0070C0"/>
            </a:solidFill>
          </a:ln>
        </p:spPr>
      </p:pic>
      <p:sp>
        <p:nvSpPr>
          <p:cNvPr id="8" name="TextBox 7">
            <a:extLst>
              <a:ext uri="{FF2B5EF4-FFF2-40B4-BE49-F238E27FC236}">
                <a16:creationId xmlns:a16="http://schemas.microsoft.com/office/drawing/2014/main" id="{373A689B-79C4-774D-88CD-8D7E9A26ED2A}"/>
              </a:ext>
            </a:extLst>
          </p:cNvPr>
          <p:cNvSpPr txBox="1"/>
          <p:nvPr/>
        </p:nvSpPr>
        <p:spPr>
          <a:xfrm>
            <a:off x="2377910" y="1233633"/>
            <a:ext cx="4388179" cy="1569660"/>
          </a:xfrm>
          <a:prstGeom prst="rect">
            <a:avLst/>
          </a:prstGeom>
          <a:noFill/>
        </p:spPr>
        <p:txBody>
          <a:bodyPr wrap="square" rtlCol="0">
            <a:spAutoFit/>
          </a:bodyPr>
          <a:lstStyle/>
          <a:p>
            <a:pPr algn="ctr"/>
            <a:r>
              <a:rPr lang="en-US" sz="3200" b="1" dirty="0">
                <a:solidFill>
                  <a:srgbClr val="FFFF00"/>
                </a:solidFill>
                <a:latin typeface="Arial Black" panose="020B0604020202020204" pitchFamily="34" charset="0"/>
                <a:cs typeface="Arial Black" panose="020B0604020202020204" pitchFamily="34" charset="0"/>
              </a:rPr>
              <a:t>The Industrialization of Public Lands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5" name="Picture 4">
            <a:extLst>
              <a:ext uri="{FF2B5EF4-FFF2-40B4-BE49-F238E27FC236}">
                <a16:creationId xmlns:a16="http://schemas.microsoft.com/office/drawing/2014/main" id="{5E4C6D04-58EE-1E4C-B22C-5D158AE2EF39}"/>
              </a:ext>
            </a:extLst>
          </p:cNvPr>
          <p:cNvPicPr>
            <a:picLocks noChangeAspect="1"/>
          </p:cNvPicPr>
          <p:nvPr/>
        </p:nvPicPr>
        <p:blipFill>
          <a:blip r:embed="rId3"/>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2669AD83-8CE8-E947-9AB3-82DF562099F8}"/>
              </a:ext>
            </a:extLst>
          </p:cNvPr>
          <p:cNvSpPr/>
          <p:nvPr/>
        </p:nvSpPr>
        <p:spPr>
          <a:xfrm>
            <a:off x="2100766" y="1415197"/>
            <a:ext cx="1315233" cy="3824533"/>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75000"/>
                </a:schemeClr>
              </a:solidFill>
              <a:latin typeface="Arial" panose="020B0604020202020204" pitchFamily="34" charset="0"/>
            </a:endParaRPr>
          </a:p>
        </p:txBody>
      </p:sp>
      <p:sp>
        <p:nvSpPr>
          <p:cNvPr id="8" name="Rectangle 7">
            <a:extLst>
              <a:ext uri="{FF2B5EF4-FFF2-40B4-BE49-F238E27FC236}">
                <a16:creationId xmlns:a16="http://schemas.microsoft.com/office/drawing/2014/main" id="{C73A40A2-004C-2447-8AB2-15BB32DB23A4}"/>
              </a:ext>
            </a:extLst>
          </p:cNvPr>
          <p:cNvSpPr/>
          <p:nvPr/>
        </p:nvSpPr>
        <p:spPr>
          <a:xfrm>
            <a:off x="3892990" y="1415197"/>
            <a:ext cx="1315233" cy="3404139"/>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9" name="Rectangle 8">
            <a:extLst>
              <a:ext uri="{FF2B5EF4-FFF2-40B4-BE49-F238E27FC236}">
                <a16:creationId xmlns:a16="http://schemas.microsoft.com/office/drawing/2014/main" id="{7FB14E6A-B66A-614B-9753-D7743DC26618}"/>
              </a:ext>
            </a:extLst>
          </p:cNvPr>
          <p:cNvSpPr/>
          <p:nvPr/>
        </p:nvSpPr>
        <p:spPr>
          <a:xfrm>
            <a:off x="5685214" y="1415197"/>
            <a:ext cx="1315233" cy="3404139"/>
          </a:xfrm>
          <a:prstGeom prst="rect">
            <a:avLst/>
          </a:prstGeom>
          <a:solidFill>
            <a:srgbClr val="FF7B2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0" name="Rectangle 9">
            <a:extLst>
              <a:ext uri="{FF2B5EF4-FFF2-40B4-BE49-F238E27FC236}">
                <a16:creationId xmlns:a16="http://schemas.microsoft.com/office/drawing/2014/main" id="{089C79EE-9A03-0D49-84CF-77D92DD72F63}"/>
              </a:ext>
            </a:extLst>
          </p:cNvPr>
          <p:cNvSpPr/>
          <p:nvPr/>
        </p:nvSpPr>
        <p:spPr>
          <a:xfrm>
            <a:off x="2100766" y="3646334"/>
            <a:ext cx="1315233" cy="1593398"/>
          </a:xfrm>
          <a:prstGeom prst="rect">
            <a:avLst/>
          </a:prstGeom>
          <a:solidFill>
            <a:schemeClr val="accent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05FB3511-0499-C84A-BD02-9DF25404D900}"/>
              </a:ext>
            </a:extLst>
          </p:cNvPr>
          <p:cNvSpPr/>
          <p:nvPr/>
        </p:nvSpPr>
        <p:spPr>
          <a:xfrm>
            <a:off x="3892990" y="4243741"/>
            <a:ext cx="1315233" cy="995989"/>
          </a:xfrm>
          <a:prstGeom prst="rect">
            <a:avLst/>
          </a:prstGeom>
          <a:solidFill>
            <a:schemeClr val="accent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5DBF6BC3-DE9D-924E-B1C8-626B4BFF6E31}"/>
              </a:ext>
            </a:extLst>
          </p:cNvPr>
          <p:cNvSpPr/>
          <p:nvPr/>
        </p:nvSpPr>
        <p:spPr>
          <a:xfrm>
            <a:off x="5685214" y="4524157"/>
            <a:ext cx="1315233" cy="715574"/>
          </a:xfrm>
          <a:prstGeom prst="rect">
            <a:avLst/>
          </a:prstGeom>
          <a:solidFill>
            <a:schemeClr val="accent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TextBox 12">
            <a:extLst>
              <a:ext uri="{FF2B5EF4-FFF2-40B4-BE49-F238E27FC236}">
                <a16:creationId xmlns:a16="http://schemas.microsoft.com/office/drawing/2014/main" id="{EA4832F1-192B-CB40-A93A-47B68E957744}"/>
              </a:ext>
            </a:extLst>
          </p:cNvPr>
          <p:cNvSpPr txBox="1"/>
          <p:nvPr/>
        </p:nvSpPr>
        <p:spPr>
          <a:xfrm>
            <a:off x="1913459" y="4794952"/>
            <a:ext cx="1689848" cy="461665"/>
          </a:xfrm>
          <a:prstGeom prst="rect">
            <a:avLst/>
          </a:prstGeom>
          <a:noFill/>
          <a:ln>
            <a:noFill/>
          </a:ln>
        </p:spPr>
        <p:txBody>
          <a:bodyPr wrap="square" rtlCol="0">
            <a:spAutoFit/>
          </a:bodyPr>
          <a:lstStyle/>
          <a:p>
            <a:pPr algn="ctr"/>
            <a:r>
              <a:rPr lang="en-US" sz="2400" b="1" dirty="0">
                <a:solidFill>
                  <a:schemeClr val="bg1"/>
                </a:solidFill>
                <a:latin typeface="Arial Black" panose="020B0604020202020204" pitchFamily="34" charset="0"/>
              </a:rPr>
              <a:t>COAL</a:t>
            </a:r>
          </a:p>
        </p:txBody>
      </p:sp>
      <p:sp>
        <p:nvSpPr>
          <p:cNvPr id="14" name="TextBox 13">
            <a:extLst>
              <a:ext uri="{FF2B5EF4-FFF2-40B4-BE49-F238E27FC236}">
                <a16:creationId xmlns:a16="http://schemas.microsoft.com/office/drawing/2014/main" id="{20A52980-DED9-AE41-9CB5-C612C93763E8}"/>
              </a:ext>
            </a:extLst>
          </p:cNvPr>
          <p:cNvSpPr txBox="1"/>
          <p:nvPr/>
        </p:nvSpPr>
        <p:spPr>
          <a:xfrm>
            <a:off x="3705682" y="4386579"/>
            <a:ext cx="1689848" cy="830997"/>
          </a:xfrm>
          <a:prstGeom prst="rect">
            <a:avLst/>
          </a:prstGeom>
          <a:noFill/>
          <a:ln>
            <a:noFill/>
          </a:ln>
        </p:spPr>
        <p:txBody>
          <a:bodyPr wrap="square" rtlCol="0">
            <a:spAutoFit/>
          </a:bodyPr>
          <a:lstStyle/>
          <a:p>
            <a:pPr algn="ctr"/>
            <a:r>
              <a:rPr lang="en-US" sz="2400" b="1" dirty="0">
                <a:solidFill>
                  <a:schemeClr val="bg1"/>
                </a:solidFill>
                <a:latin typeface="Arial Black" panose="020B0604020202020204" pitchFamily="34" charset="0"/>
              </a:rPr>
              <a:t>CRUDE</a:t>
            </a:r>
          </a:p>
          <a:p>
            <a:pPr algn="ctr"/>
            <a:r>
              <a:rPr lang="en-US" sz="2400" b="1" dirty="0">
                <a:solidFill>
                  <a:schemeClr val="bg1"/>
                </a:solidFill>
                <a:latin typeface="Arial Black" panose="020B0604020202020204" pitchFamily="34" charset="0"/>
              </a:rPr>
              <a:t>OIL</a:t>
            </a:r>
          </a:p>
        </p:txBody>
      </p:sp>
      <p:sp>
        <p:nvSpPr>
          <p:cNvPr id="15" name="TextBox 14">
            <a:extLst>
              <a:ext uri="{FF2B5EF4-FFF2-40B4-BE49-F238E27FC236}">
                <a16:creationId xmlns:a16="http://schemas.microsoft.com/office/drawing/2014/main" id="{8450A80A-9787-ED45-8FA0-B4718D6B818E}"/>
              </a:ext>
            </a:extLst>
          </p:cNvPr>
          <p:cNvSpPr txBox="1"/>
          <p:nvPr/>
        </p:nvSpPr>
        <p:spPr>
          <a:xfrm>
            <a:off x="5685213" y="4613740"/>
            <a:ext cx="1315234" cy="461665"/>
          </a:xfrm>
          <a:prstGeom prst="rect">
            <a:avLst/>
          </a:prstGeom>
          <a:noFill/>
          <a:ln>
            <a:noFill/>
          </a:ln>
        </p:spPr>
        <p:txBody>
          <a:bodyPr wrap="square" rtlCol="0">
            <a:spAutoFit/>
          </a:bodyPr>
          <a:lstStyle/>
          <a:p>
            <a:pPr algn="ctr"/>
            <a:r>
              <a:rPr lang="en-US" sz="2400" b="1" dirty="0">
                <a:solidFill>
                  <a:schemeClr val="bg1"/>
                </a:solidFill>
                <a:latin typeface="Arial Black" panose="020B0604020202020204" pitchFamily="34" charset="0"/>
              </a:rPr>
              <a:t>GAS</a:t>
            </a:r>
          </a:p>
        </p:txBody>
      </p:sp>
      <p:sp>
        <p:nvSpPr>
          <p:cNvPr id="16" name="TextBox 15">
            <a:extLst>
              <a:ext uri="{FF2B5EF4-FFF2-40B4-BE49-F238E27FC236}">
                <a16:creationId xmlns:a16="http://schemas.microsoft.com/office/drawing/2014/main" id="{78D3A2E8-5BF6-8D43-9503-094EC22F4A8A}"/>
              </a:ext>
            </a:extLst>
          </p:cNvPr>
          <p:cNvSpPr txBox="1"/>
          <p:nvPr/>
        </p:nvSpPr>
        <p:spPr>
          <a:xfrm>
            <a:off x="2100765" y="3000872"/>
            <a:ext cx="1315233" cy="707886"/>
          </a:xfrm>
          <a:prstGeom prst="rect">
            <a:avLst/>
          </a:prstGeom>
          <a:noFill/>
        </p:spPr>
        <p:txBody>
          <a:bodyPr wrap="square" rtlCol="0">
            <a:spAutoFit/>
          </a:bodyPr>
          <a:lstStyle/>
          <a:p>
            <a:pPr algn="ctr"/>
            <a:r>
              <a:rPr lang="en-US" sz="4000" b="1" dirty="0">
                <a:solidFill>
                  <a:schemeClr val="bg1"/>
                </a:solidFill>
                <a:latin typeface="Arial Black" panose="020B0604020202020204" pitchFamily="34" charset="0"/>
              </a:rPr>
              <a:t>42</a:t>
            </a:r>
            <a:r>
              <a:rPr lang="en-US" sz="2400" b="1" dirty="0">
                <a:solidFill>
                  <a:schemeClr val="bg1"/>
                </a:solidFill>
                <a:latin typeface="Arial Black" panose="020B0604020202020204" pitchFamily="34" charset="0"/>
              </a:rPr>
              <a:t>%</a:t>
            </a:r>
          </a:p>
        </p:txBody>
      </p:sp>
      <p:sp>
        <p:nvSpPr>
          <p:cNvPr id="17" name="TextBox 16">
            <a:extLst>
              <a:ext uri="{FF2B5EF4-FFF2-40B4-BE49-F238E27FC236}">
                <a16:creationId xmlns:a16="http://schemas.microsoft.com/office/drawing/2014/main" id="{CCF9C598-2611-774A-AF10-B5A10CAB3643}"/>
              </a:ext>
            </a:extLst>
          </p:cNvPr>
          <p:cNvSpPr txBox="1"/>
          <p:nvPr/>
        </p:nvSpPr>
        <p:spPr>
          <a:xfrm>
            <a:off x="3880763" y="3559465"/>
            <a:ext cx="1315233" cy="707886"/>
          </a:xfrm>
          <a:prstGeom prst="rect">
            <a:avLst/>
          </a:prstGeom>
          <a:noFill/>
        </p:spPr>
        <p:txBody>
          <a:bodyPr wrap="square" rtlCol="0">
            <a:spAutoFit/>
          </a:bodyPr>
          <a:lstStyle/>
          <a:p>
            <a:pPr algn="ctr"/>
            <a:r>
              <a:rPr lang="en-US" sz="4000" b="1" dirty="0">
                <a:solidFill>
                  <a:schemeClr val="bg1"/>
                </a:solidFill>
                <a:latin typeface="Arial Black" panose="020B0604020202020204" pitchFamily="34" charset="0"/>
              </a:rPr>
              <a:t>24</a:t>
            </a:r>
            <a:r>
              <a:rPr lang="en-US" sz="2400" b="1" dirty="0">
                <a:solidFill>
                  <a:schemeClr val="bg1"/>
                </a:solidFill>
                <a:latin typeface="Arial Black" panose="020B0604020202020204" pitchFamily="34" charset="0"/>
              </a:rPr>
              <a:t>%</a:t>
            </a:r>
          </a:p>
        </p:txBody>
      </p:sp>
      <p:sp>
        <p:nvSpPr>
          <p:cNvPr id="18" name="TextBox 17">
            <a:extLst>
              <a:ext uri="{FF2B5EF4-FFF2-40B4-BE49-F238E27FC236}">
                <a16:creationId xmlns:a16="http://schemas.microsoft.com/office/drawing/2014/main" id="{C6CD6CD6-A352-C542-A9E6-765DBDB5D172}"/>
              </a:ext>
            </a:extLst>
          </p:cNvPr>
          <p:cNvSpPr txBox="1"/>
          <p:nvPr/>
        </p:nvSpPr>
        <p:spPr>
          <a:xfrm>
            <a:off x="5685214" y="3899566"/>
            <a:ext cx="1315233" cy="646331"/>
          </a:xfrm>
          <a:prstGeom prst="rect">
            <a:avLst/>
          </a:prstGeom>
          <a:noFill/>
        </p:spPr>
        <p:txBody>
          <a:bodyPr wrap="square" rtlCol="0">
            <a:spAutoFit/>
          </a:bodyPr>
          <a:lstStyle/>
          <a:p>
            <a:pPr algn="ctr"/>
            <a:r>
              <a:rPr lang="en-US" sz="3600" b="1" dirty="0">
                <a:solidFill>
                  <a:schemeClr val="bg1"/>
                </a:solidFill>
                <a:latin typeface="Arial Black" panose="020B0604020202020204" pitchFamily="34" charset="0"/>
              </a:rPr>
              <a:t>13</a:t>
            </a:r>
            <a:r>
              <a:rPr lang="en-US" sz="2000" b="1" dirty="0">
                <a:solidFill>
                  <a:schemeClr val="bg1"/>
                </a:solidFill>
                <a:latin typeface="Arial Black" panose="020B0604020202020204" pitchFamily="34" charset="0"/>
              </a:rPr>
              <a:t>%</a:t>
            </a:r>
          </a:p>
        </p:txBody>
      </p:sp>
      <p:sp>
        <p:nvSpPr>
          <p:cNvPr id="2" name="TextBox 1">
            <a:extLst>
              <a:ext uri="{FF2B5EF4-FFF2-40B4-BE49-F238E27FC236}">
                <a16:creationId xmlns:a16="http://schemas.microsoft.com/office/drawing/2014/main" id="{8140840D-38DA-A649-8E5C-8BE5B65EAA3A}"/>
              </a:ext>
            </a:extLst>
          </p:cNvPr>
          <p:cNvSpPr txBox="1"/>
          <p:nvPr/>
        </p:nvSpPr>
        <p:spPr>
          <a:xfrm>
            <a:off x="2013176" y="5353545"/>
            <a:ext cx="5168403" cy="707886"/>
          </a:xfrm>
          <a:prstGeom prst="rect">
            <a:avLst/>
          </a:prstGeom>
          <a:noFill/>
        </p:spPr>
        <p:txBody>
          <a:bodyPr wrap="none" rtlCol="0">
            <a:spAutoFit/>
          </a:bodyPr>
          <a:lstStyle/>
          <a:p>
            <a:r>
              <a:rPr lang="en-US" sz="2000" dirty="0">
                <a:solidFill>
                  <a:schemeClr val="bg1"/>
                </a:solidFill>
                <a:latin typeface="Arial" panose="020B0604020202020204" pitchFamily="34" charset="0"/>
              </a:rPr>
              <a:t>Today, more than 90% of BLM multiple-use</a:t>
            </a:r>
          </a:p>
          <a:p>
            <a:r>
              <a:rPr lang="en-US" sz="2000" dirty="0">
                <a:solidFill>
                  <a:schemeClr val="bg1"/>
                </a:solidFill>
                <a:latin typeface="Arial" panose="020B0604020202020204" pitchFamily="34" charset="0"/>
              </a:rPr>
              <a:t>lands are open to oil and gas development.</a:t>
            </a:r>
          </a:p>
        </p:txBody>
      </p:sp>
      <p:sp>
        <p:nvSpPr>
          <p:cNvPr id="218" name="Google Shape;218;p32"/>
          <p:cNvSpPr txBox="1">
            <a:spLocks noGrp="1"/>
          </p:cNvSpPr>
          <p:nvPr>
            <p:ph type="title"/>
          </p:nvPr>
        </p:nvSpPr>
        <p:spPr>
          <a:xfrm>
            <a:off x="17754" y="804571"/>
            <a:ext cx="9144000" cy="640583"/>
          </a:xfrm>
          <a:prstGeom prst="rect">
            <a:avLst/>
          </a:prstGeom>
          <a:noFill/>
          <a:ln>
            <a:noFill/>
          </a:ln>
        </p:spPr>
        <p:txBody>
          <a:bodyPr spcFirstLastPara="1" wrap="square" lIns="91425" tIns="45700" rIns="91425" bIns="45700" anchor="ctr" anchorCtr="0">
            <a:noAutofit/>
          </a:bodyPr>
          <a:lstStyle/>
          <a:p>
            <a:pPr marL="0" marR="0" lvl="0" indent="0" rtl="0">
              <a:lnSpc>
                <a:spcPct val="0"/>
              </a:lnSpc>
              <a:spcBef>
                <a:spcPts val="0"/>
              </a:spcBef>
              <a:spcAft>
                <a:spcPts val="0"/>
              </a:spcAft>
              <a:buClr>
                <a:srgbClr val="BFBFBF"/>
              </a:buClr>
              <a:buFont typeface="Calibri"/>
              <a:buNone/>
            </a:pPr>
            <a:r>
              <a:rPr lang="en-US" sz="2800" dirty="0">
                <a:solidFill>
                  <a:schemeClr val="bg1"/>
                </a:solidFill>
                <a:latin typeface="Arial Black" panose="020B0604020202020204" pitchFamily="34" charset="0"/>
                <a:ea typeface="Calibri"/>
                <a:cs typeface="Arial" panose="020B0604020202020204" pitchFamily="34" charset="0"/>
                <a:sym typeface="Calibri"/>
              </a:rPr>
              <a:t>Energy Extraction on Public Lands</a:t>
            </a:r>
            <a:endParaRPr sz="2800" u="none" strike="noStrike" cap="none" dirty="0">
              <a:solidFill>
                <a:schemeClr val="bg1"/>
              </a:solidFill>
              <a:latin typeface="Arial Black" panose="020B0604020202020204" pitchFamily="34" charset="0"/>
              <a:ea typeface="Calibri"/>
              <a:cs typeface="Arial" panose="020B0604020202020204" pitchFamily="34" charset="0"/>
              <a:sym typeface="Calibri"/>
            </a:endParaRPr>
          </a:p>
        </p:txBody>
      </p:sp>
      <p:sp>
        <p:nvSpPr>
          <p:cNvPr id="4" name="TextBox 3">
            <a:extLst>
              <a:ext uri="{FF2B5EF4-FFF2-40B4-BE49-F238E27FC236}">
                <a16:creationId xmlns:a16="http://schemas.microsoft.com/office/drawing/2014/main" id="{199CCBDF-3F67-C249-9098-8F0A3A0F5F13}"/>
              </a:ext>
            </a:extLst>
          </p:cNvPr>
          <p:cNvSpPr txBox="1"/>
          <p:nvPr/>
        </p:nvSpPr>
        <p:spPr>
          <a:xfrm>
            <a:off x="6342830" y="6356458"/>
            <a:ext cx="2417650" cy="261610"/>
          </a:xfrm>
          <a:prstGeom prst="rect">
            <a:avLst/>
          </a:prstGeom>
          <a:noFill/>
        </p:spPr>
        <p:txBody>
          <a:bodyPr wrap="none" rtlCol="0">
            <a:spAutoFit/>
          </a:bodyPr>
          <a:lstStyle/>
          <a:p>
            <a:r>
              <a:rPr lang="en-US" sz="1100" dirty="0">
                <a:solidFill>
                  <a:schemeClr val="bg1"/>
                </a:solidFill>
                <a:latin typeface="Arial" panose="020B0604020202020204" pitchFamily="34" charset="0"/>
              </a:rPr>
              <a:t>As of 2017: The Wilderness Society</a:t>
            </a:r>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6"/>
        <p:cNvGrpSpPr/>
        <p:nvPr/>
      </p:nvGrpSpPr>
      <p:grpSpPr>
        <a:xfrm>
          <a:off x="0" y="0"/>
          <a:ext cx="0" cy="0"/>
          <a:chOff x="0" y="0"/>
          <a:chExt cx="0" cy="0"/>
        </a:xfrm>
      </p:grpSpPr>
      <p:sp>
        <p:nvSpPr>
          <p:cNvPr id="227" name="Google Shape;227;p33"/>
          <p:cNvSpPr/>
          <p:nvPr/>
        </p:nvSpPr>
        <p:spPr>
          <a:xfrm>
            <a:off x="0" y="1558632"/>
            <a:ext cx="9144000" cy="3694686"/>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rgbClr val="DDEAF6"/>
                </a:solidFill>
                <a:latin typeface="Arial" panose="020B0604020202020204" pitchFamily="34" charset="0"/>
                <a:ea typeface="Calibri"/>
                <a:cs typeface="Arial" panose="020B0604020202020204" pitchFamily="34" charset="0"/>
                <a:sym typeface="Calibri"/>
              </a:rPr>
              <a:t>VS.</a:t>
            </a:r>
            <a:endParaRPr sz="2000" dirty="0">
              <a:solidFill>
                <a:srgbClr val="DDEAF6"/>
              </a:solidFill>
              <a:latin typeface="Arial" panose="020B0604020202020204" pitchFamily="34" charset="0"/>
              <a:ea typeface="Calibri"/>
              <a:cs typeface="Arial" panose="020B0604020202020204" pitchFamily="34" charset="0"/>
              <a:sym typeface="Calibri"/>
            </a:endParaRPr>
          </a:p>
        </p:txBody>
      </p:sp>
      <p:pic>
        <p:nvPicPr>
          <p:cNvPr id="228" name="Google Shape;228;p33" descr="http://cliparts.co/cliparts/Bcg/Kxg/BcgKxgBKi.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84592" y="1861230"/>
            <a:ext cx="1925700" cy="2211000"/>
          </a:xfrm>
          <a:prstGeom prst="rect">
            <a:avLst/>
          </a:prstGeom>
          <a:noFill/>
          <a:ln>
            <a:noFill/>
          </a:ln>
        </p:spPr>
      </p:pic>
      <p:sp>
        <p:nvSpPr>
          <p:cNvPr id="230" name="Google Shape;230;p33"/>
          <p:cNvSpPr txBox="1">
            <a:spLocks noGrp="1"/>
          </p:cNvSpPr>
          <p:nvPr>
            <p:ph type="title"/>
          </p:nvPr>
        </p:nvSpPr>
        <p:spPr>
          <a:xfrm>
            <a:off x="295835" y="928327"/>
            <a:ext cx="8478040" cy="599100"/>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BFBFBF"/>
              </a:buClr>
              <a:buFont typeface="Calibri"/>
              <a:buNone/>
            </a:pPr>
            <a:r>
              <a:rPr lang="en-US" sz="2800" b="1" u="none" strike="noStrike" cap="none" dirty="0">
                <a:solidFill>
                  <a:schemeClr val="bg1"/>
                </a:solidFill>
                <a:latin typeface="Arial Black" panose="020B0604020202020204" pitchFamily="34" charset="0"/>
                <a:ea typeface="Calibri"/>
                <a:cs typeface="Arial Black" panose="020B0604020202020204" pitchFamily="34" charset="0"/>
                <a:sym typeface="Calibri"/>
              </a:rPr>
              <a:t>Public </a:t>
            </a:r>
            <a:r>
              <a:rPr lang="en-US" sz="2800" b="1" dirty="0">
                <a:solidFill>
                  <a:schemeClr val="bg1"/>
                </a:solidFill>
                <a:latin typeface="Arial Black" panose="020B0604020202020204" pitchFamily="34" charset="0"/>
                <a:ea typeface="Calibri"/>
                <a:cs typeface="Arial Black" panose="020B0604020202020204" pitchFamily="34" charset="0"/>
                <a:sym typeface="Calibri"/>
              </a:rPr>
              <a:t>Lands: Carbon Source or</a:t>
            </a:r>
            <a:r>
              <a:rPr lang="en-US" sz="2800" b="1" u="none" strike="noStrike" cap="none" dirty="0">
                <a:solidFill>
                  <a:schemeClr val="bg1"/>
                </a:solidFill>
                <a:latin typeface="Arial Black" panose="020B0604020202020204" pitchFamily="34" charset="0"/>
                <a:ea typeface="Calibri"/>
                <a:cs typeface="Arial Black" panose="020B0604020202020204" pitchFamily="34" charset="0"/>
                <a:sym typeface="Calibri"/>
              </a:rPr>
              <a:t> Sink?</a:t>
            </a:r>
            <a:endParaRPr sz="2800" b="1" u="none" strike="noStrike" cap="none" dirty="0">
              <a:solidFill>
                <a:schemeClr val="bg1"/>
              </a:solidFill>
              <a:latin typeface="Arial Black" panose="020B0604020202020204" pitchFamily="34" charset="0"/>
              <a:ea typeface="Calibri"/>
              <a:cs typeface="Arial Black" panose="020B0604020202020204" pitchFamily="34" charset="0"/>
              <a:sym typeface="Calibri"/>
            </a:endParaRPr>
          </a:p>
        </p:txBody>
      </p:sp>
      <p:pic>
        <p:nvPicPr>
          <p:cNvPr id="231" name="Google Shape;231;p33" descr="Oil, Rig, Drill, Tools, Drilling, Industry, Energ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190604" y="2053781"/>
            <a:ext cx="1535400" cy="2018400"/>
          </a:xfrm>
          <a:prstGeom prst="rect">
            <a:avLst/>
          </a:prstGeom>
          <a:noFill/>
          <a:ln>
            <a:noFill/>
          </a:ln>
        </p:spPr>
      </p:pic>
      <p:sp>
        <p:nvSpPr>
          <p:cNvPr id="232" name="Google Shape;232;p33"/>
          <p:cNvSpPr/>
          <p:nvPr/>
        </p:nvSpPr>
        <p:spPr>
          <a:xfrm>
            <a:off x="7511175" y="2205625"/>
            <a:ext cx="483300" cy="1789800"/>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660000"/>
              </a:solidFill>
              <a:latin typeface="Arial" panose="020B0604020202020204" pitchFamily="34" charset="0"/>
            </a:endParaRPr>
          </a:p>
        </p:txBody>
      </p:sp>
      <p:sp>
        <p:nvSpPr>
          <p:cNvPr id="233" name="Google Shape;233;p33"/>
          <p:cNvSpPr/>
          <p:nvPr/>
        </p:nvSpPr>
        <p:spPr>
          <a:xfrm rot="10800000">
            <a:off x="805575" y="2168075"/>
            <a:ext cx="483300" cy="1789800"/>
          </a:xfrm>
          <a:prstGeom prst="upArrow">
            <a:avLst>
              <a:gd name="adj1" fmla="val 50000"/>
              <a:gd name="adj2" fmla="val 50000"/>
            </a:avLst>
          </a:prstGeom>
          <a:solidFill>
            <a:srgbClr val="00B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endParaRPr>
          </a:p>
        </p:txBody>
      </p:sp>
      <p:sp>
        <p:nvSpPr>
          <p:cNvPr id="234" name="Google Shape;234;p33"/>
          <p:cNvSpPr txBox="1"/>
          <p:nvPr/>
        </p:nvSpPr>
        <p:spPr>
          <a:xfrm>
            <a:off x="529042" y="2759125"/>
            <a:ext cx="1316700" cy="68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dirty="0">
                <a:solidFill>
                  <a:srgbClr val="FFFFFF"/>
                </a:solidFill>
                <a:latin typeface="Arial Black" panose="020B0604020202020204" pitchFamily="34" charset="0"/>
                <a:cs typeface="Arial Black" panose="020B0604020202020204" pitchFamily="34" charset="0"/>
              </a:rPr>
              <a:t>Sink</a:t>
            </a:r>
            <a:endParaRPr sz="3000" b="1" dirty="0">
              <a:solidFill>
                <a:srgbClr val="FFFFFF"/>
              </a:solidFill>
              <a:latin typeface="Arial Black" panose="020B0604020202020204" pitchFamily="34" charset="0"/>
              <a:cs typeface="Arial Black" panose="020B0604020202020204" pitchFamily="34" charset="0"/>
            </a:endParaRPr>
          </a:p>
        </p:txBody>
      </p:sp>
      <p:sp>
        <p:nvSpPr>
          <p:cNvPr id="235" name="Google Shape;235;p33"/>
          <p:cNvSpPr txBox="1"/>
          <p:nvPr/>
        </p:nvSpPr>
        <p:spPr>
          <a:xfrm>
            <a:off x="7094475" y="2816550"/>
            <a:ext cx="1679400" cy="68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dirty="0">
                <a:solidFill>
                  <a:srgbClr val="FFD16B"/>
                </a:solidFill>
                <a:latin typeface="Arial Black" panose="020B0604020202020204" pitchFamily="34" charset="0"/>
              </a:rPr>
              <a:t>Source</a:t>
            </a:r>
            <a:endParaRPr sz="3000" b="1" dirty="0">
              <a:solidFill>
                <a:srgbClr val="FFD16B"/>
              </a:solidFill>
              <a:latin typeface="Arial Black" panose="020B0604020202020204" pitchFamily="34" charset="0"/>
            </a:endParaRPr>
          </a:p>
        </p:txBody>
      </p:sp>
      <p:sp>
        <p:nvSpPr>
          <p:cNvPr id="236" name="Google Shape;236;p33"/>
          <p:cNvSpPr txBox="1">
            <a:spLocks noGrp="1"/>
          </p:cNvSpPr>
          <p:nvPr>
            <p:ph type="title"/>
          </p:nvPr>
        </p:nvSpPr>
        <p:spPr>
          <a:xfrm>
            <a:off x="171691" y="4569495"/>
            <a:ext cx="8666100" cy="599100"/>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BFBFBF"/>
              </a:buClr>
              <a:buFont typeface="Calibri"/>
              <a:buNone/>
            </a:pPr>
            <a:r>
              <a:rPr lang="en-US" sz="2400" dirty="0">
                <a:solidFill>
                  <a:schemeClr val="bg1"/>
                </a:solidFill>
                <a:latin typeface="Arial Black" panose="020B0604020202020204" pitchFamily="34" charset="0"/>
                <a:ea typeface="Calibri"/>
                <a:cs typeface="Arial" panose="020B0604020202020204" pitchFamily="34" charset="0"/>
                <a:sym typeface="Calibri"/>
              </a:rPr>
              <a:t>Are public lands making things better or worse?</a:t>
            </a:r>
            <a:endParaRPr sz="2400" u="none" strike="noStrike" cap="none" dirty="0">
              <a:solidFill>
                <a:schemeClr val="bg1"/>
              </a:solidFill>
              <a:latin typeface="Arial Black" panose="020B0604020202020204" pitchFamily="34" charset="0"/>
              <a:ea typeface="Calibri"/>
              <a:cs typeface="Arial" panose="020B0604020202020204" pitchFamily="34" charset="0"/>
              <a:sym typeface="Calibri"/>
            </a:endParaRP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F8AB18-8975-D94F-9FFC-6CAE5F54F58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11308" y="1066800"/>
            <a:ext cx="5321382" cy="2733643"/>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E8998962-5C1F-C843-86E0-02351EFFDDEB}"/>
              </a:ext>
            </a:extLst>
          </p:cNvPr>
          <p:cNvSpPr txBox="1"/>
          <p:nvPr/>
        </p:nvSpPr>
        <p:spPr>
          <a:xfrm>
            <a:off x="481519" y="4343400"/>
            <a:ext cx="8180961" cy="1015663"/>
          </a:xfrm>
          <a:prstGeom prst="rect">
            <a:avLst/>
          </a:prstGeom>
          <a:noFill/>
        </p:spPr>
        <p:txBody>
          <a:bodyPr wrap="square" rtlCol="0">
            <a:spAutoFit/>
          </a:bodyPr>
          <a:lstStyle/>
          <a:p>
            <a:pPr algn="ctr"/>
            <a:r>
              <a:rPr lang="en-US" sz="2000" i="1" dirty="0">
                <a:solidFill>
                  <a:schemeClr val="bg1"/>
                </a:solidFill>
                <a:latin typeface="Arial" panose="020B0604020202020204" pitchFamily="34" charset="0"/>
                <a:cs typeface="Arial" panose="020B0604020202020204" pitchFamily="34" charset="0"/>
              </a:rPr>
              <a:t>Great Old Broads for Wilderness is a national grassroots organization, led by women, that engages and inspires activism to preserve and protect wilderness and wild lands.</a:t>
            </a:r>
          </a:p>
        </p:txBody>
      </p:sp>
    </p:spTree>
    <p:extLst>
      <p:ext uri="{BB962C8B-B14F-4D97-AF65-F5344CB8AC3E}">
        <p14:creationId xmlns:p14="http://schemas.microsoft.com/office/powerpoint/2010/main" val="1073742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1"/>
        <p:cNvGrpSpPr/>
        <p:nvPr/>
      </p:nvGrpSpPr>
      <p:grpSpPr>
        <a:xfrm>
          <a:off x="0" y="0"/>
          <a:ext cx="0" cy="0"/>
          <a:chOff x="0" y="0"/>
          <a:chExt cx="0" cy="0"/>
        </a:xfrm>
      </p:grpSpPr>
      <p:sp>
        <p:nvSpPr>
          <p:cNvPr id="242" name="Google Shape;242;p34"/>
          <p:cNvSpPr/>
          <p:nvPr/>
        </p:nvSpPr>
        <p:spPr>
          <a:xfrm>
            <a:off x="0" y="1236902"/>
            <a:ext cx="9144000" cy="38556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DDEAF6"/>
              </a:solidFill>
              <a:latin typeface="Arial" panose="020B0604020202020204" pitchFamily="34" charset="0"/>
              <a:ea typeface="Calibri"/>
              <a:cs typeface="Arial" panose="020B0604020202020204" pitchFamily="34" charset="0"/>
              <a:sym typeface="Calibri"/>
            </a:endParaRPr>
          </a:p>
        </p:txBody>
      </p:sp>
      <p:sp>
        <p:nvSpPr>
          <p:cNvPr id="243" name="Google Shape;243;p34"/>
          <p:cNvSpPr txBox="1">
            <a:spLocks noGrp="1"/>
          </p:cNvSpPr>
          <p:nvPr>
            <p:ph type="title"/>
          </p:nvPr>
        </p:nvSpPr>
        <p:spPr>
          <a:xfrm>
            <a:off x="0" y="1399034"/>
            <a:ext cx="9144000" cy="1325700"/>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chemeClr val="lt1"/>
              </a:buClr>
              <a:buFont typeface="Calibri"/>
              <a:buNone/>
            </a:pPr>
            <a:r>
              <a:rPr lang="en-US" sz="3000" u="none" strike="noStrike" cap="none" dirty="0">
                <a:solidFill>
                  <a:schemeClr val="lt1"/>
                </a:solidFill>
                <a:ea typeface="Calibri"/>
                <a:cs typeface="Arial" panose="020B0604020202020204" pitchFamily="34" charset="0"/>
                <a:sym typeface="Calibri"/>
              </a:rPr>
              <a:t>Public Lands emit </a:t>
            </a:r>
            <a:r>
              <a:rPr lang="en-US" sz="6600" u="none" strike="noStrike" cap="none" dirty="0">
                <a:solidFill>
                  <a:srgbClr val="FF0000"/>
                </a:solidFill>
                <a:latin typeface="Arial Black" panose="020B0604020202020204" pitchFamily="34" charset="0"/>
                <a:ea typeface="Calibri"/>
                <a:cs typeface="Arial Black" panose="020B0604020202020204" pitchFamily="34" charset="0"/>
                <a:sym typeface="Calibri"/>
              </a:rPr>
              <a:t>4.5</a:t>
            </a:r>
            <a:r>
              <a:rPr lang="en-US" sz="3000" u="none" strike="noStrike" cap="none" dirty="0">
                <a:solidFill>
                  <a:schemeClr val="lt1"/>
                </a:solidFill>
                <a:ea typeface="Calibri"/>
                <a:cs typeface="Arial" panose="020B0604020202020204" pitchFamily="34" charset="0"/>
                <a:sym typeface="Calibri"/>
              </a:rPr>
              <a:t> times</a:t>
            </a:r>
            <a:br>
              <a:rPr lang="en-US" sz="3000" u="none" strike="noStrike" cap="none" dirty="0">
                <a:solidFill>
                  <a:schemeClr val="lt1"/>
                </a:solidFill>
                <a:ea typeface="Calibri"/>
                <a:cs typeface="Arial" panose="020B0604020202020204" pitchFamily="34" charset="0"/>
                <a:sym typeface="Calibri"/>
              </a:rPr>
            </a:br>
            <a:r>
              <a:rPr lang="en-US" sz="3000" dirty="0">
                <a:solidFill>
                  <a:schemeClr val="lt1"/>
                </a:solidFill>
                <a:ea typeface="Calibri"/>
                <a:cs typeface="Arial" panose="020B0604020202020204" pitchFamily="34" charset="0"/>
                <a:sym typeface="Calibri"/>
              </a:rPr>
              <a:t>more CO</a:t>
            </a:r>
            <a:r>
              <a:rPr lang="en-US" sz="3000" baseline="-25000" dirty="0">
                <a:solidFill>
                  <a:schemeClr val="lt1"/>
                </a:solidFill>
                <a:ea typeface="Calibri"/>
                <a:cs typeface="Arial" panose="020B0604020202020204" pitchFamily="34" charset="0"/>
                <a:sym typeface="Calibri"/>
              </a:rPr>
              <a:t>2</a:t>
            </a:r>
            <a:r>
              <a:rPr lang="en-US" sz="3000" dirty="0">
                <a:solidFill>
                  <a:schemeClr val="lt1"/>
                </a:solidFill>
                <a:ea typeface="Calibri"/>
                <a:cs typeface="Arial" panose="020B0604020202020204" pitchFamily="34" charset="0"/>
                <a:sym typeface="Calibri"/>
              </a:rPr>
              <a:t> than </a:t>
            </a:r>
            <a:r>
              <a:rPr lang="en-US" sz="3000" u="none" strike="noStrike" cap="none" dirty="0">
                <a:solidFill>
                  <a:schemeClr val="lt1"/>
                </a:solidFill>
                <a:ea typeface="Calibri"/>
                <a:cs typeface="Arial" panose="020B0604020202020204" pitchFamily="34" charset="0"/>
                <a:sym typeface="Calibri"/>
              </a:rPr>
              <a:t>they absorb</a:t>
            </a:r>
            <a:endParaRPr sz="3000" u="none" strike="noStrike" cap="none" dirty="0">
              <a:solidFill>
                <a:schemeClr val="lt1"/>
              </a:solidFill>
              <a:ea typeface="Calibri"/>
              <a:cs typeface="Arial" panose="020B0604020202020204" pitchFamily="34" charset="0"/>
              <a:sym typeface="Calibri"/>
            </a:endParaRPr>
          </a:p>
        </p:txBody>
      </p:sp>
      <p:grpSp>
        <p:nvGrpSpPr>
          <p:cNvPr id="244" name="Google Shape;244;p34"/>
          <p:cNvGrpSpPr/>
          <p:nvPr/>
        </p:nvGrpSpPr>
        <p:grpSpPr>
          <a:xfrm>
            <a:off x="138464" y="2694818"/>
            <a:ext cx="8867071" cy="2211000"/>
            <a:chOff x="113273" y="2352773"/>
            <a:chExt cx="11822761" cy="2211000"/>
          </a:xfrm>
        </p:grpSpPr>
        <p:pic>
          <p:nvPicPr>
            <p:cNvPr id="245" name="Google Shape;245;p34" descr="http://cliparts.co/cliparts/Bcg/Kxg/BcgKxgBKi.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273" y="2352773"/>
              <a:ext cx="2567400" cy="2211000"/>
            </a:xfrm>
            <a:prstGeom prst="rect">
              <a:avLst/>
            </a:prstGeom>
            <a:noFill/>
            <a:ln>
              <a:noFill/>
            </a:ln>
          </p:spPr>
        </p:pic>
        <p:pic>
          <p:nvPicPr>
            <p:cNvPr id="246" name="Google Shape;246;p34" descr="Oil, Rig, Drill, Tools, Drilling, Industry, Energ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813174" y="2545324"/>
              <a:ext cx="2047200" cy="2018400"/>
            </a:xfrm>
            <a:prstGeom prst="rect">
              <a:avLst/>
            </a:prstGeom>
            <a:noFill/>
            <a:ln>
              <a:noFill/>
            </a:ln>
          </p:spPr>
        </p:pic>
        <p:pic>
          <p:nvPicPr>
            <p:cNvPr id="247" name="Google Shape;247;p34" descr="Oil, Rig, Drill, Tools, Drilling, Industry, Energ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32260" y="2545324"/>
              <a:ext cx="2047200" cy="2018400"/>
            </a:xfrm>
            <a:prstGeom prst="rect">
              <a:avLst/>
            </a:prstGeom>
            <a:noFill/>
            <a:ln>
              <a:noFill/>
            </a:ln>
          </p:spPr>
        </p:pic>
        <p:pic>
          <p:nvPicPr>
            <p:cNvPr id="248" name="Google Shape;248;p34" descr="Oil, Rig, Drill, Tools, Drilling, Industry, Energ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851346" y="2545324"/>
              <a:ext cx="2047200" cy="2018400"/>
            </a:xfrm>
            <a:prstGeom prst="rect">
              <a:avLst/>
            </a:prstGeom>
            <a:noFill/>
            <a:ln>
              <a:noFill/>
            </a:ln>
          </p:spPr>
        </p:pic>
        <p:pic>
          <p:nvPicPr>
            <p:cNvPr id="249" name="Google Shape;249;p34" descr="Oil, Rig, Drill, Tools, Drilling, Industry, Energy"/>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870434" y="2545324"/>
              <a:ext cx="1065600" cy="2018400"/>
            </a:xfrm>
            <a:prstGeom prst="rect">
              <a:avLst/>
            </a:prstGeom>
            <a:noFill/>
            <a:ln>
              <a:noFill/>
            </a:ln>
          </p:spPr>
        </p:pic>
        <p:pic>
          <p:nvPicPr>
            <p:cNvPr id="250" name="Google Shape;250;p34" descr="Oil, Rig, Drill, Tools, Drilling, Industry, Energy"/>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94088" y="2545324"/>
              <a:ext cx="2047200" cy="2018400"/>
            </a:xfrm>
            <a:prstGeom prst="rect">
              <a:avLst/>
            </a:prstGeom>
            <a:noFill/>
            <a:ln>
              <a:noFill/>
            </a:ln>
          </p:spPr>
        </p:pic>
      </p:grpSp>
      <p:sp>
        <p:nvSpPr>
          <p:cNvPr id="251" name="Google Shape;251;p34"/>
          <p:cNvSpPr/>
          <p:nvPr/>
        </p:nvSpPr>
        <p:spPr>
          <a:xfrm>
            <a:off x="2551284" y="3791179"/>
            <a:ext cx="6236100" cy="633900"/>
          </a:xfrm>
          <a:custGeom>
            <a:avLst/>
            <a:gdLst/>
            <a:ahLst/>
            <a:cxnLst/>
            <a:rect l="l" t="t" r="r" b="b"/>
            <a:pathLst>
              <a:path w="120000" h="120000" extrusionOk="0">
                <a:moveTo>
                  <a:pt x="351" y="99230"/>
                </a:moveTo>
                <a:lnTo>
                  <a:pt x="3695" y="0"/>
                </a:lnTo>
                <a:lnTo>
                  <a:pt x="120000" y="0"/>
                </a:lnTo>
                <a:lnTo>
                  <a:pt x="116480" y="120000"/>
                </a:lnTo>
                <a:lnTo>
                  <a:pt x="0" y="120000"/>
                </a:lnTo>
              </a:path>
            </a:pathLst>
          </a:cu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dirty="0">
                <a:solidFill>
                  <a:schemeClr val="tx1"/>
                </a:solidFill>
                <a:latin typeface="Arial" panose="020B0604020202020204" pitchFamily="34" charset="0"/>
                <a:ea typeface="Calibri"/>
                <a:cs typeface="Arial" panose="020B0604020202020204" pitchFamily="34" charset="0"/>
                <a:sym typeface="Calibri"/>
              </a:rPr>
              <a:t>1153</a:t>
            </a:r>
            <a:r>
              <a:rPr lang="en-US" sz="1400" dirty="0">
                <a:solidFill>
                  <a:schemeClr val="tx1"/>
                </a:solidFill>
                <a:latin typeface="Arial" panose="020B0604020202020204" pitchFamily="34" charset="0"/>
                <a:ea typeface="Calibri"/>
                <a:cs typeface="Arial" panose="020B0604020202020204" pitchFamily="34" charset="0"/>
                <a:sym typeface="Calibri"/>
              </a:rPr>
              <a:t>MMT</a:t>
            </a:r>
            <a:r>
              <a:rPr lang="en-US" sz="2800" dirty="0">
                <a:solidFill>
                  <a:schemeClr val="tx1"/>
                </a:solidFill>
                <a:latin typeface="Arial" panose="020B0604020202020204" pitchFamily="34" charset="0"/>
                <a:ea typeface="Calibri"/>
                <a:cs typeface="Arial" panose="020B0604020202020204" pitchFamily="34" charset="0"/>
                <a:sym typeface="Calibri"/>
              </a:rPr>
              <a:t>CO</a:t>
            </a:r>
            <a:r>
              <a:rPr lang="en-US" sz="2800" baseline="-25000" dirty="0">
                <a:solidFill>
                  <a:schemeClr val="tx1"/>
                </a:solidFill>
                <a:latin typeface="Arial" panose="020B0604020202020204" pitchFamily="34" charset="0"/>
                <a:ea typeface="Calibri"/>
                <a:cs typeface="Arial" panose="020B0604020202020204" pitchFamily="34" charset="0"/>
                <a:sym typeface="Calibri"/>
              </a:rPr>
              <a:t>2</a:t>
            </a:r>
            <a:r>
              <a:rPr lang="en-US" sz="2800" dirty="0">
                <a:solidFill>
                  <a:schemeClr val="tx1"/>
                </a:solidFill>
                <a:latin typeface="Arial" panose="020B0604020202020204" pitchFamily="34" charset="0"/>
                <a:ea typeface="Calibri"/>
                <a:cs typeface="Arial" panose="020B0604020202020204" pitchFamily="34" charset="0"/>
                <a:sym typeface="Calibri"/>
              </a:rPr>
              <a:t>e</a:t>
            </a:r>
            <a:endParaRPr sz="4800" dirty="0">
              <a:solidFill>
                <a:schemeClr val="tx1"/>
              </a:solidFill>
              <a:latin typeface="Arial" panose="020B0604020202020204" pitchFamily="34" charset="0"/>
              <a:ea typeface="Calibri"/>
              <a:cs typeface="Arial" panose="020B0604020202020204" pitchFamily="34" charset="0"/>
              <a:sym typeface="Calibri"/>
            </a:endParaRPr>
          </a:p>
        </p:txBody>
      </p:sp>
      <p:sp>
        <p:nvSpPr>
          <p:cNvPr id="252" name="Google Shape;252;p34"/>
          <p:cNvSpPr/>
          <p:nvPr/>
        </p:nvSpPr>
        <p:spPr>
          <a:xfrm>
            <a:off x="515487" y="4108129"/>
            <a:ext cx="1316700" cy="682800"/>
          </a:xfrm>
          <a:custGeom>
            <a:avLst/>
            <a:gdLst/>
            <a:ahLst/>
            <a:cxnLst/>
            <a:rect l="l" t="t" r="r" b="b"/>
            <a:pathLst>
              <a:path w="120000" h="120000" extrusionOk="0">
                <a:moveTo>
                  <a:pt x="120000" y="109285"/>
                </a:moveTo>
                <a:lnTo>
                  <a:pt x="109166" y="0"/>
                </a:lnTo>
                <a:lnTo>
                  <a:pt x="0" y="0"/>
                </a:lnTo>
                <a:lnTo>
                  <a:pt x="0" y="98571"/>
                </a:lnTo>
                <a:lnTo>
                  <a:pt x="6666" y="120000"/>
                </a:lnTo>
                <a:lnTo>
                  <a:pt x="120000" y="109285"/>
                </a:lnTo>
                <a:close/>
              </a:path>
            </a:pathLst>
          </a:custGeom>
          <a:solidFill>
            <a:srgbClr val="C8FF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253" name="Google Shape;253;p34"/>
          <p:cNvSpPr/>
          <p:nvPr/>
        </p:nvSpPr>
        <p:spPr>
          <a:xfrm>
            <a:off x="356616" y="4135909"/>
            <a:ext cx="1905371" cy="7421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dirty="0">
                <a:solidFill>
                  <a:srgbClr val="385623"/>
                </a:solidFill>
                <a:latin typeface="Arial" panose="020B0604020202020204" pitchFamily="34" charset="0"/>
                <a:ea typeface="Calibri"/>
                <a:cs typeface="Arial" panose="020B0604020202020204" pitchFamily="34" charset="0"/>
                <a:sym typeface="Calibri"/>
              </a:rPr>
              <a:t>259</a:t>
            </a:r>
            <a:r>
              <a:rPr lang="en-US" sz="1600" dirty="0">
                <a:solidFill>
                  <a:srgbClr val="385623"/>
                </a:solidFill>
                <a:latin typeface="Arial" panose="020B0604020202020204" pitchFamily="34" charset="0"/>
                <a:ea typeface="Calibri"/>
                <a:cs typeface="Arial" panose="020B0604020202020204" pitchFamily="34" charset="0"/>
                <a:sym typeface="Calibri"/>
              </a:rPr>
              <a:t>MMCO</a:t>
            </a:r>
            <a:r>
              <a:rPr lang="en-US" sz="1600" baseline="-25000" dirty="0">
                <a:solidFill>
                  <a:srgbClr val="385623"/>
                </a:solidFill>
                <a:latin typeface="Arial" panose="020B0604020202020204" pitchFamily="34" charset="0"/>
                <a:ea typeface="Calibri"/>
                <a:cs typeface="Arial" panose="020B0604020202020204" pitchFamily="34" charset="0"/>
                <a:sym typeface="Calibri"/>
              </a:rPr>
              <a:t>2</a:t>
            </a:r>
            <a:endParaRPr sz="1600" dirty="0">
              <a:solidFill>
                <a:schemeClr val="dk1"/>
              </a:solidFill>
              <a:latin typeface="Arial" panose="020B0604020202020204" pitchFamily="34" charset="0"/>
              <a:ea typeface="Calibri"/>
              <a:cs typeface="Arial" panose="020B0604020202020204" pitchFamily="34" charset="0"/>
              <a:sym typeface="Calibri"/>
            </a:endParaRPr>
          </a:p>
        </p:txBody>
      </p:sp>
      <p:sp>
        <p:nvSpPr>
          <p:cNvPr id="254" name="Google Shape;254;p34"/>
          <p:cNvSpPr/>
          <p:nvPr/>
        </p:nvSpPr>
        <p:spPr>
          <a:xfrm>
            <a:off x="3310131" y="5287446"/>
            <a:ext cx="5477253" cy="988939"/>
          </a:xfrm>
          <a:prstGeom prst="rect">
            <a:avLst/>
          </a:prstGeom>
          <a:noFill/>
          <a:ln>
            <a:noFill/>
          </a:ln>
        </p:spPr>
        <p:txBody>
          <a:bodyPr spcFirstLastPara="1" wrap="square" lIns="91425" tIns="45700" rIns="91425" bIns="45700" anchor="t" anchorCtr="0">
            <a:noAutofit/>
          </a:bodyPr>
          <a:lstStyle/>
          <a:p>
            <a:pPr lvl="0" algn="r"/>
            <a:r>
              <a:rPr lang="en-US" sz="1200" dirty="0">
                <a:solidFill>
                  <a:schemeClr val="bg1"/>
                </a:solidFill>
                <a:latin typeface="Arial" panose="020B0604020202020204" pitchFamily="34" charset="0"/>
                <a:ea typeface="Calibri"/>
                <a:cs typeface="Arial" panose="020B0604020202020204" pitchFamily="34" charset="0"/>
                <a:sym typeface="Calibri"/>
              </a:rPr>
              <a:t>Center for American Progress</a:t>
            </a:r>
            <a:endParaRPr dirty="0">
              <a:latin typeface="Arial" panose="020B0604020202020204" pitchFamily="34" charset="0"/>
            </a:endParaRP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9" name="Picture 8">
            <a:extLst>
              <a:ext uri="{FF2B5EF4-FFF2-40B4-BE49-F238E27FC236}">
                <a16:creationId xmlns:a16="http://schemas.microsoft.com/office/drawing/2014/main" id="{B8D42799-FD31-B648-8B68-D7DFAB45AD66}"/>
              </a:ext>
            </a:extLst>
          </p:cNvPr>
          <p:cNvPicPr>
            <a:picLocks noChangeAspect="1"/>
          </p:cNvPicPr>
          <p:nvPr/>
        </p:nvPicPr>
        <p:blipFill>
          <a:blip r:embed="rId3"/>
          <a:stretch>
            <a:fillRect/>
          </a:stretch>
        </p:blipFill>
        <p:spPr>
          <a:xfrm>
            <a:off x="31071" y="0"/>
            <a:ext cx="9144000" cy="6858000"/>
          </a:xfrm>
          <a:prstGeom prst="rect">
            <a:avLst/>
          </a:prstGeom>
        </p:spPr>
      </p:pic>
      <p:sp>
        <p:nvSpPr>
          <p:cNvPr id="16" name="Rounded Rectangle 15">
            <a:extLst>
              <a:ext uri="{FF2B5EF4-FFF2-40B4-BE49-F238E27FC236}">
                <a16:creationId xmlns:a16="http://schemas.microsoft.com/office/drawing/2014/main" id="{17A7E87A-F939-BF42-BAFF-0B34FD43FF9E}"/>
              </a:ext>
            </a:extLst>
          </p:cNvPr>
          <p:cNvSpPr/>
          <p:nvPr/>
        </p:nvSpPr>
        <p:spPr>
          <a:xfrm>
            <a:off x="1003176" y="696376"/>
            <a:ext cx="7199791" cy="5175504"/>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itle 1">
            <a:extLst>
              <a:ext uri="{FF2B5EF4-FFF2-40B4-BE49-F238E27FC236}">
                <a16:creationId xmlns:a16="http://schemas.microsoft.com/office/drawing/2014/main" id="{049920F4-7351-9641-B983-087CEC0D36FB}"/>
              </a:ext>
            </a:extLst>
          </p:cNvPr>
          <p:cNvSpPr txBox="1">
            <a:spLocks/>
          </p:cNvSpPr>
          <p:nvPr/>
        </p:nvSpPr>
        <p:spPr>
          <a:xfrm>
            <a:off x="31071" y="967544"/>
            <a:ext cx="9144000" cy="599057"/>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400" b="1" dirty="0">
                <a:solidFill>
                  <a:schemeClr val="tx1"/>
                </a:solidFill>
                <a:latin typeface="Arial Black" panose="020B0604020202020204" pitchFamily="34" charset="0"/>
              </a:rPr>
              <a:t>Public Lands Share of Global Emissions</a:t>
            </a:r>
          </a:p>
        </p:txBody>
      </p:sp>
      <p:pic>
        <p:nvPicPr>
          <p:cNvPr id="12" name="Picture 11">
            <a:extLst>
              <a:ext uri="{FF2B5EF4-FFF2-40B4-BE49-F238E27FC236}">
                <a16:creationId xmlns:a16="http://schemas.microsoft.com/office/drawing/2014/main" id="{5C7F18C1-693C-CC4C-A78C-AB27106552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97965" y="1639919"/>
            <a:ext cx="6410211" cy="1805676"/>
          </a:xfrm>
          <a:prstGeom prst="rect">
            <a:avLst/>
          </a:prstGeom>
        </p:spPr>
      </p:pic>
      <p:sp>
        <p:nvSpPr>
          <p:cNvPr id="13" name="TextBox 12">
            <a:extLst>
              <a:ext uri="{FF2B5EF4-FFF2-40B4-BE49-F238E27FC236}">
                <a16:creationId xmlns:a16="http://schemas.microsoft.com/office/drawing/2014/main" id="{2B518B99-B7A5-5348-A150-C975F3753D82}"/>
              </a:ext>
            </a:extLst>
          </p:cNvPr>
          <p:cNvSpPr txBox="1"/>
          <p:nvPr/>
        </p:nvSpPr>
        <p:spPr>
          <a:xfrm>
            <a:off x="3328167" y="6143048"/>
            <a:ext cx="5498621" cy="307777"/>
          </a:xfrm>
          <a:prstGeom prst="rect">
            <a:avLst/>
          </a:prstGeom>
          <a:noFill/>
        </p:spPr>
        <p:txBody>
          <a:bodyPr wrap="none" rtlCol="0">
            <a:spAutoFit/>
          </a:bodyPr>
          <a:lstStyle/>
          <a:p>
            <a:r>
              <a:rPr lang="en-US" i="1" dirty="0">
                <a:solidFill>
                  <a:srgbClr val="FFC000"/>
                </a:solidFill>
                <a:latin typeface="Arial" panose="020B0604020202020204" pitchFamily="34" charset="0"/>
              </a:rPr>
              <a:t>The Methane Rule was overturned by the current administration…</a:t>
            </a:r>
          </a:p>
        </p:txBody>
      </p:sp>
      <p:sp>
        <p:nvSpPr>
          <p:cNvPr id="14" name="TextBox 13">
            <a:extLst>
              <a:ext uri="{FF2B5EF4-FFF2-40B4-BE49-F238E27FC236}">
                <a16:creationId xmlns:a16="http://schemas.microsoft.com/office/drawing/2014/main" id="{85120B99-CBB7-4549-8107-AB1AC55CB5D0}"/>
              </a:ext>
            </a:extLst>
          </p:cNvPr>
          <p:cNvSpPr txBox="1"/>
          <p:nvPr/>
        </p:nvSpPr>
        <p:spPr>
          <a:xfrm>
            <a:off x="6481710" y="5425324"/>
            <a:ext cx="1055097" cy="307777"/>
          </a:xfrm>
          <a:prstGeom prst="rect">
            <a:avLst/>
          </a:prstGeom>
          <a:noFill/>
        </p:spPr>
        <p:txBody>
          <a:bodyPr wrap="none" rtlCol="0">
            <a:spAutoFit/>
          </a:bodyPr>
          <a:lstStyle/>
          <a:p>
            <a:r>
              <a:rPr lang="en-US" dirty="0">
                <a:latin typeface="Arial" panose="020B0604020202020204" pitchFamily="34" charset="0"/>
              </a:rPr>
              <a:t>As of 2013</a:t>
            </a:r>
          </a:p>
        </p:txBody>
      </p:sp>
      <p:pic>
        <p:nvPicPr>
          <p:cNvPr id="3" name="Picture 2">
            <a:extLst>
              <a:ext uri="{FF2B5EF4-FFF2-40B4-BE49-F238E27FC236}">
                <a16:creationId xmlns:a16="http://schemas.microsoft.com/office/drawing/2014/main" id="{A2F8C67E-BEA2-CF4C-8C26-C92798D5AB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3286" y="3551224"/>
            <a:ext cx="6536329" cy="1896607"/>
          </a:xfrm>
          <a:prstGeom prst="rect">
            <a:avLst/>
          </a:prstGeom>
        </p:spPr>
      </p:pic>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5" name="Google Shape;232;p33">
            <a:extLst>
              <a:ext uri="{FF2B5EF4-FFF2-40B4-BE49-F238E27FC236}">
                <a16:creationId xmlns:a16="http://schemas.microsoft.com/office/drawing/2014/main" id="{87277A69-4836-DF43-9E12-14A1DB0D8ED2}"/>
              </a:ext>
            </a:extLst>
          </p:cNvPr>
          <p:cNvSpPr/>
          <p:nvPr/>
        </p:nvSpPr>
        <p:spPr>
          <a:xfrm>
            <a:off x="8033884" y="1223124"/>
            <a:ext cx="483300" cy="3305879"/>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660000"/>
              </a:solidFill>
              <a:latin typeface="Arial" panose="020B0604020202020204" pitchFamily="34" charset="0"/>
            </a:endParaRPr>
          </a:p>
        </p:txBody>
      </p:sp>
      <p:sp>
        <p:nvSpPr>
          <p:cNvPr id="8" name="TextBox 7">
            <a:extLst>
              <a:ext uri="{FF2B5EF4-FFF2-40B4-BE49-F238E27FC236}">
                <a16:creationId xmlns:a16="http://schemas.microsoft.com/office/drawing/2014/main" id="{F4E3AFB8-FD9E-1B4E-822B-88B49DAF43A9}"/>
              </a:ext>
            </a:extLst>
          </p:cNvPr>
          <p:cNvSpPr txBox="1"/>
          <p:nvPr/>
        </p:nvSpPr>
        <p:spPr>
          <a:xfrm>
            <a:off x="5282966" y="1805209"/>
            <a:ext cx="2672526" cy="769441"/>
          </a:xfrm>
          <a:prstGeom prst="rect">
            <a:avLst/>
          </a:prstGeom>
          <a:noFill/>
        </p:spPr>
        <p:txBody>
          <a:bodyPr wrap="none" rtlCol="0">
            <a:spAutoFit/>
          </a:bodyPr>
          <a:lstStyle/>
          <a:p>
            <a:pPr algn="ctr"/>
            <a:r>
              <a:rPr lang="en-US" sz="2200" b="1" dirty="0">
                <a:solidFill>
                  <a:schemeClr val="bg1"/>
                </a:solidFill>
                <a:latin typeface="Arial Black" panose="020B0604020202020204" pitchFamily="34" charset="0"/>
                <a:cs typeface="Arial Black" panose="020B0604020202020204" pitchFamily="34" charset="0"/>
              </a:rPr>
              <a:t>January 2017 </a:t>
            </a:r>
          </a:p>
          <a:p>
            <a:pPr algn="ctr"/>
            <a:r>
              <a:rPr lang="en-US" sz="2200" b="1" dirty="0">
                <a:solidFill>
                  <a:schemeClr val="bg1"/>
                </a:solidFill>
                <a:latin typeface="Arial Black" panose="020B0604020202020204" pitchFamily="34" charset="0"/>
                <a:cs typeface="Arial Black" panose="020B0604020202020204" pitchFamily="34" charset="0"/>
              </a:rPr>
              <a:t>to January 2020</a:t>
            </a:r>
          </a:p>
        </p:txBody>
      </p:sp>
      <p:sp>
        <p:nvSpPr>
          <p:cNvPr id="10" name="TextBox 9">
            <a:extLst>
              <a:ext uri="{FF2B5EF4-FFF2-40B4-BE49-F238E27FC236}">
                <a16:creationId xmlns:a16="http://schemas.microsoft.com/office/drawing/2014/main" id="{5F0E8DD4-5ED3-CC4B-9C52-25AB70E9FC83}"/>
              </a:ext>
            </a:extLst>
          </p:cNvPr>
          <p:cNvSpPr txBox="1"/>
          <p:nvPr/>
        </p:nvSpPr>
        <p:spPr>
          <a:xfrm>
            <a:off x="4972561" y="2712841"/>
            <a:ext cx="3422077" cy="1077218"/>
          </a:xfrm>
          <a:prstGeom prst="rect">
            <a:avLst/>
          </a:prstGeom>
          <a:noFill/>
        </p:spPr>
        <p:txBody>
          <a:bodyPr wrap="square" rtlCol="0">
            <a:spAutoFit/>
          </a:bodyPr>
          <a:lstStyle/>
          <a:p>
            <a:pPr algn="ctr"/>
            <a:r>
              <a:rPr lang="en-US" sz="3200" b="1" dirty="0">
                <a:solidFill>
                  <a:schemeClr val="accent5">
                    <a:lumMod val="60000"/>
                    <a:lumOff val="40000"/>
                  </a:schemeClr>
                </a:solidFill>
                <a:latin typeface="Arial" panose="020B0604020202020204" pitchFamily="34" charset="0"/>
                <a:cs typeface="Arial" panose="020B0604020202020204" pitchFamily="34" charset="0"/>
              </a:rPr>
              <a:t>9,928,409</a:t>
            </a:r>
            <a:br>
              <a:rPr lang="en-US" sz="3200" b="1" dirty="0">
                <a:solidFill>
                  <a:schemeClr val="accent5">
                    <a:lumMod val="60000"/>
                    <a:lumOff val="40000"/>
                  </a:schemeClr>
                </a:solidFill>
                <a:latin typeface="Arial" panose="020B0604020202020204" pitchFamily="34" charset="0"/>
                <a:cs typeface="Arial" panose="020B0604020202020204" pitchFamily="34" charset="0"/>
              </a:rPr>
            </a:br>
            <a:r>
              <a:rPr lang="en-US" sz="3200" b="1" dirty="0">
                <a:solidFill>
                  <a:schemeClr val="accent5">
                    <a:lumMod val="60000"/>
                    <a:lumOff val="40000"/>
                  </a:schemeClr>
                </a:solidFill>
                <a:latin typeface="Arial" panose="020B0604020202020204" pitchFamily="34" charset="0"/>
                <a:cs typeface="Arial" panose="020B0604020202020204" pitchFamily="34" charset="0"/>
              </a:rPr>
              <a:t>acres</a:t>
            </a:r>
          </a:p>
        </p:txBody>
      </p:sp>
      <p:sp>
        <p:nvSpPr>
          <p:cNvPr id="11" name="TextBox 10">
            <a:extLst>
              <a:ext uri="{FF2B5EF4-FFF2-40B4-BE49-F238E27FC236}">
                <a16:creationId xmlns:a16="http://schemas.microsoft.com/office/drawing/2014/main" id="{CBD86C13-A4A3-9741-8859-498C467C6FA9}"/>
              </a:ext>
            </a:extLst>
          </p:cNvPr>
          <p:cNvSpPr txBox="1"/>
          <p:nvPr/>
        </p:nvSpPr>
        <p:spPr>
          <a:xfrm>
            <a:off x="1547369" y="4695281"/>
            <a:ext cx="6174768" cy="646331"/>
          </a:xfrm>
          <a:prstGeom prst="rect">
            <a:avLst/>
          </a:prstGeom>
          <a:noFill/>
        </p:spPr>
        <p:txBody>
          <a:bodyPr wrap="square" rtlCol="0">
            <a:spAutoFit/>
          </a:bodyPr>
          <a:lstStyle/>
          <a:p>
            <a:pPr algn="ctr"/>
            <a:r>
              <a:rPr lang="en-US" sz="1800" b="1" dirty="0">
                <a:solidFill>
                  <a:schemeClr val="bg1"/>
                </a:solidFill>
                <a:latin typeface="Arial Black" panose="020B0604020202020204" pitchFamily="34" charset="0"/>
                <a:cs typeface="Arial Black" panose="020B0604020202020204" pitchFamily="34" charset="0"/>
              </a:rPr>
              <a:t>Sold as leases to oil and gas companies</a:t>
            </a:r>
            <a:br>
              <a:rPr lang="en-US" sz="1800" b="1" dirty="0">
                <a:solidFill>
                  <a:schemeClr val="bg1"/>
                </a:solidFill>
                <a:latin typeface="Arial Black" panose="020B0604020202020204" pitchFamily="34" charset="0"/>
                <a:cs typeface="Arial Black" panose="020B0604020202020204" pitchFamily="34" charset="0"/>
              </a:rPr>
            </a:br>
            <a:r>
              <a:rPr lang="en-US" sz="1800" b="1" dirty="0">
                <a:solidFill>
                  <a:schemeClr val="bg1"/>
                </a:solidFill>
                <a:latin typeface="Arial Black" panose="020B0604020202020204" pitchFamily="34" charset="0"/>
                <a:cs typeface="Arial Black" panose="020B0604020202020204" pitchFamily="34" charset="0"/>
              </a:rPr>
              <a:t>for energy development. </a:t>
            </a:r>
            <a:endParaRPr lang="en-US" sz="2000" b="1" dirty="0">
              <a:solidFill>
                <a:schemeClr val="bg1"/>
              </a:solidFill>
              <a:latin typeface="Arial Black" panose="020B0604020202020204" pitchFamily="34" charset="0"/>
              <a:cs typeface="Arial Black" panose="020B0604020202020204" pitchFamily="34" charset="0"/>
            </a:endParaRPr>
          </a:p>
        </p:txBody>
      </p:sp>
      <p:pic>
        <p:nvPicPr>
          <p:cNvPr id="7" name="Picture 6">
            <a:extLst>
              <a:ext uri="{FF2B5EF4-FFF2-40B4-BE49-F238E27FC236}">
                <a16:creationId xmlns:a16="http://schemas.microsoft.com/office/drawing/2014/main" id="{3FB66A6A-203A-8F4C-BF22-9D05E2158F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4400" y="1183507"/>
            <a:ext cx="4246020" cy="3058668"/>
          </a:xfrm>
          <a:prstGeom prst="rect">
            <a:avLst/>
          </a:prstGeom>
          <a:ln w="28575">
            <a:solidFill>
              <a:srgbClr val="0070C0"/>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13" name="Picture 12">
            <a:extLst>
              <a:ext uri="{FF2B5EF4-FFF2-40B4-BE49-F238E27FC236}">
                <a16:creationId xmlns:a16="http://schemas.microsoft.com/office/drawing/2014/main" id="{5FDC3261-DBC1-E54F-B5BD-DFC073C9735D}"/>
              </a:ext>
            </a:extLst>
          </p:cNvPr>
          <p:cNvPicPr>
            <a:picLocks noChangeAspect="1"/>
          </p:cNvPicPr>
          <p:nvPr/>
        </p:nvPicPr>
        <p:blipFill>
          <a:blip r:embed="rId3"/>
          <a:stretch>
            <a:fillRect/>
          </a:stretch>
        </p:blipFill>
        <p:spPr>
          <a:xfrm>
            <a:off x="0" y="0"/>
            <a:ext cx="9144000" cy="6858000"/>
          </a:xfrm>
          <a:prstGeom prst="rect">
            <a:avLst/>
          </a:prstGeom>
        </p:spPr>
      </p:pic>
      <p:sp>
        <p:nvSpPr>
          <p:cNvPr id="12" name="Rounded Rectangle 11">
            <a:extLst>
              <a:ext uri="{FF2B5EF4-FFF2-40B4-BE49-F238E27FC236}">
                <a16:creationId xmlns:a16="http://schemas.microsoft.com/office/drawing/2014/main" id="{46D7625C-7C5B-3B46-9828-AFACDA5B246A}"/>
              </a:ext>
            </a:extLst>
          </p:cNvPr>
          <p:cNvSpPr/>
          <p:nvPr/>
        </p:nvSpPr>
        <p:spPr>
          <a:xfrm>
            <a:off x="547558" y="771182"/>
            <a:ext cx="8077451" cy="5175504"/>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77" name="Google Shape;277;p37"/>
          <p:cNvSpPr/>
          <p:nvPr/>
        </p:nvSpPr>
        <p:spPr>
          <a:xfrm>
            <a:off x="5464455" y="643815"/>
            <a:ext cx="34626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dirty="0">
              <a:solidFill>
                <a:srgbClr val="A8D08C"/>
              </a:solidFill>
              <a:latin typeface="Arial" panose="020B0604020202020204" pitchFamily="34" charset="0"/>
              <a:ea typeface="Calibri"/>
              <a:cs typeface="Arial" panose="020B0604020202020204" pitchFamily="34" charset="0"/>
              <a:sym typeface="Calibri"/>
            </a:endParaRPr>
          </a:p>
        </p:txBody>
      </p:sp>
      <p:pic>
        <p:nvPicPr>
          <p:cNvPr id="279" name="Google Shape;279;p3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71289" y="6252487"/>
            <a:ext cx="1186913" cy="427801"/>
          </a:xfrm>
          <a:prstGeom prst="rect">
            <a:avLst/>
          </a:prstGeom>
          <a:noFill/>
          <a:ln>
            <a:noFill/>
          </a:ln>
        </p:spPr>
      </p:pic>
      <p:sp>
        <p:nvSpPr>
          <p:cNvPr id="2" name="TextBox 1">
            <a:extLst>
              <a:ext uri="{FF2B5EF4-FFF2-40B4-BE49-F238E27FC236}">
                <a16:creationId xmlns:a16="http://schemas.microsoft.com/office/drawing/2014/main" id="{10F74AE3-B517-324C-819C-66D9A87E0DE0}"/>
              </a:ext>
            </a:extLst>
          </p:cNvPr>
          <p:cNvSpPr txBox="1"/>
          <p:nvPr/>
        </p:nvSpPr>
        <p:spPr>
          <a:xfrm>
            <a:off x="997387" y="1609025"/>
            <a:ext cx="1446230" cy="1600438"/>
          </a:xfrm>
          <a:prstGeom prst="rect">
            <a:avLst/>
          </a:prstGeom>
          <a:noFill/>
        </p:spPr>
        <p:txBody>
          <a:bodyPr wrap="none" rtlCol="0">
            <a:spAutoFit/>
          </a:bodyPr>
          <a:lstStyle/>
          <a:p>
            <a:r>
              <a:rPr lang="en-US" dirty="0">
                <a:latin typeface="Arial" panose="020B0604020202020204" pitchFamily="34" charset="0"/>
              </a:rPr>
              <a:t>States with the </a:t>
            </a:r>
            <a:br>
              <a:rPr lang="en-US" dirty="0">
                <a:latin typeface="Arial" panose="020B0604020202020204" pitchFamily="34" charset="0"/>
              </a:rPr>
            </a:br>
            <a:r>
              <a:rPr lang="en-US" dirty="0">
                <a:latin typeface="Arial" panose="020B0604020202020204" pitchFamily="34" charset="0"/>
              </a:rPr>
              <a:t>highest waste:</a:t>
            </a:r>
          </a:p>
          <a:p>
            <a:endParaRPr lang="en-US" dirty="0">
              <a:latin typeface="Arial" panose="020B0604020202020204" pitchFamily="34" charset="0"/>
            </a:endParaRPr>
          </a:p>
          <a:p>
            <a:r>
              <a:rPr lang="en-US" dirty="0">
                <a:latin typeface="Arial" panose="020B0604020202020204" pitchFamily="34" charset="0"/>
              </a:rPr>
              <a:t>1. New Mexico</a:t>
            </a:r>
          </a:p>
          <a:p>
            <a:r>
              <a:rPr lang="en-US" dirty="0">
                <a:latin typeface="Arial" panose="020B0604020202020204" pitchFamily="34" charset="0"/>
              </a:rPr>
              <a:t>2. Wyoming</a:t>
            </a:r>
          </a:p>
          <a:p>
            <a:r>
              <a:rPr lang="en-US" dirty="0">
                <a:latin typeface="Arial" panose="020B0604020202020204" pitchFamily="34" charset="0"/>
              </a:rPr>
              <a:t>3. California</a:t>
            </a:r>
          </a:p>
          <a:p>
            <a:r>
              <a:rPr lang="en-US" dirty="0">
                <a:latin typeface="Arial" panose="020B0604020202020204" pitchFamily="34" charset="0"/>
              </a:rPr>
              <a:t>4. Colorado</a:t>
            </a:r>
          </a:p>
        </p:txBody>
      </p:sp>
      <p:sp>
        <p:nvSpPr>
          <p:cNvPr id="4" name="TextBox 3">
            <a:extLst>
              <a:ext uri="{FF2B5EF4-FFF2-40B4-BE49-F238E27FC236}">
                <a16:creationId xmlns:a16="http://schemas.microsoft.com/office/drawing/2014/main" id="{4A91B08F-DF9B-DA40-9AEF-610A4CDFC0E6}"/>
              </a:ext>
            </a:extLst>
          </p:cNvPr>
          <p:cNvSpPr txBox="1"/>
          <p:nvPr/>
        </p:nvSpPr>
        <p:spPr>
          <a:xfrm>
            <a:off x="5756565" y="4853445"/>
            <a:ext cx="2286203" cy="954107"/>
          </a:xfrm>
          <a:prstGeom prst="rect">
            <a:avLst/>
          </a:prstGeom>
          <a:noFill/>
        </p:spPr>
        <p:txBody>
          <a:bodyPr wrap="none" rtlCol="0">
            <a:spAutoFit/>
          </a:bodyPr>
          <a:lstStyle/>
          <a:p>
            <a:r>
              <a:rPr lang="en-US" sz="1800" dirty="0">
                <a:latin typeface="Arial" panose="020B0604020202020204" pitchFamily="34" charset="0"/>
              </a:rPr>
              <a:t>Value of wasted gas</a:t>
            </a:r>
          </a:p>
          <a:p>
            <a:r>
              <a:rPr lang="en-US" sz="2400" b="1" dirty="0">
                <a:solidFill>
                  <a:srgbClr val="FF0000"/>
                </a:solidFill>
                <a:latin typeface="Arial Black" panose="020B0604020202020204" pitchFamily="34" charset="0"/>
                <a:cs typeface="Arial Black" panose="020B0604020202020204" pitchFamily="34" charset="0"/>
              </a:rPr>
              <a:t>$ 2.5 Billion</a:t>
            </a:r>
          </a:p>
          <a:p>
            <a:r>
              <a:rPr lang="en-US" dirty="0">
                <a:latin typeface="Arial" panose="020B0604020202020204" pitchFamily="34" charset="0"/>
              </a:rPr>
              <a:t>(since 2013)</a:t>
            </a:r>
          </a:p>
        </p:txBody>
      </p:sp>
      <p:pic>
        <p:nvPicPr>
          <p:cNvPr id="6" name="Picture 5">
            <a:extLst>
              <a:ext uri="{FF2B5EF4-FFF2-40B4-BE49-F238E27FC236}">
                <a16:creationId xmlns:a16="http://schemas.microsoft.com/office/drawing/2014/main" id="{2D1A325C-129B-9A49-A56B-E120B6DEAB24}"/>
              </a:ext>
            </a:extLst>
          </p:cNvPr>
          <p:cNvPicPr>
            <a:picLocks noChangeAspect="1"/>
          </p:cNvPicPr>
          <p:nvPr/>
        </p:nvPicPr>
        <p:blipFill>
          <a:blip r:embed="rId5" r:link="rId6" cstate="screen">
            <a:extLst>
              <a:ext uri="{28A0092B-C50C-407E-A947-70E740481C1C}">
                <a14:useLocalDpi xmlns:a14="http://schemas.microsoft.com/office/drawing/2010/main"/>
              </a:ext>
            </a:extLst>
          </a:blip>
          <a:stretch>
            <a:fillRect/>
          </a:stretch>
        </p:blipFill>
        <p:spPr>
          <a:xfrm>
            <a:off x="2817677" y="210136"/>
            <a:ext cx="6575428" cy="5265837"/>
          </a:xfrm>
          <a:prstGeom prst="rect">
            <a:avLst/>
          </a:prstGeom>
        </p:spPr>
      </p:pic>
      <p:pic>
        <p:nvPicPr>
          <p:cNvPr id="10" name="Picture 9">
            <a:extLst>
              <a:ext uri="{FF2B5EF4-FFF2-40B4-BE49-F238E27FC236}">
                <a16:creationId xmlns:a16="http://schemas.microsoft.com/office/drawing/2014/main" id="{D17F89E0-7DD9-3A47-87B1-69FBEBAD4B8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7436" y="3734722"/>
            <a:ext cx="1980241" cy="1686705"/>
          </a:xfrm>
          <a:prstGeom prst="rect">
            <a:avLst/>
          </a:prstGeom>
          <a:ln>
            <a:noFill/>
          </a:ln>
          <a:effectLst>
            <a:outerShdw blurRad="292100" dist="139700" dir="2700000" algn="tl" rotWithShape="0">
              <a:srgbClr val="333333">
                <a:alpha val="65000"/>
              </a:srgbClr>
            </a:outerShdw>
          </a:effectLst>
        </p:spPr>
      </p:pic>
      <p:sp>
        <p:nvSpPr>
          <p:cNvPr id="278" name="Google Shape;278;p37"/>
          <p:cNvSpPr txBox="1">
            <a:spLocks noGrp="1"/>
          </p:cNvSpPr>
          <p:nvPr>
            <p:ph type="title"/>
          </p:nvPr>
        </p:nvSpPr>
        <p:spPr>
          <a:xfrm>
            <a:off x="620079" y="826605"/>
            <a:ext cx="7886700" cy="599100"/>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BFBFBF"/>
              </a:buClr>
              <a:buFont typeface="Calibri"/>
              <a:buNone/>
            </a:pPr>
            <a:r>
              <a:rPr lang="en-US" sz="2800" b="1" dirty="0">
                <a:solidFill>
                  <a:srgbClr val="000000"/>
                </a:solidFill>
                <a:latin typeface="Arial Black" panose="020B0604020202020204" pitchFamily="34" charset="0"/>
                <a:ea typeface="Calibri"/>
                <a:cs typeface="Arial Black" panose="020B0604020202020204" pitchFamily="34" charset="0"/>
                <a:sym typeface="Calibri"/>
              </a:rPr>
              <a:t>Natural Gas Wasted on Public Lands</a:t>
            </a:r>
            <a:endParaRPr sz="2800" b="1" u="none" strike="noStrike" cap="none" dirty="0">
              <a:solidFill>
                <a:srgbClr val="000000"/>
              </a:solidFill>
              <a:latin typeface="Arial Black" panose="020B0604020202020204" pitchFamily="34" charset="0"/>
              <a:ea typeface="Calibri"/>
              <a:cs typeface="Arial Black" panose="020B0604020202020204" pitchFamily="34" charset="0"/>
              <a:sym typeface="Calibri"/>
            </a:endParaRPr>
          </a:p>
        </p:txBody>
      </p:sp>
      <p:sp>
        <p:nvSpPr>
          <p:cNvPr id="8" name="TextBox 7">
            <a:extLst>
              <a:ext uri="{FF2B5EF4-FFF2-40B4-BE49-F238E27FC236}">
                <a16:creationId xmlns:a16="http://schemas.microsoft.com/office/drawing/2014/main" id="{C48503EE-E7AA-CE42-8CA4-67427B2AE90E}"/>
              </a:ext>
            </a:extLst>
          </p:cNvPr>
          <p:cNvSpPr txBox="1"/>
          <p:nvPr/>
        </p:nvSpPr>
        <p:spPr>
          <a:xfrm>
            <a:off x="6765236" y="6012891"/>
            <a:ext cx="636170" cy="230832"/>
          </a:xfrm>
          <a:prstGeom prst="rect">
            <a:avLst/>
          </a:prstGeom>
          <a:noFill/>
        </p:spPr>
        <p:txBody>
          <a:bodyPr wrap="square" rtlCol="0">
            <a:spAutoFit/>
          </a:bodyPr>
          <a:lstStyle/>
          <a:p>
            <a:r>
              <a:rPr lang="en-US" sz="900" dirty="0">
                <a:solidFill>
                  <a:schemeClr val="bg1"/>
                </a:solidFill>
                <a:latin typeface="Arial" panose="020B0604020202020204" pitchFamily="34" charset="0"/>
              </a:rPr>
              <a:t>Source:</a:t>
            </a:r>
          </a:p>
        </p:txBody>
      </p:sp>
      <p:sp>
        <p:nvSpPr>
          <p:cNvPr id="3" name="TextBox 2">
            <a:extLst>
              <a:ext uri="{FF2B5EF4-FFF2-40B4-BE49-F238E27FC236}">
                <a16:creationId xmlns:a16="http://schemas.microsoft.com/office/drawing/2014/main" id="{0D731439-A701-2D42-AACC-8055D21B12EB}"/>
              </a:ext>
            </a:extLst>
          </p:cNvPr>
          <p:cNvSpPr txBox="1"/>
          <p:nvPr/>
        </p:nvSpPr>
        <p:spPr>
          <a:xfrm>
            <a:off x="897647" y="3874685"/>
            <a:ext cx="1446377" cy="1384995"/>
          </a:xfrm>
          <a:prstGeom prst="rect">
            <a:avLst/>
          </a:prstGeom>
          <a:noFill/>
        </p:spPr>
        <p:txBody>
          <a:bodyPr wrap="square" rtlCol="0">
            <a:spAutoFit/>
          </a:bodyPr>
          <a:lstStyle/>
          <a:p>
            <a:r>
              <a:rPr lang="en-US" dirty="0">
                <a:solidFill>
                  <a:schemeClr val="bg1"/>
                </a:solidFill>
                <a:latin typeface="Arial" panose="020B0604020202020204" pitchFamily="34" charset="0"/>
              </a:rPr>
              <a:t>Wasted through:</a:t>
            </a:r>
          </a:p>
          <a:p>
            <a:endParaRPr lang="en-US" dirty="0">
              <a:solidFill>
                <a:schemeClr val="bg1"/>
              </a:solidFill>
              <a:latin typeface="Arial" panose="020B0604020202020204" pitchFamily="34" charset="0"/>
            </a:endParaRPr>
          </a:p>
          <a:p>
            <a:pPr lvl="3"/>
            <a:r>
              <a:rPr lang="en-US" dirty="0">
                <a:solidFill>
                  <a:schemeClr val="bg1"/>
                </a:solidFill>
                <a:latin typeface="Arial" panose="020B0604020202020204" pitchFamily="34" charset="0"/>
              </a:rPr>
              <a:t>Flaring </a:t>
            </a:r>
            <a:r>
              <a:rPr lang="en-US" b="1" dirty="0">
                <a:solidFill>
                  <a:schemeClr val="bg1"/>
                </a:solidFill>
                <a:latin typeface="Arial Black" panose="020B0604020202020204" pitchFamily="34" charset="0"/>
                <a:cs typeface="Arial Black" panose="020B0604020202020204" pitchFamily="34" charset="0"/>
              </a:rPr>
              <a:t>41%</a:t>
            </a:r>
            <a:endParaRPr lang="en-US" dirty="0">
              <a:solidFill>
                <a:schemeClr val="bg1"/>
              </a:solidFill>
              <a:latin typeface="Arial" panose="020B0604020202020204" pitchFamily="34" charset="0"/>
            </a:endParaRPr>
          </a:p>
          <a:p>
            <a:pPr lvl="3"/>
            <a:r>
              <a:rPr lang="en-US" dirty="0">
                <a:solidFill>
                  <a:schemeClr val="bg1"/>
                </a:solidFill>
                <a:latin typeface="Arial" panose="020B0604020202020204" pitchFamily="34" charset="0"/>
              </a:rPr>
              <a:t>Venting </a:t>
            </a:r>
            <a:r>
              <a:rPr lang="en-US" b="1" dirty="0">
                <a:solidFill>
                  <a:schemeClr val="bg1"/>
                </a:solidFill>
                <a:latin typeface="Arial Black" panose="020B0604020202020204" pitchFamily="34" charset="0"/>
                <a:cs typeface="Arial Black" panose="020B0604020202020204" pitchFamily="34" charset="0"/>
              </a:rPr>
              <a:t>33%</a:t>
            </a:r>
            <a:endParaRPr lang="en-US" dirty="0">
              <a:solidFill>
                <a:schemeClr val="bg1"/>
              </a:solidFill>
              <a:latin typeface="Arial" panose="020B0604020202020204" pitchFamily="34" charset="0"/>
            </a:endParaRPr>
          </a:p>
          <a:p>
            <a:pPr lvl="3"/>
            <a:r>
              <a:rPr lang="en-US" dirty="0">
                <a:solidFill>
                  <a:schemeClr val="bg1"/>
                </a:solidFill>
                <a:latin typeface="Arial" panose="020B0604020202020204" pitchFamily="34" charset="0"/>
              </a:rPr>
              <a:t>Leaking </a:t>
            </a:r>
            <a:r>
              <a:rPr lang="en-US" b="1" dirty="0">
                <a:solidFill>
                  <a:schemeClr val="bg1"/>
                </a:solidFill>
                <a:latin typeface="Arial Black" panose="020B0604020202020204" pitchFamily="34" charset="0"/>
                <a:cs typeface="Arial Black" panose="020B0604020202020204" pitchFamily="34" charset="0"/>
              </a:rPr>
              <a:t>26%</a:t>
            </a:r>
          </a:p>
        </p:txBody>
      </p:sp>
      <p:sp>
        <p:nvSpPr>
          <p:cNvPr id="16" name="Google Shape;232;p33">
            <a:extLst>
              <a:ext uri="{FF2B5EF4-FFF2-40B4-BE49-F238E27FC236}">
                <a16:creationId xmlns:a16="http://schemas.microsoft.com/office/drawing/2014/main" id="{7A804FCF-68AA-4844-BD15-3B0E8EBF11F3}"/>
              </a:ext>
            </a:extLst>
          </p:cNvPr>
          <p:cNvSpPr/>
          <p:nvPr/>
        </p:nvSpPr>
        <p:spPr>
          <a:xfrm>
            <a:off x="7980930" y="4344447"/>
            <a:ext cx="483300" cy="1227657"/>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660000"/>
              </a:solidFill>
              <a:latin typeface="Arial" panose="020B0604020202020204" pitchFamily="34" charset="0"/>
            </a:endParaRPr>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7" name="Picture 6">
            <a:extLst>
              <a:ext uri="{FF2B5EF4-FFF2-40B4-BE49-F238E27FC236}">
                <a16:creationId xmlns:a16="http://schemas.microsoft.com/office/drawing/2014/main" id="{B091EFF5-1499-2041-9CE5-862FA2B96CE7}"/>
              </a:ext>
            </a:extLst>
          </p:cNvPr>
          <p:cNvPicPr>
            <a:picLocks noChangeAspect="1"/>
          </p:cNvPicPr>
          <p:nvPr/>
        </p:nvPicPr>
        <p:blipFill>
          <a:blip r:embed="rId3"/>
          <a:stretch>
            <a:fillRect/>
          </a:stretch>
        </p:blipFill>
        <p:spPr>
          <a:xfrm>
            <a:off x="0" y="0"/>
            <a:ext cx="9144000" cy="6858000"/>
          </a:xfrm>
          <a:prstGeom prst="rect">
            <a:avLst/>
          </a:prstGeom>
        </p:spPr>
      </p:pic>
      <p:pic>
        <p:nvPicPr>
          <p:cNvPr id="314" name="Google Shape;314;p40" descr="NM_Carlsbad_BLM_MasonCummings_171114_410"/>
          <p:cNvPicPr preferRelativeResize="0"/>
          <p:nvPr/>
        </p:nvPicPr>
        <p:blipFill rotWithShape="1">
          <a:blip r:embed="rId4">
            <a:alphaModFix/>
          </a:blip>
          <a:srcRect/>
          <a:stretch/>
        </p:blipFill>
        <p:spPr>
          <a:xfrm>
            <a:off x="902568" y="729311"/>
            <a:ext cx="6123874" cy="4070174"/>
          </a:xfrm>
          <a:prstGeom prst="rect">
            <a:avLst/>
          </a:prstGeom>
          <a:noFill/>
          <a:ln w="28575">
            <a:solidFill>
              <a:srgbClr val="0070C0"/>
            </a:solidFill>
          </a:ln>
        </p:spPr>
      </p:pic>
      <p:pic>
        <p:nvPicPr>
          <p:cNvPr id="316" name="Google Shape;316;p4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732588" y="3080083"/>
            <a:ext cx="2748094" cy="3334070"/>
          </a:xfrm>
          <a:prstGeom prst="rect">
            <a:avLst/>
          </a:prstGeom>
          <a:noFill/>
          <a:ln w="28575">
            <a:solidFill>
              <a:srgbClr val="0070C0"/>
            </a:solidFill>
          </a:ln>
        </p:spPr>
      </p:pic>
      <p:sp>
        <p:nvSpPr>
          <p:cNvPr id="3" name="Rectangle 2">
            <a:extLst>
              <a:ext uri="{FF2B5EF4-FFF2-40B4-BE49-F238E27FC236}">
                <a16:creationId xmlns:a16="http://schemas.microsoft.com/office/drawing/2014/main" id="{4B4A362E-66DB-3740-A184-22DB3E010E5F}"/>
              </a:ext>
            </a:extLst>
          </p:cNvPr>
          <p:cNvSpPr/>
          <p:nvPr/>
        </p:nvSpPr>
        <p:spPr>
          <a:xfrm>
            <a:off x="916318" y="5098025"/>
            <a:ext cx="4544500" cy="4582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extBox 1">
            <a:extLst>
              <a:ext uri="{FF2B5EF4-FFF2-40B4-BE49-F238E27FC236}">
                <a16:creationId xmlns:a16="http://schemas.microsoft.com/office/drawing/2014/main" id="{72155E0F-D696-6541-AB37-FE19DBE41DAC}"/>
              </a:ext>
            </a:extLst>
          </p:cNvPr>
          <p:cNvSpPr txBox="1"/>
          <p:nvPr/>
        </p:nvSpPr>
        <p:spPr>
          <a:xfrm>
            <a:off x="972089" y="5127106"/>
            <a:ext cx="4488729" cy="400110"/>
          </a:xfrm>
          <a:prstGeom prst="rect">
            <a:avLst/>
          </a:prstGeom>
          <a:noFill/>
        </p:spPr>
        <p:txBody>
          <a:bodyPr wrap="none" rtlCol="0">
            <a:spAutoFit/>
          </a:bodyPr>
          <a:lstStyle/>
          <a:p>
            <a:r>
              <a:rPr lang="en-US" sz="2000" b="1" dirty="0">
                <a:solidFill>
                  <a:schemeClr val="bg1"/>
                </a:solidFill>
                <a:latin typeface="Arial Black" panose="020B0604020202020204" pitchFamily="34" charset="0"/>
                <a:cs typeface="Arial Black" panose="020B0604020202020204" pitchFamily="34" charset="0"/>
              </a:rPr>
              <a:t>Wildlife Habitat Fragmentation</a:t>
            </a:r>
          </a:p>
        </p:txBody>
      </p:sp>
      <p:sp>
        <p:nvSpPr>
          <p:cNvPr id="4" name="TextBox 3">
            <a:extLst>
              <a:ext uri="{FF2B5EF4-FFF2-40B4-BE49-F238E27FC236}">
                <a16:creationId xmlns:a16="http://schemas.microsoft.com/office/drawing/2014/main" id="{121047FB-0D66-1E48-AE66-6C3F236CFD7D}"/>
              </a:ext>
            </a:extLst>
          </p:cNvPr>
          <p:cNvSpPr txBox="1"/>
          <p:nvPr/>
        </p:nvSpPr>
        <p:spPr>
          <a:xfrm>
            <a:off x="1304382" y="869119"/>
            <a:ext cx="5057795" cy="461665"/>
          </a:xfrm>
          <a:prstGeom prst="rect">
            <a:avLst/>
          </a:prstGeom>
          <a:noFill/>
        </p:spPr>
        <p:txBody>
          <a:bodyPr wrap="none" rtlCol="0">
            <a:spAutoFit/>
          </a:bodyPr>
          <a:lstStyle/>
          <a:p>
            <a:r>
              <a:rPr lang="en-US" sz="2400" b="1" dirty="0">
                <a:solidFill>
                  <a:schemeClr val="tx1"/>
                </a:solidFill>
                <a:latin typeface="Arial Black" panose="020B0604020202020204" pitchFamily="34" charset="0"/>
              </a:rPr>
              <a:t>Collateral Effect of Oil &amp; Gas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5" name="TextBox 4">
            <a:extLst>
              <a:ext uri="{FF2B5EF4-FFF2-40B4-BE49-F238E27FC236}">
                <a16:creationId xmlns:a16="http://schemas.microsoft.com/office/drawing/2014/main" id="{4E15DEB3-5A6D-FD4A-BA61-5A232275394E}"/>
              </a:ext>
            </a:extLst>
          </p:cNvPr>
          <p:cNvSpPr txBox="1"/>
          <p:nvPr/>
        </p:nvSpPr>
        <p:spPr>
          <a:xfrm>
            <a:off x="847136" y="1867013"/>
            <a:ext cx="2624934" cy="2862322"/>
          </a:xfrm>
          <a:prstGeom prst="rect">
            <a:avLst/>
          </a:prstGeom>
          <a:noFill/>
        </p:spPr>
        <p:txBody>
          <a:bodyPr wrap="square" rtlCol="0">
            <a:spAutoFit/>
          </a:bodyPr>
          <a:lstStyle/>
          <a:p>
            <a:pPr algn="ctr"/>
            <a:r>
              <a:rPr lang="en-US" sz="3600" b="1" dirty="0">
                <a:solidFill>
                  <a:schemeClr val="bg1"/>
                </a:solidFill>
                <a:latin typeface="Arial Black" panose="020B0604020202020204" pitchFamily="34" charset="0"/>
                <a:cs typeface="Arial Black" panose="020B0604020202020204" pitchFamily="34" charset="0"/>
              </a:rPr>
              <a:t>The Impacts on Climate Change</a:t>
            </a:r>
          </a:p>
        </p:txBody>
      </p:sp>
      <p:pic>
        <p:nvPicPr>
          <p:cNvPr id="4" name="Google Shape;323;p41">
            <a:extLst>
              <a:ext uri="{FF2B5EF4-FFF2-40B4-BE49-F238E27FC236}">
                <a16:creationId xmlns:a16="http://schemas.microsoft.com/office/drawing/2014/main" id="{5F3A9C29-03D8-E54D-AC9B-C2D6CE2DDA8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69026" y="1051016"/>
            <a:ext cx="4472609" cy="512702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2" name="Rectangle 1">
            <a:extLst>
              <a:ext uri="{FF2B5EF4-FFF2-40B4-BE49-F238E27FC236}">
                <a16:creationId xmlns:a16="http://schemas.microsoft.com/office/drawing/2014/main" id="{38024345-597E-EC42-B10D-420A4B00D2D0}"/>
              </a:ext>
            </a:extLst>
          </p:cNvPr>
          <p:cNvSpPr/>
          <p:nvPr/>
        </p:nvSpPr>
        <p:spPr>
          <a:xfrm>
            <a:off x="3469716" y="736724"/>
            <a:ext cx="4810540" cy="707886"/>
          </a:xfrm>
          <a:prstGeom prst="rect">
            <a:avLst/>
          </a:prstGeom>
        </p:spPr>
        <p:txBody>
          <a:bodyPr wrap="square">
            <a:spAutoFit/>
          </a:bodyPr>
          <a:lstStyle/>
          <a:p>
            <a:r>
              <a:rPr lang="en-US" sz="2000" b="1" dirty="0">
                <a:solidFill>
                  <a:schemeClr val="bg1"/>
                </a:solidFill>
                <a:latin typeface="Arial Black" panose="020B0604020202020204" pitchFamily="34" charset="0"/>
              </a:rPr>
              <a:t>Washington:</a:t>
            </a:r>
            <a:r>
              <a:rPr lang="en-US" sz="2000" dirty="0">
                <a:solidFill>
                  <a:schemeClr val="bg1"/>
                </a:solidFill>
                <a:latin typeface="Arial" panose="020B0604020202020204" pitchFamily="34" charset="0"/>
              </a:rPr>
              <a:t> </a:t>
            </a:r>
            <a:r>
              <a:rPr lang="en-US" sz="2000" dirty="0">
                <a:solidFill>
                  <a:schemeClr val="accent1"/>
                </a:solidFill>
                <a:latin typeface="Arial" panose="020B0604020202020204" pitchFamily="34" charset="0"/>
              </a:rPr>
              <a:t>36% of the population</a:t>
            </a:r>
            <a:r>
              <a:rPr lang="en-US" sz="2000" dirty="0">
                <a:solidFill>
                  <a:schemeClr val="bg1"/>
                </a:solidFill>
                <a:latin typeface="Arial" panose="020B0604020202020204" pitchFamily="34" charset="0"/>
              </a:rPr>
              <a:t> live in areas at elevated risk of wildfire.</a:t>
            </a:r>
          </a:p>
        </p:txBody>
      </p:sp>
      <p:pic>
        <p:nvPicPr>
          <p:cNvPr id="7" name="Picture 6">
            <a:extLst>
              <a:ext uri="{FF2B5EF4-FFF2-40B4-BE49-F238E27FC236}">
                <a16:creationId xmlns:a16="http://schemas.microsoft.com/office/drawing/2014/main" id="{7B679F82-0C4C-ED40-B413-A26485BB353F}"/>
              </a:ext>
            </a:extLst>
          </p:cNvPr>
          <p:cNvPicPr>
            <a:picLocks noChangeAspect="1"/>
          </p:cNvPicPr>
          <p:nvPr/>
        </p:nvPicPr>
        <p:blipFill>
          <a:blip r:embed="rId3" r:link="rId4"/>
          <a:stretch>
            <a:fillRect/>
          </a:stretch>
        </p:blipFill>
        <p:spPr>
          <a:xfrm>
            <a:off x="1563757" y="2136795"/>
            <a:ext cx="6148800" cy="3452437"/>
          </a:xfrm>
          <a:prstGeom prst="rect">
            <a:avLst/>
          </a:prstGeom>
          <a:ln w="28575">
            <a:solidFill>
              <a:srgbClr val="FF0000"/>
            </a:solidFill>
          </a:ln>
        </p:spPr>
      </p:pic>
      <p:sp>
        <p:nvSpPr>
          <p:cNvPr id="8" name="TextBox 7">
            <a:extLst>
              <a:ext uri="{FF2B5EF4-FFF2-40B4-BE49-F238E27FC236}">
                <a16:creationId xmlns:a16="http://schemas.microsoft.com/office/drawing/2014/main" id="{0F263B48-54A0-5942-8AB7-4DA968CDEDCB}"/>
              </a:ext>
            </a:extLst>
          </p:cNvPr>
          <p:cNvSpPr txBox="1"/>
          <p:nvPr/>
        </p:nvSpPr>
        <p:spPr>
          <a:xfrm>
            <a:off x="1245705" y="852212"/>
            <a:ext cx="2145139" cy="584775"/>
          </a:xfrm>
          <a:prstGeom prst="rect">
            <a:avLst/>
          </a:prstGeom>
          <a:noFill/>
          <a:ln w="28575">
            <a:solidFill>
              <a:srgbClr val="FF0000"/>
            </a:solidFill>
          </a:ln>
        </p:spPr>
        <p:txBody>
          <a:bodyPr wrap="none" rtlCol="0">
            <a:spAutoFit/>
          </a:bodyPr>
          <a:lstStyle/>
          <a:p>
            <a:r>
              <a:rPr lang="en-US" sz="3200" b="1" dirty="0">
                <a:solidFill>
                  <a:schemeClr val="bg1"/>
                </a:solidFill>
                <a:latin typeface="Arial Black" panose="020B0604020202020204" pitchFamily="34" charset="0"/>
                <a:cs typeface="Arial Black" panose="020B0604020202020204" pitchFamily="34" charset="0"/>
              </a:rPr>
              <a:t>Wildfires</a:t>
            </a:r>
          </a:p>
        </p:txBody>
      </p:sp>
      <p:sp>
        <p:nvSpPr>
          <p:cNvPr id="9" name="Rectangle 8">
            <a:extLst>
              <a:ext uri="{FF2B5EF4-FFF2-40B4-BE49-F238E27FC236}">
                <a16:creationId xmlns:a16="http://schemas.microsoft.com/office/drawing/2014/main" id="{CD38A980-3C03-4C4D-8210-2458392F2525}"/>
              </a:ext>
            </a:extLst>
          </p:cNvPr>
          <p:cNvSpPr/>
          <p:nvPr/>
        </p:nvSpPr>
        <p:spPr>
          <a:xfrm>
            <a:off x="3469716" y="1541269"/>
            <a:ext cx="3858868" cy="400110"/>
          </a:xfrm>
          <a:prstGeom prst="rect">
            <a:avLst/>
          </a:prstGeom>
        </p:spPr>
        <p:txBody>
          <a:bodyPr wrap="square">
            <a:spAutoFit/>
          </a:bodyPr>
          <a:lstStyle/>
          <a:p>
            <a:r>
              <a:rPr lang="en-US" sz="2000" b="1" dirty="0">
                <a:solidFill>
                  <a:schemeClr val="bg1"/>
                </a:solidFill>
                <a:latin typeface="Arial Black" panose="020B0604020202020204" pitchFamily="34" charset="0"/>
              </a:rPr>
              <a:t>Oregon: </a:t>
            </a:r>
            <a:r>
              <a:rPr lang="en-US" sz="2000" dirty="0">
                <a:solidFill>
                  <a:schemeClr val="accent1"/>
                </a:solidFill>
                <a:latin typeface="Arial" panose="020B0604020202020204" pitchFamily="34" charset="0"/>
              </a:rPr>
              <a:t>33% of </a:t>
            </a:r>
            <a:r>
              <a:rPr lang="en-US" sz="2000" dirty="0" err="1">
                <a:solidFill>
                  <a:schemeClr val="accent1"/>
                </a:solidFill>
                <a:latin typeface="Arial" panose="020B0604020202020204" pitchFamily="34" charset="0"/>
              </a:rPr>
              <a:t>thepopulation</a:t>
            </a:r>
            <a:r>
              <a:rPr lang="en-US" sz="2000" dirty="0">
                <a:solidFill>
                  <a:schemeClr val="accent1"/>
                </a:solidFill>
                <a:latin typeface="Arial" panose="020B0604020202020204" pitchFamily="34" charset="0"/>
              </a:rPr>
              <a:t>.</a:t>
            </a:r>
            <a:endParaRPr lang="en-US" sz="2000" dirty="0">
              <a:solidFill>
                <a:schemeClr val="bg1"/>
              </a:solidFill>
              <a:latin typeface="Arial" panose="020B0604020202020204" pitchFamily="34" charset="0"/>
            </a:endParaRPr>
          </a:p>
        </p:txBody>
      </p:sp>
      <p:sp>
        <p:nvSpPr>
          <p:cNvPr id="6" name="TextBox 5">
            <a:extLst>
              <a:ext uri="{FF2B5EF4-FFF2-40B4-BE49-F238E27FC236}">
                <a16:creationId xmlns:a16="http://schemas.microsoft.com/office/drawing/2014/main" id="{16BB50F1-3D48-AE4F-A3DB-F5936D830FEF}"/>
              </a:ext>
            </a:extLst>
          </p:cNvPr>
          <p:cNvSpPr txBox="1"/>
          <p:nvPr/>
        </p:nvSpPr>
        <p:spPr>
          <a:xfrm>
            <a:off x="6770741" y="5766154"/>
            <a:ext cx="1366080" cy="246221"/>
          </a:xfrm>
          <a:prstGeom prst="rect">
            <a:avLst/>
          </a:prstGeom>
          <a:noFill/>
        </p:spPr>
        <p:txBody>
          <a:bodyPr wrap="none" rtlCol="0">
            <a:spAutoFit/>
          </a:bodyPr>
          <a:lstStyle/>
          <a:p>
            <a:r>
              <a:rPr lang="en-US" sz="1000" dirty="0" err="1">
                <a:solidFill>
                  <a:schemeClr val="bg1"/>
                </a:solidFill>
                <a:latin typeface="Arial" panose="020B0604020202020204" pitchFamily="34" charset="0"/>
              </a:rPr>
              <a:t>www.statesatrisk.org</a:t>
            </a:r>
            <a:endParaRPr lang="en-US" sz="1000" dirty="0">
              <a:solidFill>
                <a:schemeClr val="bg1"/>
              </a:solidFill>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8" name="TextBox 7">
            <a:extLst>
              <a:ext uri="{FF2B5EF4-FFF2-40B4-BE49-F238E27FC236}">
                <a16:creationId xmlns:a16="http://schemas.microsoft.com/office/drawing/2014/main" id="{0F263B48-54A0-5942-8AB7-4DA968CDEDCB}"/>
              </a:ext>
            </a:extLst>
          </p:cNvPr>
          <p:cNvSpPr txBox="1"/>
          <p:nvPr/>
        </p:nvSpPr>
        <p:spPr>
          <a:xfrm>
            <a:off x="1099932" y="1093415"/>
            <a:ext cx="3085988" cy="584775"/>
          </a:xfrm>
          <a:prstGeom prst="rect">
            <a:avLst/>
          </a:prstGeom>
          <a:noFill/>
          <a:ln w="28575">
            <a:solidFill>
              <a:srgbClr val="FF0000"/>
            </a:solidFill>
          </a:ln>
        </p:spPr>
        <p:txBody>
          <a:bodyPr wrap="square" rtlCol="0">
            <a:spAutoFit/>
          </a:bodyPr>
          <a:lstStyle/>
          <a:p>
            <a:r>
              <a:rPr lang="en-US" sz="3200" b="1" dirty="0">
                <a:solidFill>
                  <a:schemeClr val="bg1"/>
                </a:solidFill>
                <a:latin typeface="Arial Black" panose="020B0604020202020204" pitchFamily="34" charset="0"/>
                <a:cs typeface="Arial Black" panose="020B0604020202020204" pitchFamily="34" charset="0"/>
              </a:rPr>
              <a:t>Rain &amp; Snow</a:t>
            </a:r>
          </a:p>
        </p:txBody>
      </p:sp>
      <p:sp>
        <p:nvSpPr>
          <p:cNvPr id="3" name="TextBox 2">
            <a:extLst>
              <a:ext uri="{FF2B5EF4-FFF2-40B4-BE49-F238E27FC236}">
                <a16:creationId xmlns:a16="http://schemas.microsoft.com/office/drawing/2014/main" id="{A261D5E4-8CEF-314B-8350-112A5CD161F7}"/>
              </a:ext>
            </a:extLst>
          </p:cNvPr>
          <p:cNvSpPr txBox="1"/>
          <p:nvPr/>
        </p:nvSpPr>
        <p:spPr>
          <a:xfrm>
            <a:off x="5421324" y="6430780"/>
            <a:ext cx="3413114" cy="246221"/>
          </a:xfrm>
          <a:prstGeom prst="rect">
            <a:avLst/>
          </a:prstGeom>
          <a:noFill/>
        </p:spPr>
        <p:txBody>
          <a:bodyPr wrap="none" rtlCol="0">
            <a:spAutoFit/>
          </a:bodyPr>
          <a:lstStyle/>
          <a:p>
            <a:r>
              <a:rPr lang="en-US" sz="1000" dirty="0">
                <a:solidFill>
                  <a:schemeClr val="bg1"/>
                </a:solidFill>
              </a:rPr>
              <a:t>Source: University of Washington Climate Impacts Group</a:t>
            </a:r>
          </a:p>
        </p:txBody>
      </p:sp>
      <p:sp>
        <p:nvSpPr>
          <p:cNvPr id="5" name="TextBox 4">
            <a:extLst>
              <a:ext uri="{FF2B5EF4-FFF2-40B4-BE49-F238E27FC236}">
                <a16:creationId xmlns:a16="http://schemas.microsoft.com/office/drawing/2014/main" id="{EEA053EC-E0CB-6D43-8DD1-FFAEB396B49C}"/>
              </a:ext>
            </a:extLst>
          </p:cNvPr>
          <p:cNvSpPr txBox="1"/>
          <p:nvPr/>
        </p:nvSpPr>
        <p:spPr>
          <a:xfrm>
            <a:off x="4274031" y="2586077"/>
            <a:ext cx="4006225" cy="1685846"/>
          </a:xfrm>
          <a:prstGeom prst="rect">
            <a:avLst/>
          </a:prstGeom>
          <a:noFill/>
        </p:spPr>
        <p:txBody>
          <a:bodyPr wrap="none" rtlCol="0">
            <a:spAutoFit/>
          </a:bodyPr>
          <a:lstStyle/>
          <a:p>
            <a:pPr marL="342900" indent="-342900">
              <a:lnSpc>
                <a:spcPct val="150000"/>
              </a:lnSpc>
              <a:buClr>
                <a:srgbClr val="0070C0"/>
              </a:buClr>
              <a:buSzPct val="120000"/>
              <a:buFont typeface="Arial" panose="020B0604020202020204" pitchFamily="34" charset="0"/>
              <a:buChar char="•"/>
            </a:pPr>
            <a:r>
              <a:rPr lang="en-US" sz="2400" dirty="0">
                <a:solidFill>
                  <a:schemeClr val="bg1"/>
                </a:solidFill>
              </a:rPr>
              <a:t>Reduced snowpack</a:t>
            </a:r>
          </a:p>
          <a:p>
            <a:pPr marL="342900" indent="-342900">
              <a:lnSpc>
                <a:spcPct val="150000"/>
              </a:lnSpc>
              <a:buClr>
                <a:srgbClr val="0070C0"/>
              </a:buClr>
              <a:buSzPct val="120000"/>
              <a:buFont typeface="Arial" panose="020B0604020202020204" pitchFamily="34" charset="0"/>
              <a:buChar char="•"/>
            </a:pPr>
            <a:r>
              <a:rPr lang="en-US" sz="2400" dirty="0">
                <a:solidFill>
                  <a:schemeClr val="bg1"/>
                </a:solidFill>
              </a:rPr>
              <a:t>Higher winter streamflow </a:t>
            </a:r>
          </a:p>
          <a:p>
            <a:pPr marL="342900" indent="-342900">
              <a:lnSpc>
                <a:spcPct val="150000"/>
              </a:lnSpc>
              <a:buClr>
                <a:srgbClr val="0070C0"/>
              </a:buClr>
              <a:buSzPct val="120000"/>
              <a:buFont typeface="Arial" panose="020B0604020202020204" pitchFamily="34" charset="0"/>
              <a:buChar char="•"/>
            </a:pPr>
            <a:r>
              <a:rPr lang="en-US" sz="2400" dirty="0">
                <a:solidFill>
                  <a:schemeClr val="bg1"/>
                </a:solidFill>
              </a:rPr>
              <a:t>Lower summer flow</a:t>
            </a:r>
          </a:p>
        </p:txBody>
      </p:sp>
      <p:pic>
        <p:nvPicPr>
          <p:cNvPr id="9" name="Picture 8">
            <a:extLst>
              <a:ext uri="{FF2B5EF4-FFF2-40B4-BE49-F238E27FC236}">
                <a16:creationId xmlns:a16="http://schemas.microsoft.com/office/drawing/2014/main" id="{BD594680-36E9-F049-9B46-177804FEFC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1129" y="2150951"/>
            <a:ext cx="2327103" cy="3490655"/>
          </a:xfrm>
          <a:prstGeom prst="rect">
            <a:avLst/>
          </a:prstGeom>
          <a:ln w="28575">
            <a:solidFill>
              <a:srgbClr val="0070C0"/>
            </a:solidFill>
          </a:ln>
        </p:spPr>
      </p:pic>
    </p:spTree>
    <p:extLst>
      <p:ext uri="{BB962C8B-B14F-4D97-AF65-F5344CB8AC3E}">
        <p14:creationId xmlns:p14="http://schemas.microsoft.com/office/powerpoint/2010/main" val="2355155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8" name="TextBox 7">
            <a:extLst>
              <a:ext uri="{FF2B5EF4-FFF2-40B4-BE49-F238E27FC236}">
                <a16:creationId xmlns:a16="http://schemas.microsoft.com/office/drawing/2014/main" id="{0F263B48-54A0-5942-8AB7-4DA968CDEDCB}"/>
              </a:ext>
            </a:extLst>
          </p:cNvPr>
          <p:cNvSpPr txBox="1"/>
          <p:nvPr/>
        </p:nvSpPr>
        <p:spPr>
          <a:xfrm>
            <a:off x="575227" y="766007"/>
            <a:ext cx="3948517" cy="584775"/>
          </a:xfrm>
          <a:prstGeom prst="rect">
            <a:avLst/>
          </a:prstGeom>
          <a:noFill/>
          <a:ln w="28575">
            <a:solidFill>
              <a:srgbClr val="FF0000"/>
            </a:solidFill>
          </a:ln>
        </p:spPr>
        <p:txBody>
          <a:bodyPr wrap="none" rtlCol="0">
            <a:spAutoFit/>
          </a:bodyPr>
          <a:lstStyle/>
          <a:p>
            <a:r>
              <a:rPr lang="en-US" sz="3200" b="1" dirty="0">
                <a:solidFill>
                  <a:schemeClr val="bg1"/>
                </a:solidFill>
                <a:latin typeface="Arial Black" panose="020B0604020202020204" pitchFamily="34" charset="0"/>
                <a:cs typeface="Arial Black" panose="020B0604020202020204" pitchFamily="34" charset="0"/>
              </a:rPr>
              <a:t>Coastal Flooding</a:t>
            </a:r>
          </a:p>
        </p:txBody>
      </p:sp>
      <p:pic>
        <p:nvPicPr>
          <p:cNvPr id="3" name="Picture 2">
            <a:extLst>
              <a:ext uri="{FF2B5EF4-FFF2-40B4-BE49-F238E27FC236}">
                <a16:creationId xmlns:a16="http://schemas.microsoft.com/office/drawing/2014/main" id="{202004B9-DD63-2044-953B-4F0D3EA188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65273" y="2781067"/>
            <a:ext cx="4783755" cy="3401964"/>
          </a:xfrm>
          <a:prstGeom prst="rect">
            <a:avLst/>
          </a:prstGeom>
          <a:ln w="28575">
            <a:solidFill>
              <a:srgbClr val="0070C0"/>
            </a:solidFill>
          </a:ln>
        </p:spPr>
      </p:pic>
      <p:sp>
        <p:nvSpPr>
          <p:cNvPr id="9" name="TextBox 8">
            <a:extLst>
              <a:ext uri="{FF2B5EF4-FFF2-40B4-BE49-F238E27FC236}">
                <a16:creationId xmlns:a16="http://schemas.microsoft.com/office/drawing/2014/main" id="{373DEA1D-34DD-D145-B743-43F5A8906D2D}"/>
              </a:ext>
            </a:extLst>
          </p:cNvPr>
          <p:cNvSpPr txBox="1"/>
          <p:nvPr/>
        </p:nvSpPr>
        <p:spPr>
          <a:xfrm>
            <a:off x="7282948" y="6308536"/>
            <a:ext cx="1366080" cy="246221"/>
          </a:xfrm>
          <a:prstGeom prst="rect">
            <a:avLst/>
          </a:prstGeom>
          <a:noFill/>
        </p:spPr>
        <p:txBody>
          <a:bodyPr wrap="none" rtlCol="0">
            <a:spAutoFit/>
          </a:bodyPr>
          <a:lstStyle/>
          <a:p>
            <a:r>
              <a:rPr lang="en-US" sz="1000" dirty="0" err="1">
                <a:solidFill>
                  <a:schemeClr val="bg1"/>
                </a:solidFill>
                <a:latin typeface="Arial" panose="020B0604020202020204" pitchFamily="34" charset="0"/>
              </a:rPr>
              <a:t>www.statesatrisk.org</a:t>
            </a:r>
            <a:endParaRPr lang="en-US" sz="1000" dirty="0">
              <a:solidFill>
                <a:schemeClr val="bg1"/>
              </a:solidFill>
              <a:latin typeface="Arial" panose="020B0604020202020204" pitchFamily="34" charset="0"/>
            </a:endParaRPr>
          </a:p>
        </p:txBody>
      </p:sp>
      <p:pic>
        <p:nvPicPr>
          <p:cNvPr id="4" name="Picture 3">
            <a:extLst>
              <a:ext uri="{FF2B5EF4-FFF2-40B4-BE49-F238E27FC236}">
                <a16:creationId xmlns:a16="http://schemas.microsoft.com/office/drawing/2014/main" id="{BE3619E5-D5E8-4A40-9E56-C42CE8205986}"/>
              </a:ext>
            </a:extLst>
          </p:cNvPr>
          <p:cNvPicPr>
            <a:picLocks noChangeAspect="1"/>
          </p:cNvPicPr>
          <p:nvPr/>
        </p:nvPicPr>
        <p:blipFill>
          <a:blip r:embed="rId4"/>
          <a:stretch>
            <a:fillRect/>
          </a:stretch>
        </p:blipFill>
        <p:spPr>
          <a:xfrm>
            <a:off x="591672" y="1575872"/>
            <a:ext cx="3668064" cy="2751048"/>
          </a:xfrm>
          <a:prstGeom prst="rect">
            <a:avLst/>
          </a:prstGeom>
          <a:ln w="28575">
            <a:solidFill>
              <a:srgbClr val="0070C0"/>
            </a:solidFill>
          </a:ln>
        </p:spPr>
      </p:pic>
    </p:spTree>
    <p:extLst>
      <p:ext uri="{BB962C8B-B14F-4D97-AF65-F5344CB8AC3E}">
        <p14:creationId xmlns:p14="http://schemas.microsoft.com/office/powerpoint/2010/main" val="626500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8" name="TextBox 7">
            <a:extLst>
              <a:ext uri="{FF2B5EF4-FFF2-40B4-BE49-F238E27FC236}">
                <a16:creationId xmlns:a16="http://schemas.microsoft.com/office/drawing/2014/main" id="{0F263B48-54A0-5942-8AB7-4DA968CDEDCB}"/>
              </a:ext>
            </a:extLst>
          </p:cNvPr>
          <p:cNvSpPr txBox="1"/>
          <p:nvPr/>
        </p:nvSpPr>
        <p:spPr>
          <a:xfrm>
            <a:off x="762002" y="766007"/>
            <a:ext cx="4174541" cy="584775"/>
          </a:xfrm>
          <a:prstGeom prst="rect">
            <a:avLst/>
          </a:prstGeom>
          <a:noFill/>
          <a:ln w="28575">
            <a:solidFill>
              <a:srgbClr val="FF0000"/>
            </a:solidFill>
          </a:ln>
        </p:spPr>
        <p:txBody>
          <a:bodyPr wrap="none" rtlCol="0">
            <a:spAutoFit/>
          </a:bodyPr>
          <a:lstStyle/>
          <a:p>
            <a:r>
              <a:rPr lang="en-US" sz="3200" b="1" dirty="0">
                <a:solidFill>
                  <a:schemeClr val="bg1"/>
                </a:solidFill>
                <a:latin typeface="Arial Black" panose="020B0604020202020204" pitchFamily="34" charset="0"/>
                <a:cs typeface="Arial Black" panose="020B0604020202020204" pitchFamily="34" charset="0"/>
              </a:rPr>
              <a:t>Sensitive Species</a:t>
            </a:r>
          </a:p>
        </p:txBody>
      </p:sp>
      <p:pic>
        <p:nvPicPr>
          <p:cNvPr id="4" name="Picture 3">
            <a:extLst>
              <a:ext uri="{FF2B5EF4-FFF2-40B4-BE49-F238E27FC236}">
                <a16:creationId xmlns:a16="http://schemas.microsoft.com/office/drawing/2014/main" id="{A3E551FC-F8BB-D54B-A020-45D9E6BE8608}"/>
              </a:ext>
            </a:extLst>
          </p:cNvPr>
          <p:cNvPicPr>
            <a:picLocks noChangeAspect="1"/>
          </p:cNvPicPr>
          <p:nvPr/>
        </p:nvPicPr>
        <p:blipFill>
          <a:blip r:embed="rId3"/>
          <a:stretch>
            <a:fillRect/>
          </a:stretch>
        </p:blipFill>
        <p:spPr>
          <a:xfrm>
            <a:off x="1522077" y="1670079"/>
            <a:ext cx="6099845" cy="3793341"/>
          </a:xfrm>
          <a:prstGeom prst="rect">
            <a:avLst/>
          </a:prstGeom>
          <a:ln w="28575">
            <a:solidFill>
              <a:srgbClr val="0070C0"/>
            </a:solidFill>
          </a:ln>
        </p:spPr>
      </p:pic>
    </p:spTree>
    <p:extLst>
      <p:ext uri="{BB962C8B-B14F-4D97-AF65-F5344CB8AC3E}">
        <p14:creationId xmlns:p14="http://schemas.microsoft.com/office/powerpoint/2010/main" val="1887900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B09C97-AED0-E44E-AB35-B808FE472CD8}"/>
              </a:ext>
            </a:extLst>
          </p:cNvPr>
          <p:cNvSpPr/>
          <p:nvPr/>
        </p:nvSpPr>
        <p:spPr>
          <a:xfrm>
            <a:off x="-20934" y="1828800"/>
            <a:ext cx="9144000" cy="3200400"/>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B77EF9B-07D3-CD4D-A4D5-2BC9CFF6BAA1}"/>
              </a:ext>
            </a:extLst>
          </p:cNvPr>
          <p:cNvSpPr txBox="1"/>
          <p:nvPr/>
        </p:nvSpPr>
        <p:spPr>
          <a:xfrm>
            <a:off x="762000" y="2305614"/>
            <a:ext cx="2590800" cy="2246769"/>
          </a:xfrm>
          <a:prstGeom prst="rect">
            <a:avLst/>
          </a:prstGeom>
          <a:noFill/>
          <a:effectLst>
            <a:outerShdw blurRad="50800" dist="38100" dir="2700000" algn="tl" rotWithShape="0">
              <a:prstClr val="black">
                <a:alpha val="40000"/>
              </a:prstClr>
            </a:outerShdw>
          </a:effectLst>
        </p:spPr>
        <p:txBody>
          <a:bodyPr wrap="square" rtlCol="0">
            <a:spAutoFit/>
          </a:bodyPr>
          <a:lstStyle/>
          <a:p>
            <a:pPr marL="285750" indent="-285750">
              <a:buClr>
                <a:schemeClr val="bg1"/>
              </a:buClr>
              <a:buSzPct val="1250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Education</a:t>
            </a:r>
          </a:p>
          <a:p>
            <a:pPr marL="285750" indent="-285750">
              <a:buClr>
                <a:schemeClr val="bg1"/>
              </a:buClr>
              <a:buSzPct val="125000"/>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a:p>
            <a:pPr marL="285750" indent="-285750">
              <a:buClr>
                <a:schemeClr val="bg1"/>
              </a:buClr>
              <a:buSzPct val="1250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Stewardship</a:t>
            </a:r>
          </a:p>
          <a:p>
            <a:pPr marL="285750" indent="-285750">
              <a:buClr>
                <a:schemeClr val="bg1"/>
              </a:buClr>
              <a:buSzPct val="125000"/>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a:p>
            <a:pPr marL="285750" indent="-285750">
              <a:buClr>
                <a:schemeClr val="bg1"/>
              </a:buClr>
              <a:buSzPct val="1250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Advocacy</a:t>
            </a:r>
          </a:p>
        </p:txBody>
      </p:sp>
      <p:pic>
        <p:nvPicPr>
          <p:cNvPr id="6" name="Picture 5">
            <a:extLst>
              <a:ext uri="{FF2B5EF4-FFF2-40B4-BE49-F238E27FC236}">
                <a16:creationId xmlns:a16="http://schemas.microsoft.com/office/drawing/2014/main" id="{C9590232-1095-5847-AF9B-7DE5F3E17C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01479" y="1936304"/>
            <a:ext cx="3980521" cy="2985391"/>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A48B5041-BB12-0547-9292-35E60BF96940}"/>
              </a:ext>
            </a:extLst>
          </p:cNvPr>
          <p:cNvSpPr txBox="1"/>
          <p:nvPr/>
        </p:nvSpPr>
        <p:spPr>
          <a:xfrm>
            <a:off x="0" y="1157591"/>
            <a:ext cx="9075906" cy="523220"/>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Great Old Broads for Wilderness Mission</a:t>
            </a:r>
          </a:p>
        </p:txBody>
      </p:sp>
    </p:spTree>
    <p:extLst>
      <p:ext uri="{BB962C8B-B14F-4D97-AF65-F5344CB8AC3E}">
        <p14:creationId xmlns:p14="http://schemas.microsoft.com/office/powerpoint/2010/main" val="2962302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1"/>
          <p:cNvSpPr txBox="1"/>
          <p:nvPr/>
        </p:nvSpPr>
        <p:spPr>
          <a:xfrm>
            <a:off x="2026457" y="4519870"/>
            <a:ext cx="5739138" cy="163672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chemeClr val="bg1"/>
                </a:solidFill>
                <a:latin typeface="Arial" panose="020B0604020202020204" pitchFamily="34" charset="0"/>
                <a:ea typeface="Georgia"/>
                <a:cs typeface="Arial" panose="020B0604020202020204" pitchFamily="34" charset="0"/>
                <a:sym typeface="Georgia"/>
              </a:rPr>
              <a:t>“Climate change affects all, </a:t>
            </a:r>
            <a:br>
              <a:rPr lang="en-US" sz="3000" dirty="0">
                <a:solidFill>
                  <a:schemeClr val="bg1"/>
                </a:solidFill>
                <a:latin typeface="Arial" panose="020B0604020202020204" pitchFamily="34" charset="0"/>
                <a:ea typeface="Georgia"/>
                <a:cs typeface="Arial" panose="020B0604020202020204" pitchFamily="34" charset="0"/>
                <a:sym typeface="Georgia"/>
              </a:rPr>
            </a:br>
            <a:r>
              <a:rPr lang="en-US" sz="3000" dirty="0">
                <a:solidFill>
                  <a:schemeClr val="bg1"/>
                </a:solidFill>
                <a:latin typeface="Arial" panose="020B0604020202020204" pitchFamily="34" charset="0"/>
                <a:ea typeface="Georgia"/>
                <a:cs typeface="Arial" panose="020B0604020202020204" pitchFamily="34" charset="0"/>
                <a:sym typeface="Georgia"/>
              </a:rPr>
              <a:t>but not all are affected equally.”  </a:t>
            </a:r>
          </a:p>
          <a:p>
            <a:pPr marL="0" lvl="0" indent="0" algn="l" rtl="0">
              <a:lnSpc>
                <a:spcPct val="200000"/>
              </a:lnSpc>
              <a:spcBef>
                <a:spcPts val="0"/>
              </a:spcBef>
              <a:spcAft>
                <a:spcPts val="0"/>
              </a:spcAft>
              <a:buNone/>
            </a:pPr>
            <a:r>
              <a:rPr lang="en-US" sz="2000" dirty="0">
                <a:solidFill>
                  <a:schemeClr val="bg1"/>
                </a:solidFill>
                <a:latin typeface="Arial" panose="020B0604020202020204" pitchFamily="34" charset="0"/>
                <a:ea typeface="Georgia"/>
                <a:cs typeface="Arial" panose="020B0604020202020204" pitchFamily="34" charset="0"/>
                <a:sym typeface="Georgia"/>
              </a:rPr>
              <a:t>  			 - Yuen et al., 2017 </a:t>
            </a:r>
            <a:endParaRPr sz="2000" dirty="0">
              <a:solidFill>
                <a:schemeClr val="bg1"/>
              </a:solidFill>
              <a:latin typeface="Arial" panose="020B0604020202020204" pitchFamily="34" charset="0"/>
              <a:ea typeface="Georgia"/>
              <a:cs typeface="Arial" panose="020B0604020202020204" pitchFamily="34" charset="0"/>
              <a:sym typeface="Georgia"/>
            </a:endParaRPr>
          </a:p>
        </p:txBody>
      </p:sp>
      <p:pic>
        <p:nvPicPr>
          <p:cNvPr id="391" name="Google Shape;391;p51"/>
          <p:cNvPicPr preferRelativeResize="0"/>
          <p:nvPr/>
        </p:nvPicPr>
        <p:blipFill>
          <a:blip r:embed="rId3">
            <a:alphaModFix/>
          </a:blip>
          <a:stretch>
            <a:fillRect/>
          </a:stretch>
        </p:blipFill>
        <p:spPr>
          <a:xfrm>
            <a:off x="2319130" y="919970"/>
            <a:ext cx="4712273" cy="3141515"/>
          </a:xfrm>
          <a:prstGeom prst="rect">
            <a:avLst/>
          </a:prstGeom>
          <a:noFill/>
          <a:ln w="28575">
            <a:solidFill>
              <a:srgbClr val="0070C0"/>
            </a:solidFill>
          </a:ln>
        </p:spPr>
      </p:pic>
      <p:sp>
        <p:nvSpPr>
          <p:cNvPr id="2" name="TextBox 1">
            <a:extLst>
              <a:ext uri="{FF2B5EF4-FFF2-40B4-BE49-F238E27FC236}">
                <a16:creationId xmlns:a16="http://schemas.microsoft.com/office/drawing/2014/main" id="{73E457DF-19EA-9046-BFD2-0DD3BF507724}"/>
              </a:ext>
            </a:extLst>
          </p:cNvPr>
          <p:cNvSpPr txBox="1"/>
          <p:nvPr/>
        </p:nvSpPr>
        <p:spPr>
          <a:xfrm>
            <a:off x="5616168" y="4058286"/>
            <a:ext cx="1508746" cy="246221"/>
          </a:xfrm>
          <a:prstGeom prst="rect">
            <a:avLst/>
          </a:prstGeom>
          <a:noFill/>
        </p:spPr>
        <p:txBody>
          <a:bodyPr wrap="none" rtlCol="0">
            <a:spAutoFit/>
          </a:bodyPr>
          <a:lstStyle/>
          <a:p>
            <a:r>
              <a:rPr lang="en-US" sz="1000" dirty="0" err="1">
                <a:solidFill>
                  <a:schemeClr val="bg1"/>
                </a:solidFill>
                <a:latin typeface="Arial" panose="020B0604020202020204" pitchFamily="34" charset="0"/>
              </a:rPr>
              <a:t>thehumanelement.com</a:t>
            </a:r>
            <a:endParaRPr lang="en-US" sz="1000" dirty="0">
              <a:solidFill>
                <a:schemeClr val="bg1"/>
              </a:solidFill>
              <a:latin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 name="TextBox 2">
            <a:extLst>
              <a:ext uri="{FF2B5EF4-FFF2-40B4-BE49-F238E27FC236}">
                <a16:creationId xmlns:a16="http://schemas.microsoft.com/office/drawing/2014/main" id="{01F03A13-4B1A-EE46-AD94-CFBEAF582012}"/>
              </a:ext>
            </a:extLst>
          </p:cNvPr>
          <p:cNvSpPr txBox="1"/>
          <p:nvPr/>
        </p:nvSpPr>
        <p:spPr>
          <a:xfrm>
            <a:off x="1412915" y="1033502"/>
            <a:ext cx="3491661" cy="523220"/>
          </a:xfrm>
          <a:prstGeom prst="rect">
            <a:avLst/>
          </a:prstGeom>
          <a:noFill/>
        </p:spPr>
        <p:txBody>
          <a:bodyPr wrap="none" rtlCol="0">
            <a:spAutoFit/>
          </a:bodyPr>
          <a:lstStyle/>
          <a:p>
            <a:r>
              <a:rPr lang="en-US" sz="2800" b="1" dirty="0">
                <a:solidFill>
                  <a:schemeClr val="bg1"/>
                </a:solidFill>
                <a:latin typeface="Arial Black" panose="020B0604020202020204" pitchFamily="34" charset="0"/>
              </a:rPr>
              <a:t>Most Vulnerable:</a:t>
            </a:r>
          </a:p>
        </p:txBody>
      </p:sp>
      <p:sp>
        <p:nvSpPr>
          <p:cNvPr id="4" name="TextBox 3">
            <a:extLst>
              <a:ext uri="{FF2B5EF4-FFF2-40B4-BE49-F238E27FC236}">
                <a16:creationId xmlns:a16="http://schemas.microsoft.com/office/drawing/2014/main" id="{D593CDA1-854D-4F4A-BEE2-E1FB607C122B}"/>
              </a:ext>
            </a:extLst>
          </p:cNvPr>
          <p:cNvSpPr txBox="1"/>
          <p:nvPr/>
        </p:nvSpPr>
        <p:spPr>
          <a:xfrm>
            <a:off x="4545255" y="2090172"/>
            <a:ext cx="5238750" cy="2793842"/>
          </a:xfrm>
          <a:prstGeom prst="rect">
            <a:avLst/>
          </a:prstGeom>
          <a:noFill/>
        </p:spPr>
        <p:txBody>
          <a:bodyPr wrap="square" rtlCol="0">
            <a:spAutoFit/>
          </a:bodyPr>
          <a:lstStyle/>
          <a:p>
            <a:pPr>
              <a:lnSpc>
                <a:spcPct val="150000"/>
              </a:lnSpc>
            </a:pPr>
            <a:r>
              <a:rPr lang="en-US" sz="2400" dirty="0">
                <a:solidFill>
                  <a:schemeClr val="bg1"/>
                </a:solidFill>
                <a:latin typeface="Arial" panose="020B0604020202020204" pitchFamily="34" charset="0"/>
              </a:rPr>
              <a:t>Children</a:t>
            </a:r>
          </a:p>
          <a:p>
            <a:pPr>
              <a:lnSpc>
                <a:spcPct val="150000"/>
              </a:lnSpc>
            </a:pPr>
            <a:r>
              <a:rPr lang="en-US" sz="2400" dirty="0">
                <a:solidFill>
                  <a:schemeClr val="bg1"/>
                </a:solidFill>
                <a:latin typeface="Arial" panose="020B0604020202020204" pitchFamily="34" charset="0"/>
              </a:rPr>
              <a:t>Older Adults</a:t>
            </a:r>
          </a:p>
          <a:p>
            <a:pPr>
              <a:lnSpc>
                <a:spcPct val="150000"/>
              </a:lnSpc>
            </a:pPr>
            <a:r>
              <a:rPr lang="en-US" sz="2400" dirty="0">
                <a:solidFill>
                  <a:schemeClr val="bg1"/>
                </a:solidFill>
                <a:latin typeface="Arial" panose="020B0604020202020204" pitchFamily="34" charset="0"/>
              </a:rPr>
              <a:t>Low Income Communities</a:t>
            </a:r>
          </a:p>
          <a:p>
            <a:pPr>
              <a:lnSpc>
                <a:spcPct val="150000"/>
              </a:lnSpc>
            </a:pPr>
            <a:r>
              <a:rPr lang="en-US" sz="2400" dirty="0">
                <a:solidFill>
                  <a:schemeClr val="bg1"/>
                </a:solidFill>
                <a:latin typeface="Arial" panose="020B0604020202020204" pitchFamily="34" charset="0"/>
              </a:rPr>
              <a:t>Indigenous Communities</a:t>
            </a:r>
          </a:p>
          <a:p>
            <a:pPr>
              <a:lnSpc>
                <a:spcPct val="150000"/>
              </a:lnSpc>
            </a:pPr>
            <a:r>
              <a:rPr lang="en-US" sz="2400" dirty="0">
                <a:solidFill>
                  <a:schemeClr val="bg1"/>
                </a:solidFill>
                <a:latin typeface="Arial" panose="020B0604020202020204" pitchFamily="34" charset="0"/>
              </a:rPr>
              <a:t>Communities of Color</a:t>
            </a:r>
          </a:p>
        </p:txBody>
      </p:sp>
      <p:pic>
        <p:nvPicPr>
          <p:cNvPr id="8" name="Picture 7">
            <a:extLst>
              <a:ext uri="{FF2B5EF4-FFF2-40B4-BE49-F238E27FC236}">
                <a16:creationId xmlns:a16="http://schemas.microsoft.com/office/drawing/2014/main" id="{D1590359-0C36-CC40-A552-309CD50A0D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5869" y="2184244"/>
            <a:ext cx="3273049" cy="2487736"/>
          </a:xfrm>
          <a:prstGeom prst="rect">
            <a:avLst/>
          </a:prstGeom>
          <a:ln w="28575">
            <a:solidFill>
              <a:srgbClr val="0070C0"/>
            </a:solidFill>
          </a:ln>
        </p:spPr>
      </p:pic>
    </p:spTree>
    <p:extLst>
      <p:ext uri="{BB962C8B-B14F-4D97-AF65-F5344CB8AC3E}">
        <p14:creationId xmlns:p14="http://schemas.microsoft.com/office/powerpoint/2010/main" val="877336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2"/>
          <p:cNvSpPr/>
          <p:nvPr/>
        </p:nvSpPr>
        <p:spPr>
          <a:xfrm>
            <a:off x="5464455" y="643815"/>
            <a:ext cx="34626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dirty="0">
              <a:solidFill>
                <a:srgbClr val="A8D08C"/>
              </a:solidFill>
              <a:latin typeface="Arial" panose="020B0604020202020204" pitchFamily="34" charset="0"/>
              <a:ea typeface="Calibri"/>
              <a:cs typeface="Arial" panose="020B0604020202020204" pitchFamily="34" charset="0"/>
              <a:sym typeface="Calibri"/>
            </a:endParaRPr>
          </a:p>
        </p:txBody>
      </p:sp>
      <p:pic>
        <p:nvPicPr>
          <p:cNvPr id="6" name="Google Shape;404;p53">
            <a:extLst>
              <a:ext uri="{FF2B5EF4-FFF2-40B4-BE49-F238E27FC236}">
                <a16:creationId xmlns:a16="http://schemas.microsoft.com/office/drawing/2014/main" id="{A4A535A8-FE67-AF48-8816-5173A759003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96988" y="1720018"/>
            <a:ext cx="5694221" cy="4200892"/>
          </a:xfrm>
          <a:prstGeom prst="rect">
            <a:avLst/>
          </a:prstGeom>
          <a:noFill/>
          <a:ln w="28575">
            <a:solidFill>
              <a:srgbClr val="0070C0"/>
            </a:solidFill>
          </a:ln>
        </p:spPr>
      </p:pic>
      <p:sp>
        <p:nvSpPr>
          <p:cNvPr id="399" name="Google Shape;399;p52"/>
          <p:cNvSpPr txBox="1"/>
          <p:nvPr/>
        </p:nvSpPr>
        <p:spPr>
          <a:xfrm>
            <a:off x="587270" y="747477"/>
            <a:ext cx="6184551" cy="1057815"/>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US" sz="2400" b="1" dirty="0">
                <a:solidFill>
                  <a:schemeClr val="bg1"/>
                </a:solidFill>
                <a:latin typeface="Arial Black" panose="020B0604020202020204" pitchFamily="34" charset="0"/>
                <a:ea typeface="Arial Black"/>
                <a:cs typeface="Arial Black"/>
                <a:sym typeface="Arial Black"/>
              </a:rPr>
              <a:t>Can public lands be part of the solution to climate change?</a:t>
            </a:r>
            <a:endParaRPr sz="2400" b="1" dirty="0">
              <a:solidFill>
                <a:schemeClr val="bg1"/>
              </a:solidFill>
              <a:latin typeface="Arial Black" panose="020B0604020202020204" pitchFamily="34" charset="0"/>
              <a:ea typeface="Arial Black"/>
              <a:cs typeface="Arial Black"/>
              <a:sym typeface="Arial Black"/>
            </a:endParaRPr>
          </a:p>
        </p:txBody>
      </p:sp>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5" name="Google Shape;405;p53"/>
          <p:cNvSpPr txBox="1"/>
          <p:nvPr/>
        </p:nvSpPr>
        <p:spPr>
          <a:xfrm>
            <a:off x="539500" y="778656"/>
            <a:ext cx="79986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000"/>
              <a:buFont typeface="Arial"/>
              <a:buNone/>
            </a:pPr>
            <a:r>
              <a:rPr lang="en-US" sz="2400" b="1" dirty="0">
                <a:solidFill>
                  <a:schemeClr val="lt1"/>
                </a:solidFill>
                <a:latin typeface="Arial Black" panose="020B0604020202020204" pitchFamily="34" charset="0"/>
                <a:cs typeface="Arial Black" panose="020B0604020202020204" pitchFamily="34" charset="0"/>
              </a:rPr>
              <a:t>Climate Resiliency Toolkit</a:t>
            </a:r>
            <a:endParaRPr sz="2400" b="1" dirty="0">
              <a:latin typeface="Arial Black" panose="020B0604020202020204" pitchFamily="34" charset="0"/>
              <a:cs typeface="Arial Black" panose="020B0604020202020204" pitchFamily="34" charset="0"/>
            </a:endParaRPr>
          </a:p>
        </p:txBody>
      </p:sp>
      <p:pic>
        <p:nvPicPr>
          <p:cNvPr id="3" name="Picture 2">
            <a:extLst>
              <a:ext uri="{FF2B5EF4-FFF2-40B4-BE49-F238E27FC236}">
                <a16:creationId xmlns:a16="http://schemas.microsoft.com/office/drawing/2014/main" id="{7206A8C7-E07E-0F49-B699-2BE65FC4D44F}"/>
              </a:ext>
            </a:extLst>
          </p:cNvPr>
          <p:cNvPicPr>
            <a:picLocks noChangeAspect="1"/>
          </p:cNvPicPr>
          <p:nvPr/>
        </p:nvPicPr>
        <p:blipFill>
          <a:blip r:embed="rId3"/>
          <a:stretch>
            <a:fillRect/>
          </a:stretch>
        </p:blipFill>
        <p:spPr>
          <a:xfrm>
            <a:off x="2268190" y="1462944"/>
            <a:ext cx="6269909" cy="4175856"/>
          </a:xfrm>
          <a:prstGeom prst="rect">
            <a:avLst/>
          </a:prstGeom>
          <a:ln w="28575">
            <a:solidFill>
              <a:srgbClr val="0070C0"/>
            </a:solidFill>
          </a:ln>
        </p:spPr>
      </p:pic>
      <p:sp>
        <p:nvSpPr>
          <p:cNvPr id="4" name="Rectangle 3">
            <a:extLst>
              <a:ext uri="{FF2B5EF4-FFF2-40B4-BE49-F238E27FC236}">
                <a16:creationId xmlns:a16="http://schemas.microsoft.com/office/drawing/2014/main" id="{5D29A3CF-DF26-5A41-833D-69240876AFB7}"/>
              </a:ext>
            </a:extLst>
          </p:cNvPr>
          <p:cNvSpPr/>
          <p:nvPr/>
        </p:nvSpPr>
        <p:spPr>
          <a:xfrm>
            <a:off x="3932195" y="2009525"/>
            <a:ext cx="4903304" cy="499583"/>
          </a:xfrm>
          <a:prstGeom prst="rect">
            <a:avLst/>
          </a:prstGeom>
          <a:solidFill>
            <a:srgbClr val="92D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A824AC81-1D75-1A49-AF04-B719C214D417}"/>
              </a:ext>
            </a:extLst>
          </p:cNvPr>
          <p:cNvSpPr txBox="1"/>
          <p:nvPr/>
        </p:nvSpPr>
        <p:spPr>
          <a:xfrm>
            <a:off x="4061790" y="2010767"/>
            <a:ext cx="2348720" cy="461665"/>
          </a:xfrm>
          <a:prstGeom prst="rect">
            <a:avLst/>
          </a:prstGeom>
          <a:noFill/>
        </p:spPr>
        <p:txBody>
          <a:bodyPr wrap="none" rtlCol="0">
            <a:spAutoFit/>
          </a:bodyPr>
          <a:lstStyle/>
          <a:p>
            <a:r>
              <a:rPr lang="en-US" sz="2400" dirty="0">
                <a:solidFill>
                  <a:schemeClr val="tx1"/>
                </a:solidFill>
                <a:latin typeface="Arial" panose="020B0604020202020204" pitchFamily="34" charset="0"/>
                <a:ea typeface="Times"/>
                <a:cs typeface="Arial" panose="020B0604020202020204" pitchFamily="34" charset="0"/>
                <a:sym typeface="Times"/>
              </a:rPr>
              <a:t>Carbon storage</a:t>
            </a:r>
          </a:p>
        </p:txBody>
      </p:sp>
      <p:sp>
        <p:nvSpPr>
          <p:cNvPr id="10" name="Rectangle 9">
            <a:extLst>
              <a:ext uri="{FF2B5EF4-FFF2-40B4-BE49-F238E27FC236}">
                <a16:creationId xmlns:a16="http://schemas.microsoft.com/office/drawing/2014/main" id="{324F1D0E-B6D6-504A-977B-0A560A509FAA}"/>
              </a:ext>
            </a:extLst>
          </p:cNvPr>
          <p:cNvSpPr/>
          <p:nvPr/>
        </p:nvSpPr>
        <p:spPr>
          <a:xfrm>
            <a:off x="3932195" y="2665507"/>
            <a:ext cx="4903304" cy="499583"/>
          </a:xfrm>
          <a:prstGeom prst="rect">
            <a:avLst/>
          </a:prstGeom>
          <a:solidFill>
            <a:srgbClr val="92D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extBox 10">
            <a:extLst>
              <a:ext uri="{FF2B5EF4-FFF2-40B4-BE49-F238E27FC236}">
                <a16:creationId xmlns:a16="http://schemas.microsoft.com/office/drawing/2014/main" id="{955CA370-CB95-6E4E-A2F5-4374C8D07221}"/>
              </a:ext>
            </a:extLst>
          </p:cNvPr>
          <p:cNvSpPr txBox="1"/>
          <p:nvPr/>
        </p:nvSpPr>
        <p:spPr>
          <a:xfrm>
            <a:off x="4061790" y="2666749"/>
            <a:ext cx="2576346" cy="461665"/>
          </a:xfrm>
          <a:prstGeom prst="rect">
            <a:avLst/>
          </a:prstGeom>
          <a:noFill/>
        </p:spPr>
        <p:txBody>
          <a:bodyPr wrap="none" rtlCol="0">
            <a:spAutoFit/>
          </a:bodyPr>
          <a:lstStyle/>
          <a:p>
            <a:r>
              <a:rPr lang="en-US" sz="2400" dirty="0">
                <a:solidFill>
                  <a:schemeClr val="tx1"/>
                </a:solidFill>
                <a:latin typeface="Arial" panose="020B0604020202020204" pitchFamily="34" charset="0"/>
                <a:ea typeface="Times"/>
                <a:cs typeface="Arial" panose="020B0604020202020204" pitchFamily="34" charset="0"/>
                <a:sym typeface="Times"/>
              </a:rPr>
              <a:t>Clean water &amp; air</a:t>
            </a:r>
          </a:p>
        </p:txBody>
      </p:sp>
      <p:sp>
        <p:nvSpPr>
          <p:cNvPr id="12" name="Rectangle 11">
            <a:extLst>
              <a:ext uri="{FF2B5EF4-FFF2-40B4-BE49-F238E27FC236}">
                <a16:creationId xmlns:a16="http://schemas.microsoft.com/office/drawing/2014/main" id="{6821E093-9F28-1749-88B1-5E704449C51C}"/>
              </a:ext>
            </a:extLst>
          </p:cNvPr>
          <p:cNvSpPr/>
          <p:nvPr/>
        </p:nvSpPr>
        <p:spPr>
          <a:xfrm>
            <a:off x="3932195" y="3328115"/>
            <a:ext cx="4903304" cy="499583"/>
          </a:xfrm>
          <a:prstGeom prst="rect">
            <a:avLst/>
          </a:prstGeom>
          <a:solidFill>
            <a:srgbClr val="92D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TextBox 12">
            <a:extLst>
              <a:ext uri="{FF2B5EF4-FFF2-40B4-BE49-F238E27FC236}">
                <a16:creationId xmlns:a16="http://schemas.microsoft.com/office/drawing/2014/main" id="{7FAD6BD0-5F9F-4C45-B6E5-7315BB0C18BC}"/>
              </a:ext>
            </a:extLst>
          </p:cNvPr>
          <p:cNvSpPr txBox="1"/>
          <p:nvPr/>
        </p:nvSpPr>
        <p:spPr>
          <a:xfrm>
            <a:off x="4061790" y="3329357"/>
            <a:ext cx="3637534" cy="461665"/>
          </a:xfrm>
          <a:prstGeom prst="rect">
            <a:avLst/>
          </a:prstGeom>
          <a:noFill/>
        </p:spPr>
        <p:txBody>
          <a:bodyPr wrap="none" rtlCol="0">
            <a:spAutoFit/>
          </a:bodyPr>
          <a:lstStyle/>
          <a:p>
            <a:r>
              <a:rPr lang="en-US" sz="2400" dirty="0">
                <a:solidFill>
                  <a:schemeClr val="tx1"/>
                </a:solidFill>
                <a:latin typeface="Arial" panose="020B0604020202020204" pitchFamily="34" charset="0"/>
                <a:ea typeface="Times"/>
                <a:cs typeface="Arial" panose="020B0604020202020204" pitchFamily="34" charset="0"/>
                <a:sym typeface="Times"/>
              </a:rPr>
              <a:t>Biodiversity &amp; Pollination</a:t>
            </a:r>
          </a:p>
        </p:txBody>
      </p:sp>
      <p:sp>
        <p:nvSpPr>
          <p:cNvPr id="14" name="Rectangle 13">
            <a:extLst>
              <a:ext uri="{FF2B5EF4-FFF2-40B4-BE49-F238E27FC236}">
                <a16:creationId xmlns:a16="http://schemas.microsoft.com/office/drawing/2014/main" id="{BBF33858-D35B-CA4A-A3EF-2EB9A9260DEF}"/>
              </a:ext>
            </a:extLst>
          </p:cNvPr>
          <p:cNvSpPr/>
          <p:nvPr/>
        </p:nvSpPr>
        <p:spPr>
          <a:xfrm>
            <a:off x="3932195" y="3990724"/>
            <a:ext cx="4903304" cy="499583"/>
          </a:xfrm>
          <a:prstGeom prst="rect">
            <a:avLst/>
          </a:prstGeom>
          <a:solidFill>
            <a:srgbClr val="92D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TextBox 14">
            <a:extLst>
              <a:ext uri="{FF2B5EF4-FFF2-40B4-BE49-F238E27FC236}">
                <a16:creationId xmlns:a16="http://schemas.microsoft.com/office/drawing/2014/main" id="{FD3AC5A1-F9CB-4742-BB80-B940A1C4A22A}"/>
              </a:ext>
            </a:extLst>
          </p:cNvPr>
          <p:cNvSpPr txBox="1"/>
          <p:nvPr/>
        </p:nvSpPr>
        <p:spPr>
          <a:xfrm>
            <a:off x="4061790" y="3991966"/>
            <a:ext cx="4358886" cy="461665"/>
          </a:xfrm>
          <a:prstGeom prst="rect">
            <a:avLst/>
          </a:prstGeom>
          <a:noFill/>
        </p:spPr>
        <p:txBody>
          <a:bodyPr wrap="none" rtlCol="0">
            <a:spAutoFit/>
          </a:bodyPr>
          <a:lstStyle/>
          <a:p>
            <a:r>
              <a:rPr lang="en-US" sz="2400" dirty="0">
                <a:solidFill>
                  <a:schemeClr val="tx1"/>
                </a:solidFill>
                <a:latin typeface="Arial" panose="020B0604020202020204" pitchFamily="34" charset="0"/>
                <a:ea typeface="Times"/>
                <a:cs typeface="Arial" panose="020B0604020202020204" pitchFamily="34" charset="0"/>
                <a:sym typeface="Times"/>
              </a:rPr>
              <a:t>Land connectivity (adaptation)</a:t>
            </a:r>
          </a:p>
        </p:txBody>
      </p:sp>
      <p:sp>
        <p:nvSpPr>
          <p:cNvPr id="16" name="Rectangle 15">
            <a:extLst>
              <a:ext uri="{FF2B5EF4-FFF2-40B4-BE49-F238E27FC236}">
                <a16:creationId xmlns:a16="http://schemas.microsoft.com/office/drawing/2014/main" id="{A549F072-75DC-EE40-92A8-B62E5D7695B8}"/>
              </a:ext>
            </a:extLst>
          </p:cNvPr>
          <p:cNvSpPr/>
          <p:nvPr/>
        </p:nvSpPr>
        <p:spPr>
          <a:xfrm>
            <a:off x="3932195" y="4679837"/>
            <a:ext cx="4903304" cy="499583"/>
          </a:xfrm>
          <a:prstGeom prst="rect">
            <a:avLst/>
          </a:prstGeom>
          <a:solidFill>
            <a:srgbClr val="92D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TextBox 16">
            <a:extLst>
              <a:ext uri="{FF2B5EF4-FFF2-40B4-BE49-F238E27FC236}">
                <a16:creationId xmlns:a16="http://schemas.microsoft.com/office/drawing/2014/main" id="{7B21DAA5-B833-9E4B-960C-8BCED7F1361C}"/>
              </a:ext>
            </a:extLst>
          </p:cNvPr>
          <p:cNvSpPr txBox="1"/>
          <p:nvPr/>
        </p:nvSpPr>
        <p:spPr>
          <a:xfrm>
            <a:off x="4061790" y="4681079"/>
            <a:ext cx="3486852" cy="461665"/>
          </a:xfrm>
          <a:prstGeom prst="rect">
            <a:avLst/>
          </a:prstGeom>
          <a:noFill/>
        </p:spPr>
        <p:txBody>
          <a:bodyPr wrap="none" rtlCol="0">
            <a:spAutoFit/>
          </a:bodyPr>
          <a:lstStyle/>
          <a:p>
            <a:r>
              <a:rPr lang="en-US" sz="2400" dirty="0">
                <a:solidFill>
                  <a:schemeClr val="tx1"/>
                </a:solidFill>
                <a:latin typeface="Arial" panose="020B0604020202020204" pitchFamily="34" charset="0"/>
                <a:ea typeface="Times"/>
                <a:cs typeface="Arial" panose="020B0604020202020204" pitchFamily="34" charset="0"/>
                <a:sym typeface="Times"/>
              </a:rPr>
              <a:t>Storm &amp; flood protection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12" name="Google Shape;413;p54">
            <a:extLst>
              <a:ext uri="{FF2B5EF4-FFF2-40B4-BE49-F238E27FC236}">
                <a16:creationId xmlns:a16="http://schemas.microsoft.com/office/drawing/2014/main" id="{18177B85-DB31-8D46-8BB2-970EB374C713}"/>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437218" y="1727972"/>
            <a:ext cx="3233724" cy="3156037"/>
          </a:xfrm>
          <a:prstGeom prst="rect">
            <a:avLst/>
          </a:prstGeom>
          <a:noFill/>
          <a:ln w="28575">
            <a:solidFill>
              <a:srgbClr val="0070C0"/>
            </a:solidFill>
          </a:ln>
        </p:spPr>
      </p:pic>
      <p:sp>
        <p:nvSpPr>
          <p:cNvPr id="7" name="Google Shape;412;p54">
            <a:extLst>
              <a:ext uri="{FF2B5EF4-FFF2-40B4-BE49-F238E27FC236}">
                <a16:creationId xmlns:a16="http://schemas.microsoft.com/office/drawing/2014/main" id="{37B6B896-5519-B44C-8780-4D73E80DE9C9}"/>
              </a:ext>
            </a:extLst>
          </p:cNvPr>
          <p:cNvSpPr txBox="1"/>
          <p:nvPr/>
        </p:nvSpPr>
        <p:spPr>
          <a:xfrm>
            <a:off x="818653" y="918602"/>
            <a:ext cx="9144000" cy="7080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chemeClr val="dk1"/>
              </a:buClr>
              <a:buSzPts val="4000"/>
              <a:buFont typeface="Arial"/>
              <a:buNone/>
            </a:pPr>
            <a:r>
              <a:rPr lang="en-US" sz="3000" b="1" dirty="0">
                <a:solidFill>
                  <a:schemeClr val="accent6">
                    <a:lumMod val="60000"/>
                    <a:lumOff val="40000"/>
                  </a:schemeClr>
                </a:solidFill>
                <a:latin typeface="Arial Black" panose="020B0604020202020204" pitchFamily="34" charset="0"/>
              </a:rPr>
              <a:t>Forests &amp; Carbon Storage </a:t>
            </a:r>
            <a:endParaRPr sz="3000" b="1" dirty="0">
              <a:solidFill>
                <a:schemeClr val="accent6">
                  <a:lumMod val="60000"/>
                  <a:lumOff val="40000"/>
                </a:schemeClr>
              </a:solidFill>
              <a:latin typeface="Arial Black" panose="020B0604020202020204" pitchFamily="34" charset="0"/>
            </a:endParaRPr>
          </a:p>
        </p:txBody>
      </p:sp>
      <p:sp>
        <p:nvSpPr>
          <p:cNvPr id="5" name="TextBox 4">
            <a:extLst>
              <a:ext uri="{FF2B5EF4-FFF2-40B4-BE49-F238E27FC236}">
                <a16:creationId xmlns:a16="http://schemas.microsoft.com/office/drawing/2014/main" id="{2DCF370E-9B70-0348-AEF4-64117D783C0E}"/>
              </a:ext>
            </a:extLst>
          </p:cNvPr>
          <p:cNvSpPr txBox="1"/>
          <p:nvPr/>
        </p:nvSpPr>
        <p:spPr>
          <a:xfrm>
            <a:off x="4897063" y="1796588"/>
            <a:ext cx="3843525" cy="2554545"/>
          </a:xfrm>
          <a:prstGeom prst="rect">
            <a:avLst/>
          </a:prstGeom>
          <a:noFill/>
        </p:spPr>
        <p:txBody>
          <a:bodyPr wrap="square" rtlCol="0">
            <a:spAutoFit/>
          </a:bodyPr>
          <a:lstStyle/>
          <a:p>
            <a:pPr marL="285750" indent="-285750">
              <a:buClr>
                <a:schemeClr val="accent6">
                  <a:lumMod val="75000"/>
                </a:schemeClr>
              </a:buClr>
              <a:buSzPct val="115000"/>
              <a:buFont typeface="Arial" panose="020B0604020202020204" pitchFamily="34" charset="0"/>
              <a:buChar char="•"/>
            </a:pPr>
            <a:r>
              <a:rPr lang="en-US" sz="2000" dirty="0">
                <a:solidFill>
                  <a:schemeClr val="bg1"/>
                </a:solidFill>
              </a:rPr>
              <a:t>Global forests at full carbon storage potential could provide 37% of the carbon reductions needed to stabilize our climate.</a:t>
            </a:r>
          </a:p>
          <a:p>
            <a:pPr>
              <a:buClr>
                <a:schemeClr val="accent6">
                  <a:lumMod val="75000"/>
                </a:schemeClr>
              </a:buClr>
              <a:buSzPct val="115000"/>
            </a:pPr>
            <a:endParaRPr lang="en-US" sz="2000" dirty="0">
              <a:solidFill>
                <a:schemeClr val="bg1"/>
              </a:solidFill>
            </a:endParaRPr>
          </a:p>
          <a:p>
            <a:pPr marL="285750" indent="-285750">
              <a:buClr>
                <a:schemeClr val="accent6">
                  <a:lumMod val="75000"/>
                </a:schemeClr>
              </a:buClr>
              <a:buSzPct val="115000"/>
              <a:buFont typeface="Arial" panose="020B0604020202020204" pitchFamily="34" charset="0"/>
              <a:buChar char="•"/>
            </a:pPr>
            <a:r>
              <a:rPr lang="en-US" sz="2000" dirty="0">
                <a:solidFill>
                  <a:schemeClr val="bg1"/>
                </a:solidFill>
              </a:rPr>
              <a:t>Old-growth trees store more carbon</a:t>
            </a:r>
          </a:p>
        </p:txBody>
      </p:sp>
      <p:sp>
        <p:nvSpPr>
          <p:cNvPr id="8" name="Google Shape;439;p57">
            <a:extLst>
              <a:ext uri="{FF2B5EF4-FFF2-40B4-BE49-F238E27FC236}">
                <a16:creationId xmlns:a16="http://schemas.microsoft.com/office/drawing/2014/main" id="{1343BEF9-DF5B-DD4D-AAA5-B3EEEE80F049}"/>
              </a:ext>
            </a:extLst>
          </p:cNvPr>
          <p:cNvSpPr txBox="1"/>
          <p:nvPr/>
        </p:nvSpPr>
        <p:spPr>
          <a:xfrm>
            <a:off x="3838474" y="5636701"/>
            <a:ext cx="5282501" cy="516009"/>
          </a:xfrm>
          <a:prstGeom prst="rect">
            <a:avLst/>
          </a:prstGeom>
          <a:noFill/>
          <a:ln>
            <a:noFill/>
          </a:ln>
        </p:spPr>
        <p:txBody>
          <a:bodyPr spcFirstLastPara="1" wrap="square" lIns="91425" tIns="45700" rIns="91425" bIns="45700" anchor="t" anchorCtr="0">
            <a:noAutofit/>
          </a:bodyPr>
          <a:lstStyle/>
          <a:p>
            <a:pPr>
              <a:buClr>
                <a:schemeClr val="dk1"/>
              </a:buClr>
              <a:buSzPts val="4000"/>
            </a:pPr>
            <a:r>
              <a:rPr lang="en-US" sz="2400" i="1" dirty="0">
                <a:solidFill>
                  <a:srgbClr val="92D050"/>
                </a:solidFill>
                <a:latin typeface="Arial" panose="020B0604020202020204" pitchFamily="34" charset="0"/>
              </a:rPr>
              <a:t>Never Underestimate Old Broads </a:t>
            </a:r>
          </a:p>
        </p:txBody>
      </p:sp>
    </p:spTree>
    <p:extLst>
      <p:ext uri="{BB962C8B-B14F-4D97-AF65-F5344CB8AC3E}">
        <p14:creationId xmlns:p14="http://schemas.microsoft.com/office/powerpoint/2010/main" val="1001093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Google Shape;412;p54">
            <a:extLst>
              <a:ext uri="{FF2B5EF4-FFF2-40B4-BE49-F238E27FC236}">
                <a16:creationId xmlns:a16="http://schemas.microsoft.com/office/drawing/2014/main" id="{37B6B896-5519-B44C-8780-4D73E80DE9C9}"/>
              </a:ext>
            </a:extLst>
          </p:cNvPr>
          <p:cNvSpPr txBox="1"/>
          <p:nvPr/>
        </p:nvSpPr>
        <p:spPr>
          <a:xfrm>
            <a:off x="440297" y="965553"/>
            <a:ext cx="9144000" cy="881176"/>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chemeClr val="dk1"/>
              </a:buClr>
              <a:buSzPts val="4000"/>
              <a:buFont typeface="Arial"/>
              <a:buNone/>
            </a:pPr>
            <a:r>
              <a:rPr lang="en-US" sz="3000" b="1" dirty="0">
                <a:solidFill>
                  <a:schemeClr val="accent5">
                    <a:lumMod val="60000"/>
                    <a:lumOff val="40000"/>
                  </a:schemeClr>
                </a:solidFill>
                <a:latin typeface="Arial Black" panose="020B0604020202020204" pitchFamily="34" charset="0"/>
              </a:rPr>
              <a:t>Coastal &amp; Riparian Ecosystems</a:t>
            </a:r>
          </a:p>
          <a:p>
            <a:pPr marL="0" marR="0" lvl="0" indent="0" rtl="0">
              <a:lnSpc>
                <a:spcPct val="100000"/>
              </a:lnSpc>
              <a:spcBef>
                <a:spcPts val="0"/>
              </a:spcBef>
              <a:spcAft>
                <a:spcPts val="0"/>
              </a:spcAft>
              <a:buClr>
                <a:schemeClr val="dk1"/>
              </a:buClr>
              <a:buSzPts val="4000"/>
              <a:buFont typeface="Arial"/>
              <a:buNone/>
            </a:pPr>
            <a:r>
              <a:rPr lang="en-US" sz="2000" i="1" dirty="0">
                <a:solidFill>
                  <a:srgbClr val="FFFFFF"/>
                </a:solidFill>
                <a:latin typeface="Arial" panose="020B0604020202020204" pitchFamily="34" charset="0"/>
              </a:rPr>
              <a:t>(Salt Marshes, Estuaries, Rivers, etc.) </a:t>
            </a:r>
            <a:endParaRPr sz="2000" i="1" dirty="0">
              <a:solidFill>
                <a:srgbClr val="FFFFFF"/>
              </a:solidFill>
              <a:latin typeface="Arial" panose="020B0604020202020204" pitchFamily="34" charset="0"/>
            </a:endParaRPr>
          </a:p>
        </p:txBody>
      </p:sp>
      <p:pic>
        <p:nvPicPr>
          <p:cNvPr id="4" name="Picture 3">
            <a:extLst>
              <a:ext uri="{FF2B5EF4-FFF2-40B4-BE49-F238E27FC236}">
                <a16:creationId xmlns:a16="http://schemas.microsoft.com/office/drawing/2014/main" id="{70B857C2-3F9A-8B4E-9B1D-FB0CAC972CFA}"/>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t="-133" b="-69"/>
          <a:stretch/>
        </p:blipFill>
        <p:spPr>
          <a:xfrm>
            <a:off x="923364" y="1982818"/>
            <a:ext cx="3118823" cy="3028454"/>
          </a:xfrm>
          <a:prstGeom prst="rect">
            <a:avLst/>
          </a:prstGeom>
          <a:ln w="28575">
            <a:solidFill>
              <a:srgbClr val="0070C0"/>
            </a:solidFill>
          </a:ln>
        </p:spPr>
      </p:pic>
      <p:sp>
        <p:nvSpPr>
          <p:cNvPr id="5" name="TextBox 4">
            <a:extLst>
              <a:ext uri="{FF2B5EF4-FFF2-40B4-BE49-F238E27FC236}">
                <a16:creationId xmlns:a16="http://schemas.microsoft.com/office/drawing/2014/main" id="{2DCF370E-9B70-0348-AEF4-64117D783C0E}"/>
              </a:ext>
            </a:extLst>
          </p:cNvPr>
          <p:cNvSpPr txBox="1"/>
          <p:nvPr/>
        </p:nvSpPr>
        <p:spPr>
          <a:xfrm>
            <a:off x="4316362" y="2572946"/>
            <a:ext cx="4746736" cy="2185214"/>
          </a:xfrm>
          <a:prstGeom prst="rect">
            <a:avLst/>
          </a:prstGeom>
          <a:noFill/>
        </p:spPr>
        <p:txBody>
          <a:bodyPr wrap="square" rtlCol="0">
            <a:spAutoFit/>
          </a:bodyPr>
          <a:lstStyle/>
          <a:p>
            <a:pPr marL="342900" indent="-342900">
              <a:spcAft>
                <a:spcPts val="1600"/>
              </a:spcAft>
              <a:buClr>
                <a:schemeClr val="accent5">
                  <a:lumMod val="20000"/>
                  <a:lumOff val="80000"/>
                </a:schemeClr>
              </a:buClr>
              <a:buFont typeface="Arial" panose="020B0604020202020204" pitchFamily="34" charset="0"/>
              <a:buChar char="•"/>
            </a:pPr>
            <a:r>
              <a:rPr lang="en-US" sz="2400" dirty="0">
                <a:solidFill>
                  <a:srgbClr val="FFFFFF"/>
                </a:solidFill>
                <a:latin typeface="Arial" panose="020B0604020202020204" pitchFamily="34" charset="0"/>
              </a:rPr>
              <a:t>Water Filtration</a:t>
            </a:r>
          </a:p>
          <a:p>
            <a:pPr marL="342900" indent="-342900">
              <a:spcAft>
                <a:spcPts val="1600"/>
              </a:spcAft>
              <a:buClr>
                <a:schemeClr val="accent5">
                  <a:lumMod val="20000"/>
                  <a:lumOff val="80000"/>
                </a:schemeClr>
              </a:buClr>
              <a:buFont typeface="Arial" panose="020B0604020202020204" pitchFamily="34" charset="0"/>
              <a:buChar char="•"/>
            </a:pPr>
            <a:r>
              <a:rPr lang="en-US" sz="2400" dirty="0">
                <a:solidFill>
                  <a:srgbClr val="FFFFFF"/>
                </a:solidFill>
                <a:latin typeface="Arial" panose="020B0604020202020204" pitchFamily="34" charset="0"/>
              </a:rPr>
              <a:t>Carbon storage </a:t>
            </a:r>
            <a:endParaRPr lang="en-US" sz="2000" dirty="0">
              <a:solidFill>
                <a:schemeClr val="accent5">
                  <a:lumMod val="20000"/>
                  <a:lumOff val="80000"/>
                </a:schemeClr>
              </a:solidFill>
              <a:latin typeface="Arial" panose="020B0604020202020204" pitchFamily="34" charset="0"/>
            </a:endParaRPr>
          </a:p>
          <a:p>
            <a:pPr marL="342900" indent="-342900">
              <a:spcAft>
                <a:spcPts val="1600"/>
              </a:spcAft>
              <a:buClr>
                <a:schemeClr val="accent5">
                  <a:lumMod val="20000"/>
                  <a:lumOff val="80000"/>
                </a:schemeClr>
              </a:buClr>
              <a:buFont typeface="Arial" panose="020B0604020202020204" pitchFamily="34" charset="0"/>
              <a:buChar char="•"/>
            </a:pPr>
            <a:r>
              <a:rPr lang="en-US" sz="2400" dirty="0">
                <a:solidFill>
                  <a:srgbClr val="FFFFFF"/>
                </a:solidFill>
                <a:latin typeface="Arial" panose="020B0604020202020204" pitchFamily="34" charset="0"/>
              </a:rPr>
              <a:t>Vegetation reduces flooding</a:t>
            </a:r>
            <a:endParaRPr lang="en-US" sz="2400" dirty="0">
              <a:solidFill>
                <a:schemeClr val="bg1"/>
              </a:solidFill>
              <a:latin typeface="Arial" panose="020B0604020202020204" pitchFamily="34" charset="0"/>
            </a:endParaRPr>
          </a:p>
          <a:p>
            <a:pPr marL="342900" indent="-342900">
              <a:spcAft>
                <a:spcPts val="1600"/>
              </a:spcAft>
              <a:buClr>
                <a:schemeClr val="accent5">
                  <a:lumMod val="20000"/>
                  <a:lumOff val="80000"/>
                </a:schemeClr>
              </a:buClr>
              <a:buFont typeface="Arial" panose="020B0604020202020204" pitchFamily="34" charset="0"/>
              <a:buChar char="•"/>
            </a:pPr>
            <a:r>
              <a:rPr lang="en-US" sz="2400" dirty="0">
                <a:solidFill>
                  <a:srgbClr val="FFFFFF"/>
                </a:solidFill>
                <a:latin typeface="Arial" panose="020B0604020202020204" pitchFamily="34" charset="0"/>
              </a:rPr>
              <a:t>Habitat</a:t>
            </a:r>
          </a:p>
        </p:txBody>
      </p:sp>
    </p:spTree>
    <p:extLst>
      <p:ext uri="{BB962C8B-B14F-4D97-AF65-F5344CB8AC3E}">
        <p14:creationId xmlns:p14="http://schemas.microsoft.com/office/powerpoint/2010/main" val="3139250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17" name="Picture 16">
            <a:extLst>
              <a:ext uri="{FF2B5EF4-FFF2-40B4-BE49-F238E27FC236}">
                <a16:creationId xmlns:a16="http://schemas.microsoft.com/office/drawing/2014/main" id="{86642420-DA7C-344F-B1FA-03D9DB6C09C3}"/>
              </a:ext>
            </a:extLst>
          </p:cNvPr>
          <p:cNvPicPr>
            <a:picLocks noChangeAspect="1"/>
          </p:cNvPicPr>
          <p:nvPr/>
        </p:nvPicPr>
        <p:blipFill>
          <a:blip r:embed="rId3"/>
          <a:stretch>
            <a:fillRect/>
          </a:stretch>
        </p:blipFill>
        <p:spPr>
          <a:xfrm>
            <a:off x="0" y="0"/>
            <a:ext cx="9144000" cy="6858000"/>
          </a:xfrm>
          <a:prstGeom prst="rect">
            <a:avLst/>
          </a:prstGeom>
        </p:spPr>
      </p:pic>
      <p:sp>
        <p:nvSpPr>
          <p:cNvPr id="487" name="Google Shape;487;p62"/>
          <p:cNvSpPr txBox="1"/>
          <p:nvPr/>
        </p:nvSpPr>
        <p:spPr>
          <a:xfrm>
            <a:off x="601376" y="919331"/>
            <a:ext cx="7941247" cy="708000"/>
          </a:xfrm>
          <a:prstGeom prst="rect">
            <a:avLst/>
          </a:prstGeom>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4000"/>
              <a:buFont typeface="Arial"/>
              <a:buNone/>
            </a:pPr>
            <a:r>
              <a:rPr lang="en-US" sz="3200" b="1" dirty="0">
                <a:solidFill>
                  <a:srgbClr val="FFFFFF"/>
                </a:solidFill>
                <a:latin typeface="Arial Black" panose="020B0604020202020204" pitchFamily="34" charset="0"/>
              </a:rPr>
              <a:t>Repairing &amp; Restoring Resilience</a:t>
            </a:r>
            <a:endParaRPr sz="3200" b="1" dirty="0">
              <a:solidFill>
                <a:srgbClr val="FFFFFF"/>
              </a:solidFill>
              <a:latin typeface="Arial Black" panose="020B0604020202020204" pitchFamily="34" charset="0"/>
            </a:endParaRPr>
          </a:p>
        </p:txBody>
      </p:sp>
      <p:pic>
        <p:nvPicPr>
          <p:cNvPr id="8" name="Picture 7">
            <a:extLst>
              <a:ext uri="{FF2B5EF4-FFF2-40B4-BE49-F238E27FC236}">
                <a16:creationId xmlns:a16="http://schemas.microsoft.com/office/drawing/2014/main" id="{95B5E95B-0B50-894B-A2D3-3A4164F168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7465" y="1954564"/>
            <a:ext cx="4795283" cy="3596462"/>
          </a:xfrm>
          <a:prstGeom prst="rect">
            <a:avLst/>
          </a:prstGeom>
          <a:ln w="28575">
            <a:solidFill>
              <a:srgbClr val="0070C0"/>
            </a:solid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17" name="Picture 16">
            <a:extLst>
              <a:ext uri="{FF2B5EF4-FFF2-40B4-BE49-F238E27FC236}">
                <a16:creationId xmlns:a16="http://schemas.microsoft.com/office/drawing/2014/main" id="{86642420-DA7C-344F-B1FA-03D9DB6C09C3}"/>
              </a:ext>
            </a:extLst>
          </p:cNvPr>
          <p:cNvPicPr>
            <a:picLocks noChangeAspect="1"/>
          </p:cNvPicPr>
          <p:nvPr/>
        </p:nvPicPr>
        <p:blipFill>
          <a:blip r:embed="rId3"/>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A54FE62A-5210-E840-8F6D-206C84C5FA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9706" y="2812075"/>
            <a:ext cx="2140943" cy="2854591"/>
          </a:xfrm>
          <a:prstGeom prst="rect">
            <a:avLst/>
          </a:prstGeom>
          <a:ln w="28575">
            <a:solidFill>
              <a:srgbClr val="0070C0"/>
            </a:solidFill>
          </a:ln>
        </p:spPr>
      </p:pic>
      <p:sp>
        <p:nvSpPr>
          <p:cNvPr id="487" name="Google Shape;487;p62"/>
          <p:cNvSpPr txBox="1"/>
          <p:nvPr/>
        </p:nvSpPr>
        <p:spPr>
          <a:xfrm>
            <a:off x="927450" y="1047150"/>
            <a:ext cx="7289100" cy="708000"/>
          </a:xfrm>
          <a:prstGeom prst="rect">
            <a:avLst/>
          </a:prstGeom>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4000"/>
              <a:buFont typeface="Arial"/>
              <a:buNone/>
            </a:pPr>
            <a:r>
              <a:rPr lang="en-US" sz="2800" b="1" dirty="0">
                <a:solidFill>
                  <a:srgbClr val="FFFFFF"/>
                </a:solidFill>
                <a:latin typeface="Arial Black" panose="020B0604020202020204" pitchFamily="34" charset="0"/>
              </a:rPr>
              <a:t>Stewardship takes many forms</a:t>
            </a:r>
            <a:endParaRPr sz="2800" b="1" dirty="0">
              <a:solidFill>
                <a:srgbClr val="FFFFFF"/>
              </a:solidFill>
              <a:latin typeface="Arial Black" panose="020B0604020202020204" pitchFamily="34" charset="0"/>
            </a:endParaRPr>
          </a:p>
        </p:txBody>
      </p:sp>
      <p:sp>
        <p:nvSpPr>
          <p:cNvPr id="488" name="Google Shape;488;p62"/>
          <p:cNvSpPr txBox="1"/>
          <p:nvPr/>
        </p:nvSpPr>
        <p:spPr>
          <a:xfrm>
            <a:off x="491673" y="1874618"/>
            <a:ext cx="2526481" cy="1048668"/>
          </a:xfrm>
          <a:prstGeom prst="rect">
            <a:avLst/>
          </a:prstGeom>
          <a:noFill/>
          <a:ln>
            <a:noFill/>
          </a:ln>
        </p:spPr>
        <p:txBody>
          <a:bodyPr spcFirstLastPara="1" wrap="square" lIns="91425" tIns="91425" rIns="91425" bIns="91425" anchor="t" anchorCtr="0">
            <a:noAutofit/>
          </a:bodyPr>
          <a:lstStyle/>
          <a:p>
            <a:pPr lvl="0" indent="0" algn="ctr" rtl="0">
              <a:spcBef>
                <a:spcPts val="0"/>
              </a:spcBef>
              <a:spcAft>
                <a:spcPts val="0"/>
              </a:spcAft>
              <a:buNone/>
            </a:pPr>
            <a:r>
              <a:rPr lang="en-US" sz="2000" dirty="0">
                <a:solidFill>
                  <a:srgbClr val="00B0F0"/>
                </a:solidFill>
                <a:latin typeface="Arial" panose="020B0604020202020204" pitchFamily="34" charset="0"/>
                <a:ea typeface="Georgia"/>
                <a:cs typeface="Arial" panose="020B0604020202020204" pitchFamily="34" charset="0"/>
                <a:sym typeface="Georgia"/>
              </a:rPr>
              <a:t>Water quality monitoring</a:t>
            </a:r>
            <a:endParaRPr sz="2000" dirty="0">
              <a:solidFill>
                <a:srgbClr val="00B0F0"/>
              </a:solidFill>
              <a:latin typeface="Arial" panose="020B0604020202020204" pitchFamily="34" charset="0"/>
              <a:cs typeface="Arial" panose="020B0604020202020204" pitchFamily="34" charset="0"/>
            </a:endParaRPr>
          </a:p>
        </p:txBody>
      </p:sp>
      <p:sp>
        <p:nvSpPr>
          <p:cNvPr id="489" name="Google Shape;489;p62"/>
          <p:cNvSpPr txBox="1"/>
          <p:nvPr/>
        </p:nvSpPr>
        <p:spPr>
          <a:xfrm>
            <a:off x="5594169" y="1874618"/>
            <a:ext cx="3221400" cy="552900"/>
          </a:xfrm>
          <a:prstGeom prst="rect">
            <a:avLst/>
          </a:prstGeom>
          <a:noFill/>
          <a:ln>
            <a:noFill/>
          </a:ln>
        </p:spPr>
        <p:txBody>
          <a:bodyPr spcFirstLastPara="1" wrap="square" lIns="91425" tIns="91425" rIns="91425" bIns="91425" anchor="t" anchorCtr="0">
            <a:noAutofit/>
          </a:bodyPr>
          <a:lstStyle/>
          <a:p>
            <a:pPr lvl="0" indent="0" algn="ctr" rtl="0">
              <a:spcBef>
                <a:spcPts val="0"/>
              </a:spcBef>
              <a:spcAft>
                <a:spcPts val="0"/>
              </a:spcAft>
              <a:buNone/>
            </a:pPr>
            <a:r>
              <a:rPr lang="en-US" sz="2000" dirty="0">
                <a:solidFill>
                  <a:srgbClr val="00B0F0"/>
                </a:solidFill>
                <a:latin typeface="Arial" panose="020B0604020202020204" pitchFamily="34" charset="0"/>
                <a:ea typeface="Georgia"/>
                <a:cs typeface="Arial" panose="020B0604020202020204" pitchFamily="34" charset="0"/>
                <a:sym typeface="Georgia"/>
              </a:rPr>
              <a:t>Removing</a:t>
            </a:r>
            <a:br>
              <a:rPr lang="en-US" sz="2000" dirty="0">
                <a:solidFill>
                  <a:srgbClr val="00B0F0"/>
                </a:solidFill>
                <a:latin typeface="Arial" panose="020B0604020202020204" pitchFamily="34" charset="0"/>
                <a:ea typeface="Georgia"/>
                <a:cs typeface="Arial" panose="020B0604020202020204" pitchFamily="34" charset="0"/>
                <a:sym typeface="Georgia"/>
              </a:rPr>
            </a:br>
            <a:r>
              <a:rPr lang="en-US" sz="2000" dirty="0">
                <a:solidFill>
                  <a:srgbClr val="00B0F0"/>
                </a:solidFill>
                <a:latin typeface="Arial" panose="020B0604020202020204" pitchFamily="34" charset="0"/>
                <a:ea typeface="Georgia"/>
                <a:cs typeface="Arial" panose="020B0604020202020204" pitchFamily="34" charset="0"/>
                <a:sym typeface="Georgia"/>
              </a:rPr>
              <a:t>invasive species</a:t>
            </a:r>
            <a:endParaRPr sz="2000" dirty="0">
              <a:solidFill>
                <a:srgbClr val="00B0F0"/>
              </a:solidFill>
              <a:latin typeface="Arial" panose="020B0604020202020204" pitchFamily="34" charset="0"/>
              <a:cs typeface="Arial" panose="020B0604020202020204" pitchFamily="34" charset="0"/>
            </a:endParaRPr>
          </a:p>
        </p:txBody>
      </p:sp>
      <p:sp>
        <p:nvSpPr>
          <p:cNvPr id="490" name="Google Shape;490;p62"/>
          <p:cNvSpPr txBox="1"/>
          <p:nvPr/>
        </p:nvSpPr>
        <p:spPr>
          <a:xfrm>
            <a:off x="3017926" y="1849088"/>
            <a:ext cx="2904501" cy="631475"/>
          </a:xfrm>
          <a:prstGeom prst="rect">
            <a:avLst/>
          </a:prstGeom>
          <a:noFill/>
          <a:ln>
            <a:noFill/>
          </a:ln>
        </p:spPr>
        <p:txBody>
          <a:bodyPr spcFirstLastPara="1" wrap="square" lIns="91425" tIns="91425" rIns="91425" bIns="91425" anchor="t" anchorCtr="0">
            <a:noAutofit/>
          </a:bodyPr>
          <a:lstStyle/>
          <a:p>
            <a:pPr lvl="0" indent="0" algn="ctr" rtl="0">
              <a:spcBef>
                <a:spcPts val="0"/>
              </a:spcBef>
              <a:spcAft>
                <a:spcPts val="0"/>
              </a:spcAft>
              <a:buNone/>
            </a:pPr>
            <a:r>
              <a:rPr lang="en-US" sz="2000" dirty="0">
                <a:solidFill>
                  <a:srgbClr val="00B0F0"/>
                </a:solidFill>
                <a:latin typeface="Arial" panose="020B0604020202020204" pitchFamily="34" charset="0"/>
                <a:cs typeface="Arial" panose="020B0604020202020204" pitchFamily="34" charset="0"/>
                <a:sym typeface="Georgia"/>
              </a:rPr>
              <a:t>Restoring native vegetation</a:t>
            </a:r>
            <a:endParaRPr sz="2000" dirty="0">
              <a:solidFill>
                <a:srgbClr val="00B0F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404A5AF-A346-BB46-BD94-F26320B654B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75721" y="2794284"/>
            <a:ext cx="2641698" cy="2146591"/>
          </a:xfrm>
          <a:prstGeom prst="rect">
            <a:avLst/>
          </a:prstGeom>
          <a:ln w="28575">
            <a:solidFill>
              <a:srgbClr val="0070C0"/>
            </a:solidFill>
          </a:ln>
        </p:spPr>
      </p:pic>
      <p:pic>
        <p:nvPicPr>
          <p:cNvPr id="3" name="Picture 2">
            <a:extLst>
              <a:ext uri="{FF2B5EF4-FFF2-40B4-BE49-F238E27FC236}">
                <a16:creationId xmlns:a16="http://schemas.microsoft.com/office/drawing/2014/main" id="{8B272493-2F10-0048-AF4D-E46097901CC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6347" y="2770495"/>
            <a:ext cx="2397135" cy="2173919"/>
          </a:xfrm>
          <a:prstGeom prst="rect">
            <a:avLst/>
          </a:prstGeom>
          <a:ln w="28575">
            <a:solidFill>
              <a:srgbClr val="0070C0"/>
            </a:solidFill>
          </a:ln>
        </p:spPr>
      </p:pic>
      <p:sp>
        <p:nvSpPr>
          <p:cNvPr id="2" name="TextBox 1">
            <a:extLst>
              <a:ext uri="{FF2B5EF4-FFF2-40B4-BE49-F238E27FC236}">
                <a16:creationId xmlns:a16="http://schemas.microsoft.com/office/drawing/2014/main" id="{2AFEB67B-9CC8-AA4D-BE20-290B6C19A2E5}"/>
              </a:ext>
            </a:extLst>
          </p:cNvPr>
          <p:cNvSpPr txBox="1"/>
          <p:nvPr/>
        </p:nvSpPr>
        <p:spPr>
          <a:xfrm>
            <a:off x="5857260" y="5287630"/>
            <a:ext cx="2695218" cy="1046440"/>
          </a:xfrm>
          <a:prstGeom prst="rect">
            <a:avLst/>
          </a:prstGeom>
          <a:noFill/>
        </p:spPr>
        <p:txBody>
          <a:bodyPr wrap="square" rtlCol="0">
            <a:spAutoFit/>
          </a:bodyPr>
          <a:lstStyle/>
          <a:p>
            <a:r>
              <a:rPr lang="en-US" sz="1600" dirty="0">
                <a:solidFill>
                  <a:schemeClr val="bg1"/>
                </a:solidFill>
                <a:latin typeface="Arial" panose="020B0604020202020204" pitchFamily="34" charset="0"/>
                <a:ea typeface="Georgia"/>
                <a:cs typeface="Arial" panose="020B0604020202020204" pitchFamily="34" charset="0"/>
                <a:sym typeface="Georgia"/>
              </a:rPr>
              <a:t>Restoration work heals the land and makes it more resilient to climate impacts</a:t>
            </a:r>
            <a:endParaRPr lang="en-US" sz="1600" dirty="0">
              <a:solidFill>
                <a:schemeClr val="bg1"/>
              </a:solidFill>
              <a:latin typeface="Arial" panose="020B0604020202020204" pitchFamily="34" charset="0"/>
            </a:endParaRPr>
          </a:p>
          <a:p>
            <a:endParaRPr lang="en-US" dirty="0">
              <a:latin typeface="Arial" panose="020B0604020202020204" pitchFamily="34" charset="0"/>
            </a:endParaRPr>
          </a:p>
        </p:txBody>
      </p:sp>
    </p:spTree>
    <p:extLst>
      <p:ext uri="{BB962C8B-B14F-4D97-AF65-F5344CB8AC3E}">
        <p14:creationId xmlns:p14="http://schemas.microsoft.com/office/powerpoint/2010/main" val="3843853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17" name="Picture 16">
            <a:extLst>
              <a:ext uri="{FF2B5EF4-FFF2-40B4-BE49-F238E27FC236}">
                <a16:creationId xmlns:a16="http://schemas.microsoft.com/office/drawing/2014/main" id="{86642420-DA7C-344F-B1FA-03D9DB6C09C3}"/>
              </a:ext>
            </a:extLst>
          </p:cNvPr>
          <p:cNvPicPr>
            <a:picLocks noChangeAspect="1"/>
          </p:cNvPicPr>
          <p:nvPr/>
        </p:nvPicPr>
        <p:blipFill>
          <a:blip r:embed="rId3"/>
          <a:stretch>
            <a:fillRect/>
          </a:stretch>
        </p:blipFill>
        <p:spPr>
          <a:xfrm>
            <a:off x="0" y="0"/>
            <a:ext cx="9144000" cy="6858000"/>
          </a:xfrm>
          <a:prstGeom prst="rect">
            <a:avLst/>
          </a:prstGeom>
        </p:spPr>
      </p:pic>
      <p:sp>
        <p:nvSpPr>
          <p:cNvPr id="487" name="Google Shape;487;p62"/>
          <p:cNvSpPr txBox="1"/>
          <p:nvPr/>
        </p:nvSpPr>
        <p:spPr>
          <a:xfrm>
            <a:off x="927450" y="1056982"/>
            <a:ext cx="7289100" cy="708000"/>
          </a:xfrm>
          <a:prstGeom prst="rect">
            <a:avLst/>
          </a:prstGeom>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4000"/>
              <a:buFont typeface="Arial"/>
              <a:buNone/>
            </a:pPr>
            <a:r>
              <a:rPr lang="en-US" sz="3200" b="1" dirty="0">
                <a:solidFill>
                  <a:schemeClr val="bg1"/>
                </a:solidFill>
                <a:latin typeface="Arial Black" panose="020B0604020202020204" pitchFamily="34" charset="0"/>
              </a:rPr>
              <a:t>Dive in Deeper</a:t>
            </a:r>
            <a:endParaRPr sz="3200" b="1" dirty="0">
              <a:solidFill>
                <a:schemeClr val="bg1"/>
              </a:solidFill>
              <a:latin typeface="Arial Black" panose="020B0604020202020204" pitchFamily="34" charset="0"/>
            </a:endParaRPr>
          </a:p>
        </p:txBody>
      </p:sp>
      <p:sp>
        <p:nvSpPr>
          <p:cNvPr id="12" name="TextBox 11">
            <a:extLst>
              <a:ext uri="{FF2B5EF4-FFF2-40B4-BE49-F238E27FC236}">
                <a16:creationId xmlns:a16="http://schemas.microsoft.com/office/drawing/2014/main" id="{E8AE1070-01B1-9D45-A140-2CED3D638B8E}"/>
              </a:ext>
            </a:extLst>
          </p:cNvPr>
          <p:cNvSpPr txBox="1"/>
          <p:nvPr/>
        </p:nvSpPr>
        <p:spPr>
          <a:xfrm>
            <a:off x="4972964" y="1764982"/>
            <a:ext cx="3569111" cy="4093428"/>
          </a:xfrm>
          <a:prstGeom prst="rect">
            <a:avLst/>
          </a:prstGeom>
          <a:noFill/>
        </p:spPr>
        <p:txBody>
          <a:bodyPr wrap="square" rtlCol="0">
            <a:spAutoFit/>
          </a:bodyPr>
          <a:lstStyle/>
          <a:p>
            <a:pPr marL="342900" indent="-342900">
              <a:spcAft>
                <a:spcPts val="1200"/>
              </a:spcAft>
              <a:buClr>
                <a:srgbClr val="0070C0"/>
              </a:buClr>
              <a:buSzPct val="125000"/>
              <a:buFont typeface="Arial" panose="020B0604020202020204" pitchFamily="34" charset="0"/>
              <a:buChar char="•"/>
            </a:pPr>
            <a:r>
              <a:rPr lang="en-US" sz="2000" dirty="0">
                <a:solidFill>
                  <a:srgbClr val="FFFFFF"/>
                </a:solidFill>
                <a:latin typeface="Arial" panose="020B0604020202020204" pitchFamily="34" charset="0"/>
              </a:rPr>
              <a:t>Education – keep the conversation going</a:t>
            </a:r>
          </a:p>
          <a:p>
            <a:pPr marL="342900" indent="-342900">
              <a:spcAft>
                <a:spcPts val="1200"/>
              </a:spcAft>
              <a:buClr>
                <a:srgbClr val="0070C0"/>
              </a:buClr>
              <a:buSzPct val="125000"/>
              <a:buFont typeface="Arial" panose="020B0604020202020204" pitchFamily="34" charset="0"/>
              <a:buChar char="•"/>
            </a:pPr>
            <a:r>
              <a:rPr lang="en-US" sz="2000" dirty="0">
                <a:solidFill>
                  <a:srgbClr val="FFFFFF"/>
                </a:solidFill>
                <a:latin typeface="Arial" panose="020B0604020202020204" pitchFamily="34" charset="0"/>
              </a:rPr>
              <a:t>Get to know your local public land management agencies </a:t>
            </a:r>
          </a:p>
          <a:p>
            <a:pPr marL="342900" indent="-342900">
              <a:spcAft>
                <a:spcPts val="1200"/>
              </a:spcAft>
              <a:buClr>
                <a:srgbClr val="0070C0"/>
              </a:buClr>
              <a:buSzPct val="125000"/>
              <a:buFont typeface="Arial" panose="020B0604020202020204" pitchFamily="34" charset="0"/>
              <a:buChar char="•"/>
            </a:pPr>
            <a:r>
              <a:rPr lang="en-US" sz="2000" dirty="0">
                <a:solidFill>
                  <a:srgbClr val="FFFFFF"/>
                </a:solidFill>
                <a:latin typeface="Arial" panose="020B0604020202020204" pitchFamily="34" charset="0"/>
              </a:rPr>
              <a:t>Participate in public land planning processes.</a:t>
            </a:r>
          </a:p>
          <a:p>
            <a:pPr marL="342900" indent="-342900">
              <a:spcAft>
                <a:spcPts val="1200"/>
              </a:spcAft>
              <a:buClr>
                <a:srgbClr val="0070C0"/>
              </a:buClr>
              <a:buSzPct val="125000"/>
              <a:buFont typeface="Arial" panose="020B0604020202020204" pitchFamily="34" charset="0"/>
              <a:buChar char="•"/>
            </a:pPr>
            <a:r>
              <a:rPr lang="en-US" sz="2000" dirty="0">
                <a:solidFill>
                  <a:srgbClr val="FFFFFF"/>
                </a:solidFill>
                <a:latin typeface="Arial" panose="020B0604020202020204" pitchFamily="34" charset="0"/>
              </a:rPr>
              <a:t>Learn more about the policies in place for local public lands.</a:t>
            </a:r>
          </a:p>
          <a:p>
            <a:pPr marL="342900" indent="-342900">
              <a:spcAft>
                <a:spcPts val="1200"/>
              </a:spcAft>
              <a:buClr>
                <a:srgbClr val="0070C0"/>
              </a:buClr>
              <a:buSzPct val="125000"/>
              <a:buFont typeface="Arial" panose="020B0604020202020204" pitchFamily="34" charset="0"/>
              <a:buChar char="•"/>
            </a:pPr>
            <a:r>
              <a:rPr lang="en-US" sz="2000" dirty="0">
                <a:solidFill>
                  <a:srgbClr val="FFFFFF"/>
                </a:solidFill>
                <a:latin typeface="Arial" panose="020B0604020202020204" pitchFamily="34" charset="0"/>
              </a:rPr>
              <a:t>Join your local Broadband</a:t>
            </a:r>
          </a:p>
        </p:txBody>
      </p:sp>
      <p:pic>
        <p:nvPicPr>
          <p:cNvPr id="6" name="Picture 5">
            <a:extLst>
              <a:ext uri="{FF2B5EF4-FFF2-40B4-BE49-F238E27FC236}">
                <a16:creationId xmlns:a16="http://schemas.microsoft.com/office/drawing/2014/main" id="{4D1845C9-E923-2841-911D-3F428AF3DBE6}"/>
              </a:ext>
            </a:extLst>
          </p:cNvPr>
          <p:cNvPicPr>
            <a:picLocks noChangeAspect="1"/>
          </p:cNvPicPr>
          <p:nvPr/>
        </p:nvPicPr>
        <p:blipFill rotWithShape="1">
          <a:blip r:embed="rId4" r:link="rId5" cstate="screen">
            <a:extLst>
              <a:ext uri="{28A0092B-C50C-407E-A947-70E740481C1C}">
                <a14:useLocalDpi xmlns:a14="http://schemas.microsoft.com/office/drawing/2010/main"/>
              </a:ext>
            </a:extLst>
          </a:blip>
          <a:srcRect/>
          <a:stretch>
            <a:fillRect/>
          </a:stretch>
        </p:blipFill>
        <p:spPr>
          <a:xfrm>
            <a:off x="1179869" y="1899644"/>
            <a:ext cx="3569111" cy="3193375"/>
          </a:xfrm>
          <a:prstGeom prst="rect">
            <a:avLst/>
          </a:prstGeom>
          <a:ln w="28575">
            <a:solidFill>
              <a:srgbClr val="0070C0"/>
            </a:solidFill>
          </a:ln>
        </p:spPr>
      </p:pic>
    </p:spTree>
    <p:extLst>
      <p:ext uri="{BB962C8B-B14F-4D97-AF65-F5344CB8AC3E}">
        <p14:creationId xmlns:p14="http://schemas.microsoft.com/office/powerpoint/2010/main" val="2337910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17" name="Picture 16">
            <a:extLst>
              <a:ext uri="{FF2B5EF4-FFF2-40B4-BE49-F238E27FC236}">
                <a16:creationId xmlns:a16="http://schemas.microsoft.com/office/drawing/2014/main" id="{86642420-DA7C-344F-B1FA-03D9DB6C09C3}"/>
              </a:ext>
            </a:extLst>
          </p:cNvPr>
          <p:cNvPicPr>
            <a:picLocks noChangeAspect="1"/>
          </p:cNvPicPr>
          <p:nvPr/>
        </p:nvPicPr>
        <p:blipFill>
          <a:blip r:embed="rId3"/>
          <a:stretch>
            <a:fillRect/>
          </a:stretch>
        </p:blipFill>
        <p:spPr>
          <a:xfrm>
            <a:off x="0" y="0"/>
            <a:ext cx="9144000" cy="6858000"/>
          </a:xfrm>
          <a:prstGeom prst="rect">
            <a:avLst/>
          </a:prstGeom>
        </p:spPr>
      </p:pic>
      <p:sp>
        <p:nvSpPr>
          <p:cNvPr id="487" name="Google Shape;487;p62"/>
          <p:cNvSpPr txBox="1"/>
          <p:nvPr/>
        </p:nvSpPr>
        <p:spPr>
          <a:xfrm>
            <a:off x="927450" y="892240"/>
            <a:ext cx="7289100" cy="708000"/>
          </a:xfrm>
          <a:prstGeom prst="rect">
            <a:avLst/>
          </a:prstGeom>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4000"/>
              <a:buFont typeface="Arial"/>
              <a:buNone/>
            </a:pPr>
            <a:r>
              <a:rPr lang="en-US" sz="3200" b="1" dirty="0">
                <a:solidFill>
                  <a:schemeClr val="bg1"/>
                </a:solidFill>
                <a:latin typeface="Arial Black" panose="020B0604020202020204" pitchFamily="34" charset="0"/>
              </a:rPr>
              <a:t>Upcoming Events</a:t>
            </a:r>
          </a:p>
          <a:p>
            <a:pPr marL="0" marR="0" lvl="0" indent="0" algn="ctr" rtl="0">
              <a:lnSpc>
                <a:spcPct val="100000"/>
              </a:lnSpc>
              <a:spcBef>
                <a:spcPts val="0"/>
              </a:spcBef>
              <a:spcAft>
                <a:spcPts val="0"/>
              </a:spcAft>
              <a:buClr>
                <a:schemeClr val="lt1"/>
              </a:buClr>
              <a:buSzPts val="4000"/>
              <a:buFont typeface="Arial"/>
              <a:buNone/>
            </a:pPr>
            <a:r>
              <a:rPr lang="en-US" sz="3200" b="1" dirty="0">
                <a:solidFill>
                  <a:schemeClr val="bg1"/>
                </a:solidFill>
                <a:latin typeface="Arial Black" panose="020B0604020202020204" pitchFamily="34" charset="0"/>
              </a:rPr>
              <a:t>in Your Area</a:t>
            </a:r>
            <a:endParaRPr sz="3200" b="1" dirty="0">
              <a:solidFill>
                <a:schemeClr val="bg1"/>
              </a:solidFill>
              <a:latin typeface="Arial Black" panose="020B0604020202020204" pitchFamily="34" charset="0"/>
            </a:endParaRPr>
          </a:p>
        </p:txBody>
      </p:sp>
      <p:pic>
        <p:nvPicPr>
          <p:cNvPr id="3" name="Picture 2">
            <a:extLst>
              <a:ext uri="{FF2B5EF4-FFF2-40B4-BE49-F238E27FC236}">
                <a16:creationId xmlns:a16="http://schemas.microsoft.com/office/drawing/2014/main" id="{C7420CAA-71EE-FE42-B2DB-67702E2D1D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73992" y="2113935"/>
            <a:ext cx="4996016" cy="3330677"/>
          </a:xfrm>
          <a:prstGeom prst="rect">
            <a:avLst/>
          </a:prstGeom>
          <a:ln w="38100">
            <a:solidFill>
              <a:srgbClr val="0070C0"/>
            </a:solidFill>
          </a:ln>
        </p:spPr>
      </p:pic>
    </p:spTree>
    <p:extLst>
      <p:ext uri="{BB962C8B-B14F-4D97-AF65-F5344CB8AC3E}">
        <p14:creationId xmlns:p14="http://schemas.microsoft.com/office/powerpoint/2010/main" val="112538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4"/>
        <p:cNvGrpSpPr/>
        <p:nvPr/>
      </p:nvGrpSpPr>
      <p:grpSpPr>
        <a:xfrm>
          <a:off x="0" y="0"/>
          <a:ext cx="0" cy="0"/>
          <a:chOff x="0" y="0"/>
          <a:chExt cx="0" cy="0"/>
        </a:xfrm>
      </p:grpSpPr>
      <p:sp>
        <p:nvSpPr>
          <p:cNvPr id="5" name="Rectangle 4">
            <a:extLst>
              <a:ext uri="{FF2B5EF4-FFF2-40B4-BE49-F238E27FC236}">
                <a16:creationId xmlns:a16="http://schemas.microsoft.com/office/drawing/2014/main" id="{EFCBC67E-6D3A-2246-9E61-756C2DDB0742}"/>
              </a:ext>
            </a:extLst>
          </p:cNvPr>
          <p:cNvSpPr/>
          <p:nvPr/>
        </p:nvSpPr>
        <p:spPr>
          <a:xfrm>
            <a:off x="4163419" y="1092372"/>
            <a:ext cx="4462231" cy="5121815"/>
          </a:xfrm>
          <a:prstGeom prst="rect">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5" name="Google Shape;85;p17"/>
          <p:cNvSpPr txBox="1">
            <a:spLocks noGrp="1"/>
          </p:cNvSpPr>
          <p:nvPr>
            <p:ph type="title"/>
          </p:nvPr>
        </p:nvSpPr>
        <p:spPr>
          <a:xfrm>
            <a:off x="4421201" y="1092373"/>
            <a:ext cx="3131743" cy="949452"/>
          </a:xfrm>
        </p:spPr>
        <p:txBody>
          <a:bodyPr/>
          <a:lstStyle/>
          <a:p>
            <a:pPr lvl="0" algn="l"/>
            <a:r>
              <a:rPr lang="en-US" sz="2400" dirty="0">
                <a:solidFill>
                  <a:schemeClr val="bg1"/>
                </a:solidFill>
                <a:sym typeface="Calibri"/>
              </a:rPr>
              <a:t>Today we’ll explore:</a:t>
            </a:r>
          </a:p>
        </p:txBody>
      </p:sp>
      <p:sp>
        <p:nvSpPr>
          <p:cNvPr id="86" name="Google Shape;86;p17"/>
          <p:cNvSpPr txBox="1">
            <a:spLocks noGrp="1"/>
          </p:cNvSpPr>
          <p:nvPr>
            <p:ph type="body" idx="1"/>
          </p:nvPr>
        </p:nvSpPr>
        <p:spPr>
          <a:xfrm>
            <a:off x="4421201" y="2041824"/>
            <a:ext cx="3918127" cy="3542111"/>
          </a:xfrm>
        </p:spPr>
        <p:txBody>
          <a:bodyPr/>
          <a:lstStyle/>
          <a:p>
            <a:pPr>
              <a:spcAft>
                <a:spcPts val="1800"/>
              </a:spcAft>
              <a:buClr>
                <a:srgbClr val="7030A0"/>
              </a:buClr>
              <a:buSzPct val="125000"/>
            </a:pPr>
            <a:r>
              <a:rPr lang="en-US" sz="2000" dirty="0">
                <a:solidFill>
                  <a:schemeClr val="bg1"/>
                </a:solidFill>
                <a:sym typeface="Calibri"/>
              </a:rPr>
              <a:t>What are public lands? </a:t>
            </a:r>
          </a:p>
          <a:p>
            <a:pPr>
              <a:spcAft>
                <a:spcPts val="1800"/>
              </a:spcAft>
              <a:buClr>
                <a:srgbClr val="7030A0"/>
              </a:buClr>
              <a:buSzPct val="125000"/>
            </a:pPr>
            <a:r>
              <a:rPr lang="en-US" sz="2000" dirty="0">
                <a:solidFill>
                  <a:schemeClr val="bg1"/>
                </a:solidFill>
                <a:sym typeface="Calibri"/>
              </a:rPr>
              <a:t>How are public lands used?</a:t>
            </a:r>
          </a:p>
          <a:p>
            <a:pPr>
              <a:spcAft>
                <a:spcPts val="1800"/>
              </a:spcAft>
              <a:buClr>
                <a:srgbClr val="7030A0"/>
              </a:buClr>
              <a:buSzPct val="125000"/>
            </a:pPr>
            <a:r>
              <a:rPr lang="en-US" sz="2000" dirty="0">
                <a:solidFill>
                  <a:schemeClr val="bg1"/>
                </a:solidFill>
                <a:sym typeface="Calibri"/>
              </a:rPr>
              <a:t>How are public lands and climate change related?</a:t>
            </a:r>
          </a:p>
          <a:p>
            <a:pPr>
              <a:spcAft>
                <a:spcPts val="1800"/>
              </a:spcAft>
              <a:buClr>
                <a:srgbClr val="7030A0"/>
              </a:buClr>
              <a:buSzPct val="125000"/>
            </a:pPr>
            <a:r>
              <a:rPr lang="en-US" sz="2000" dirty="0">
                <a:solidFill>
                  <a:schemeClr val="bg1"/>
                </a:solidFill>
                <a:sym typeface="Calibri"/>
              </a:rPr>
              <a:t>How does public lands management impact climate change resilience?</a:t>
            </a:r>
          </a:p>
          <a:p>
            <a:pPr>
              <a:spcAft>
                <a:spcPts val="1800"/>
              </a:spcAft>
              <a:buClr>
                <a:srgbClr val="7030A0"/>
              </a:buClr>
              <a:buSzPct val="125000"/>
            </a:pPr>
            <a:r>
              <a:rPr lang="en-US" sz="2000" dirty="0">
                <a:solidFill>
                  <a:schemeClr val="bg1"/>
                </a:solidFill>
                <a:sym typeface="Calibri"/>
              </a:rPr>
              <a:t>How can we get involved?</a:t>
            </a:r>
            <a:br>
              <a:rPr lang="en-US" sz="2000" dirty="0">
                <a:solidFill>
                  <a:schemeClr val="bg1"/>
                </a:solidFill>
                <a:sym typeface="Calibri"/>
              </a:rPr>
            </a:br>
            <a:br>
              <a:rPr lang="en-US" sz="2000" dirty="0">
                <a:solidFill>
                  <a:schemeClr val="bg1"/>
                </a:solidFill>
                <a:sym typeface="Calibri"/>
              </a:rPr>
            </a:br>
            <a:endParaRPr lang="en-US" sz="2000" dirty="0">
              <a:solidFill>
                <a:schemeClr val="bg1"/>
              </a:solidFill>
            </a:endParaRPr>
          </a:p>
        </p:txBody>
      </p:sp>
      <p:pic>
        <p:nvPicPr>
          <p:cNvPr id="10" name="Picture 9">
            <a:extLst>
              <a:ext uri="{FF2B5EF4-FFF2-40B4-BE49-F238E27FC236}">
                <a16:creationId xmlns:a16="http://schemas.microsoft.com/office/drawing/2014/main" id="{67B6A789-0D87-4D48-901D-8E4E8F942F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518350" y="1128949"/>
            <a:ext cx="3178907" cy="2885267"/>
          </a:xfrm>
          <a:prstGeom prst="rect">
            <a:avLst/>
          </a:prstGeom>
          <a:ln w="28575">
            <a:solidFill>
              <a:srgbClr val="0070C0"/>
            </a:solidFill>
          </a:ln>
        </p:spPr>
      </p:pic>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0E0B58-A0B8-EB48-91BA-50E351EBC8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11308" y="638874"/>
            <a:ext cx="5321382" cy="2733643"/>
          </a:xfrm>
          <a:prstGeom prst="rect">
            <a:avLst/>
          </a:prstGeom>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E547AC3A-0D55-5446-997E-FF94F3DC3D26}"/>
              </a:ext>
            </a:extLst>
          </p:cNvPr>
          <p:cNvSpPr/>
          <p:nvPr/>
        </p:nvSpPr>
        <p:spPr>
          <a:xfrm>
            <a:off x="0" y="3543382"/>
            <a:ext cx="9144000" cy="1969770"/>
          </a:xfrm>
          <a:prstGeom prst="rect">
            <a:avLst/>
          </a:prstGeom>
          <a:solidFill>
            <a:srgbClr val="7030A0">
              <a:alpha val="4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887779-1B50-2D43-AAAD-A6D0908FE958}"/>
              </a:ext>
            </a:extLst>
          </p:cNvPr>
          <p:cNvSpPr txBox="1"/>
          <p:nvPr/>
        </p:nvSpPr>
        <p:spPr>
          <a:xfrm>
            <a:off x="457199" y="3543382"/>
            <a:ext cx="8229600" cy="196977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Please consider making a tax-deductible donation to Great Old Broads for Wilderness, a 501(c)3 organization, to help continue and expand this program.</a:t>
            </a:r>
          </a:p>
          <a:p>
            <a:pPr algn="ctr"/>
            <a:endParaRPr lang="en-US" dirty="0">
              <a:solidFill>
                <a:schemeClr val="bg1"/>
              </a:solidFill>
              <a:latin typeface="Arial" panose="020B0604020202020204" pitchFamily="34" charset="0"/>
              <a:cs typeface="Arial" panose="020B0604020202020204" pitchFamily="34" charset="0"/>
            </a:endParaRPr>
          </a:p>
          <a:p>
            <a:pPr algn="ctr"/>
            <a:r>
              <a:rPr lang="en-US" dirty="0">
                <a:solidFill>
                  <a:schemeClr val="bg1"/>
                </a:solidFill>
                <a:latin typeface="Arial" panose="020B0604020202020204" pitchFamily="34" charset="0"/>
                <a:cs typeface="Arial" panose="020B0604020202020204" pitchFamily="34" charset="0"/>
              </a:rPr>
              <a:t>We thank you for your support! </a:t>
            </a:r>
          </a:p>
          <a:p>
            <a:pPr algn="ctr"/>
            <a:endParaRPr lang="en-US" dirty="0">
              <a:solidFill>
                <a:schemeClr val="bg1"/>
              </a:solidFill>
              <a:latin typeface="Arial" panose="020B0604020202020204" pitchFamily="34" charset="0"/>
              <a:cs typeface="Arial" panose="020B0604020202020204" pitchFamily="34" charset="0"/>
            </a:endParaRPr>
          </a:p>
          <a:p>
            <a:pPr algn="ctr"/>
            <a:r>
              <a:rPr lang="en-US" sz="3200" dirty="0" err="1">
                <a:solidFill>
                  <a:schemeClr val="bg1"/>
                </a:solidFill>
                <a:latin typeface="Arial" panose="020B0604020202020204" pitchFamily="34" charset="0"/>
                <a:cs typeface="Arial" panose="020B0604020202020204" pitchFamily="34" charset="0"/>
              </a:rPr>
              <a:t>www.greatoldbroads.org</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854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
        <p:cNvGrpSpPr/>
        <p:nvPr/>
      </p:nvGrpSpPr>
      <p:grpSpPr>
        <a:xfrm>
          <a:off x="0" y="0"/>
          <a:ext cx="0" cy="0"/>
          <a:chOff x="0" y="0"/>
          <a:chExt cx="0" cy="0"/>
        </a:xfrm>
      </p:grpSpPr>
      <p:sp>
        <p:nvSpPr>
          <p:cNvPr id="2" name="TextBox 1">
            <a:extLst>
              <a:ext uri="{FF2B5EF4-FFF2-40B4-BE49-F238E27FC236}">
                <a16:creationId xmlns:a16="http://schemas.microsoft.com/office/drawing/2014/main" id="{5C3B5585-D5C9-5B4B-A33F-41AE2594276D}"/>
              </a:ext>
            </a:extLst>
          </p:cNvPr>
          <p:cNvSpPr txBox="1"/>
          <p:nvPr/>
        </p:nvSpPr>
        <p:spPr>
          <a:xfrm>
            <a:off x="0" y="674035"/>
            <a:ext cx="9144000" cy="523220"/>
          </a:xfrm>
          <a:prstGeom prst="rect">
            <a:avLst/>
          </a:prstGeom>
          <a:noFill/>
        </p:spPr>
        <p:txBody>
          <a:bodyPr wrap="square" rtlCol="0">
            <a:spAutoFit/>
          </a:bodyPr>
          <a:lstStyle/>
          <a:p>
            <a:pPr algn="ctr"/>
            <a:r>
              <a:rPr lang="en-US" sz="2800" b="1" dirty="0">
                <a:solidFill>
                  <a:schemeClr val="bg1"/>
                </a:solidFill>
                <a:latin typeface="Arial Black" panose="020B0604020202020204" pitchFamily="34" charset="0"/>
                <a:cs typeface="Arial Black" panose="020B0604020202020204" pitchFamily="34" charset="0"/>
              </a:rPr>
              <a:t>What are public lands?</a:t>
            </a:r>
          </a:p>
        </p:txBody>
      </p:sp>
      <p:pic>
        <p:nvPicPr>
          <p:cNvPr id="9" name="Picture 8">
            <a:extLst>
              <a:ext uri="{FF2B5EF4-FFF2-40B4-BE49-F238E27FC236}">
                <a16:creationId xmlns:a16="http://schemas.microsoft.com/office/drawing/2014/main" id="{BCEEA247-B20F-E24D-9285-B34D4484EB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24961" y="1424541"/>
            <a:ext cx="2114165" cy="2534185"/>
          </a:xfrm>
          <a:prstGeom prst="rect">
            <a:avLst/>
          </a:prstGeom>
          <a:ln w="28575">
            <a:solidFill>
              <a:srgbClr val="0070C0"/>
            </a:solidFill>
          </a:ln>
        </p:spPr>
      </p:pic>
      <p:pic>
        <p:nvPicPr>
          <p:cNvPr id="13" name="Picture 12">
            <a:extLst>
              <a:ext uri="{FF2B5EF4-FFF2-40B4-BE49-F238E27FC236}">
                <a16:creationId xmlns:a16="http://schemas.microsoft.com/office/drawing/2014/main" id="{6222F3C7-8C6B-E045-B58C-ABD21E6876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2404" y="4335587"/>
            <a:ext cx="2944275" cy="1778342"/>
          </a:xfrm>
          <a:prstGeom prst="rect">
            <a:avLst/>
          </a:prstGeom>
          <a:ln w="28575">
            <a:solidFill>
              <a:srgbClr val="0070C0"/>
            </a:solidFill>
          </a:ln>
        </p:spPr>
      </p:pic>
      <p:pic>
        <p:nvPicPr>
          <p:cNvPr id="6" name="Picture 5">
            <a:extLst>
              <a:ext uri="{FF2B5EF4-FFF2-40B4-BE49-F238E27FC236}">
                <a16:creationId xmlns:a16="http://schemas.microsoft.com/office/drawing/2014/main" id="{A387B10D-AF3D-6F44-952E-C5D5102B0C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16276" y="1424541"/>
            <a:ext cx="2729023" cy="1550756"/>
          </a:xfrm>
          <a:prstGeom prst="rect">
            <a:avLst/>
          </a:prstGeom>
          <a:ln w="28575">
            <a:solidFill>
              <a:srgbClr val="0070C0"/>
            </a:solidFill>
          </a:ln>
        </p:spPr>
      </p:pic>
      <p:pic>
        <p:nvPicPr>
          <p:cNvPr id="11" name="Picture 10">
            <a:extLst>
              <a:ext uri="{FF2B5EF4-FFF2-40B4-BE49-F238E27FC236}">
                <a16:creationId xmlns:a16="http://schemas.microsoft.com/office/drawing/2014/main" id="{2626C8C3-F4B3-464D-8E6A-7492BFE10BC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67715" y="3202583"/>
            <a:ext cx="2217415" cy="2442882"/>
          </a:xfrm>
          <a:prstGeom prst="rect">
            <a:avLst/>
          </a:prstGeom>
          <a:ln w="28575">
            <a:solidFill>
              <a:srgbClr val="0070C0"/>
            </a:solidFill>
          </a:ln>
        </p:spPr>
      </p:pic>
    </p:spTree>
    <p:extLst>
      <p:ext uri="{BB962C8B-B14F-4D97-AF65-F5344CB8AC3E}">
        <p14:creationId xmlns:p14="http://schemas.microsoft.com/office/powerpoint/2010/main" val="2457706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
        <p:cNvGrpSpPr/>
        <p:nvPr/>
      </p:nvGrpSpPr>
      <p:grpSpPr>
        <a:xfrm>
          <a:off x="0" y="0"/>
          <a:ext cx="0" cy="0"/>
          <a:chOff x="0" y="0"/>
          <a:chExt cx="0" cy="0"/>
        </a:xfrm>
      </p:grpSpPr>
      <p:sp>
        <p:nvSpPr>
          <p:cNvPr id="11" name="Rectangle 10">
            <a:extLst>
              <a:ext uri="{FF2B5EF4-FFF2-40B4-BE49-F238E27FC236}">
                <a16:creationId xmlns:a16="http://schemas.microsoft.com/office/drawing/2014/main" id="{A5A7DC31-A313-C445-992B-6234694074D0}"/>
              </a:ext>
            </a:extLst>
          </p:cNvPr>
          <p:cNvSpPr/>
          <p:nvPr/>
        </p:nvSpPr>
        <p:spPr>
          <a:xfrm>
            <a:off x="5051985" y="2132055"/>
            <a:ext cx="3328834" cy="3790523"/>
          </a:xfrm>
          <a:prstGeom prst="rect">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Google Shape;85;p17">
            <a:extLst>
              <a:ext uri="{FF2B5EF4-FFF2-40B4-BE49-F238E27FC236}">
                <a16:creationId xmlns:a16="http://schemas.microsoft.com/office/drawing/2014/main" id="{878DFDBF-2ECF-A441-8881-6050FD7E2ED5}"/>
              </a:ext>
            </a:extLst>
          </p:cNvPr>
          <p:cNvSpPr txBox="1">
            <a:spLocks/>
          </p:cNvSpPr>
          <p:nvPr/>
        </p:nvSpPr>
        <p:spPr>
          <a:xfrm>
            <a:off x="5249076" y="2132055"/>
            <a:ext cx="3131743" cy="9494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l"/>
            <a:r>
              <a:rPr lang="en-US" sz="2400" b="1" dirty="0">
                <a:solidFill>
                  <a:schemeClr val="bg1"/>
                </a:solidFill>
                <a:latin typeface="Arial Black" panose="020B0604020202020204" pitchFamily="34" charset="0"/>
                <a:cs typeface="Arial Black" panose="020B0604020202020204" pitchFamily="34" charset="0"/>
                <a:sym typeface="Calibri"/>
              </a:rPr>
              <a:t>Reflections</a:t>
            </a:r>
          </a:p>
        </p:txBody>
      </p:sp>
      <p:sp>
        <p:nvSpPr>
          <p:cNvPr id="93" name="Google Shape;93;p18"/>
          <p:cNvSpPr txBox="1">
            <a:spLocks noGrp="1"/>
          </p:cNvSpPr>
          <p:nvPr>
            <p:ph type="body" idx="1"/>
          </p:nvPr>
        </p:nvSpPr>
        <p:spPr>
          <a:xfrm>
            <a:off x="5618912" y="3081507"/>
            <a:ext cx="2830145" cy="1611833"/>
          </a:xfrm>
          <a:prstGeom prst="rect">
            <a:avLst/>
          </a:prstGeom>
          <a:noFill/>
          <a:ln>
            <a:noFill/>
          </a:ln>
        </p:spPr>
        <p:txBody>
          <a:bodyPr spcFirstLastPara="1" wrap="square" lIns="91425" tIns="45700" rIns="91425" bIns="45700" anchor="t" anchorCtr="0">
            <a:noAutofit/>
          </a:bodyPr>
          <a:lstStyle/>
          <a:p>
            <a:pPr marL="0" marR="0" lvl="0" indent="0" rtl="0">
              <a:lnSpc>
                <a:spcPct val="150000"/>
              </a:lnSpc>
              <a:spcBef>
                <a:spcPts val="0"/>
              </a:spcBef>
              <a:spcAft>
                <a:spcPts val="0"/>
              </a:spcAft>
              <a:buClr>
                <a:schemeClr val="lt1"/>
              </a:buClr>
              <a:buSzPts val="1800"/>
              <a:buFont typeface="Arial"/>
              <a:buNone/>
            </a:pPr>
            <a:r>
              <a:rPr lang="en-US" sz="2400" u="none" strike="noStrike" cap="none" dirty="0">
                <a:solidFill>
                  <a:schemeClr val="bg1"/>
                </a:solidFill>
                <a:ea typeface="Calibri"/>
                <a:cs typeface="Arial" panose="020B0604020202020204" pitchFamily="34" charset="0"/>
                <a:sym typeface="Calibri"/>
              </a:rPr>
              <a:t>Two </a:t>
            </a:r>
            <a:r>
              <a:rPr lang="en-US" sz="2400" dirty="0">
                <a:solidFill>
                  <a:schemeClr val="bg1"/>
                </a:solidFill>
                <a:cs typeface="Arial" panose="020B0604020202020204" pitchFamily="34" charset="0"/>
              </a:rPr>
              <a:t>words that capture what “public lands” signifies to you</a:t>
            </a:r>
            <a:endParaRPr sz="2400" dirty="0">
              <a:solidFill>
                <a:schemeClr val="bg1"/>
              </a:solidFill>
              <a:cs typeface="Arial" panose="020B0604020202020204" pitchFamily="34" charset="0"/>
            </a:endParaRPr>
          </a:p>
        </p:txBody>
      </p:sp>
      <p:pic>
        <p:nvPicPr>
          <p:cNvPr id="7" name="Picture 6">
            <a:extLst>
              <a:ext uri="{FF2B5EF4-FFF2-40B4-BE49-F238E27FC236}">
                <a16:creationId xmlns:a16="http://schemas.microsoft.com/office/drawing/2014/main" id="{ED7EFE20-E699-BA4C-BA0F-EB76FCECEB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736" y="889911"/>
            <a:ext cx="3918128" cy="2938596"/>
          </a:xfrm>
          <a:prstGeom prst="rect">
            <a:avLst/>
          </a:prstGeom>
          <a:ln w="28575">
            <a:solidFill>
              <a:srgbClr val="0070C0"/>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
        <p:cNvGrpSpPr/>
        <p:nvPr/>
      </p:nvGrpSpPr>
      <p:grpSpPr>
        <a:xfrm>
          <a:off x="0" y="0"/>
          <a:ext cx="0" cy="0"/>
          <a:chOff x="0" y="0"/>
          <a:chExt cx="0" cy="0"/>
        </a:xfrm>
      </p:grpSpPr>
      <p:pic>
        <p:nvPicPr>
          <p:cNvPr id="8" name="Picture 7">
            <a:extLst>
              <a:ext uri="{FF2B5EF4-FFF2-40B4-BE49-F238E27FC236}">
                <a16:creationId xmlns:a16="http://schemas.microsoft.com/office/drawing/2014/main" id="{35D2AD4C-A000-174C-AD77-EC5C1CD370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7055" y="3645206"/>
            <a:ext cx="3009504" cy="2388042"/>
          </a:xfrm>
          <a:prstGeom prst="rect">
            <a:avLst/>
          </a:prstGeom>
          <a:ln w="28575">
            <a:solidFill>
              <a:srgbClr val="0070C0"/>
            </a:solidFill>
          </a:ln>
        </p:spPr>
      </p:pic>
      <p:pic>
        <p:nvPicPr>
          <p:cNvPr id="14" name="Picture 13">
            <a:extLst>
              <a:ext uri="{FF2B5EF4-FFF2-40B4-BE49-F238E27FC236}">
                <a16:creationId xmlns:a16="http://schemas.microsoft.com/office/drawing/2014/main" id="{6C224FED-456F-7A40-B965-87ECFDCD18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1261" y="992430"/>
            <a:ext cx="2915044" cy="1941465"/>
          </a:xfrm>
          <a:prstGeom prst="rect">
            <a:avLst/>
          </a:prstGeom>
          <a:ln w="28575">
            <a:solidFill>
              <a:srgbClr val="0070C0"/>
            </a:solidFill>
          </a:ln>
        </p:spPr>
      </p:pic>
      <p:pic>
        <p:nvPicPr>
          <p:cNvPr id="5" name="Picture 4">
            <a:extLst>
              <a:ext uri="{FF2B5EF4-FFF2-40B4-BE49-F238E27FC236}">
                <a16:creationId xmlns:a16="http://schemas.microsoft.com/office/drawing/2014/main" id="{C980BC9D-B600-594B-927E-827E65F1CF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5072" y="3249035"/>
            <a:ext cx="2929427" cy="2198172"/>
          </a:xfrm>
          <a:prstGeom prst="rect">
            <a:avLst/>
          </a:prstGeom>
          <a:ln w="28575">
            <a:solidFill>
              <a:srgbClr val="0070C0"/>
            </a:solidFill>
          </a:ln>
        </p:spPr>
      </p:pic>
      <p:pic>
        <p:nvPicPr>
          <p:cNvPr id="4" name="Picture 3">
            <a:extLst>
              <a:ext uri="{FF2B5EF4-FFF2-40B4-BE49-F238E27FC236}">
                <a16:creationId xmlns:a16="http://schemas.microsoft.com/office/drawing/2014/main" id="{6EA957E1-FB1C-7F42-B713-E188C7BB788B}"/>
              </a:ext>
            </a:extLst>
          </p:cNvPr>
          <p:cNvPicPr>
            <a:picLocks noChangeAspect="1"/>
          </p:cNvPicPr>
          <p:nvPr/>
        </p:nvPicPr>
        <p:blipFill>
          <a:blip r:embed="rId6"/>
          <a:stretch>
            <a:fillRect/>
          </a:stretch>
        </p:blipFill>
        <p:spPr>
          <a:xfrm>
            <a:off x="4966635" y="1069941"/>
            <a:ext cx="3011289" cy="2258467"/>
          </a:xfrm>
          <a:prstGeom prst="rect">
            <a:avLst/>
          </a:prstGeom>
          <a:ln w="28575">
            <a:solidFill>
              <a:srgbClr val="0070C0"/>
            </a:solidFill>
          </a:ln>
        </p:spPr>
      </p:pic>
    </p:spTree>
    <p:extLst>
      <p:ext uri="{BB962C8B-B14F-4D97-AF65-F5344CB8AC3E}">
        <p14:creationId xmlns:p14="http://schemas.microsoft.com/office/powerpoint/2010/main" val="3739494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7" name="Picture 6">
            <a:extLst>
              <a:ext uri="{FF2B5EF4-FFF2-40B4-BE49-F238E27FC236}">
                <a16:creationId xmlns:a16="http://schemas.microsoft.com/office/drawing/2014/main" id="{3C03F1CE-90E6-D644-8EC0-7D045C9FEF4E}"/>
              </a:ext>
            </a:extLst>
          </p:cNvPr>
          <p:cNvPicPr>
            <a:picLocks noChangeAspect="1"/>
          </p:cNvPicPr>
          <p:nvPr/>
        </p:nvPicPr>
        <p:blipFill>
          <a:blip r:embed="rId3"/>
          <a:stretch>
            <a:fillRect/>
          </a:stretch>
        </p:blipFill>
        <p:spPr>
          <a:xfrm>
            <a:off x="0" y="0"/>
            <a:ext cx="9144000" cy="6858000"/>
          </a:xfrm>
          <a:prstGeom prst="rect">
            <a:avLst/>
          </a:prstGeom>
        </p:spPr>
      </p:pic>
      <p:sp>
        <p:nvSpPr>
          <p:cNvPr id="120" name="Google Shape;120;p21"/>
          <p:cNvSpPr/>
          <p:nvPr/>
        </p:nvSpPr>
        <p:spPr>
          <a:xfrm>
            <a:off x="5464455" y="643815"/>
            <a:ext cx="34626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dirty="0">
              <a:solidFill>
                <a:srgbClr val="A8D08C"/>
              </a:solidFill>
              <a:latin typeface="Arial" panose="020B0604020202020204" pitchFamily="34" charset="0"/>
              <a:ea typeface="Calibri"/>
              <a:cs typeface="Arial" panose="020B0604020202020204" pitchFamily="34" charset="0"/>
              <a:sym typeface="Calibri"/>
            </a:endParaRPr>
          </a:p>
        </p:txBody>
      </p:sp>
      <p:pic>
        <p:nvPicPr>
          <p:cNvPr id="6" name="Picture 5">
            <a:extLst>
              <a:ext uri="{FF2B5EF4-FFF2-40B4-BE49-F238E27FC236}">
                <a16:creationId xmlns:a16="http://schemas.microsoft.com/office/drawing/2014/main" id="{FDE3E5BE-B6B0-EE41-95F3-8AEB0F16F7E4}"/>
              </a:ext>
            </a:extLst>
          </p:cNvPr>
          <p:cNvPicPr>
            <a:picLocks noChangeAspect="1"/>
          </p:cNvPicPr>
          <p:nvPr/>
        </p:nvPicPr>
        <p:blipFill>
          <a:blip r:embed="rId4"/>
          <a:stretch>
            <a:fillRect/>
          </a:stretch>
        </p:blipFill>
        <p:spPr>
          <a:xfrm>
            <a:off x="1318993" y="727633"/>
            <a:ext cx="6506014" cy="4963086"/>
          </a:xfrm>
          <a:prstGeom prst="rect">
            <a:avLst/>
          </a:prstGeom>
          <a:ln>
            <a:solidFill>
              <a:srgbClr val="0070C0"/>
            </a:solidFill>
          </a:ln>
        </p:spPr>
      </p:pic>
      <p:sp>
        <p:nvSpPr>
          <p:cNvPr id="4" name="Rectangle 3">
            <a:extLst>
              <a:ext uri="{FF2B5EF4-FFF2-40B4-BE49-F238E27FC236}">
                <a16:creationId xmlns:a16="http://schemas.microsoft.com/office/drawing/2014/main" id="{5E533D30-543D-5E49-8864-809E077AFDA1}"/>
              </a:ext>
            </a:extLst>
          </p:cNvPr>
          <p:cNvSpPr/>
          <p:nvPr/>
        </p:nvSpPr>
        <p:spPr>
          <a:xfrm>
            <a:off x="4256443" y="5884146"/>
            <a:ext cx="4572000" cy="246221"/>
          </a:xfrm>
          <a:prstGeom prst="rect">
            <a:avLst/>
          </a:prstGeom>
        </p:spPr>
        <p:txBody>
          <a:bodyPr>
            <a:spAutoFit/>
          </a:bodyPr>
          <a:lstStyle/>
          <a:p>
            <a:r>
              <a:rPr lang="en-US" sz="1000" dirty="0">
                <a:solidFill>
                  <a:schemeClr val="bg1"/>
                </a:solidFill>
                <a:latin typeface="Arial" panose="020B0604020202020204" pitchFamily="34" charset="0"/>
              </a:rPr>
              <a:t>Map of all U.S. public lands by Kara </a:t>
            </a:r>
            <a:r>
              <a:rPr lang="en-US" sz="1000" dirty="0" err="1">
                <a:solidFill>
                  <a:schemeClr val="bg1"/>
                </a:solidFill>
                <a:latin typeface="Arial" panose="020B0604020202020204" pitchFamily="34" charset="0"/>
              </a:rPr>
              <a:t>Clauser</a:t>
            </a:r>
            <a:r>
              <a:rPr lang="en-US" sz="1000" dirty="0">
                <a:solidFill>
                  <a:schemeClr val="bg1"/>
                </a:solidFill>
                <a:latin typeface="Arial" panose="020B0604020202020204" pitchFamily="34" charset="0"/>
              </a:rPr>
              <a:t>, Center for Biological Diversity.</a:t>
            </a: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9" name="Picture 8">
            <a:extLst>
              <a:ext uri="{FF2B5EF4-FFF2-40B4-BE49-F238E27FC236}">
                <a16:creationId xmlns:a16="http://schemas.microsoft.com/office/drawing/2014/main" id="{5D7D0FFC-67F0-4E41-B941-20E61D164D5A}"/>
              </a:ext>
            </a:extLst>
          </p:cNvPr>
          <p:cNvPicPr>
            <a:picLocks noChangeAspect="1"/>
          </p:cNvPicPr>
          <p:nvPr/>
        </p:nvPicPr>
        <p:blipFill>
          <a:blip r:embed="rId3"/>
          <a:stretch>
            <a:fillRect/>
          </a:stretch>
        </p:blipFill>
        <p:spPr>
          <a:xfrm>
            <a:off x="0" y="0"/>
            <a:ext cx="9144000" cy="6858000"/>
          </a:xfrm>
          <a:prstGeom prst="rect">
            <a:avLst/>
          </a:prstGeom>
        </p:spPr>
      </p:pic>
      <p:sp>
        <p:nvSpPr>
          <p:cNvPr id="11" name="Rounded Rectangle 10">
            <a:extLst>
              <a:ext uri="{FF2B5EF4-FFF2-40B4-BE49-F238E27FC236}">
                <a16:creationId xmlns:a16="http://schemas.microsoft.com/office/drawing/2014/main" id="{FB2FD9A4-D222-A54C-A095-4D9A8A9584F6}"/>
              </a:ext>
            </a:extLst>
          </p:cNvPr>
          <p:cNvSpPr/>
          <p:nvPr/>
        </p:nvSpPr>
        <p:spPr>
          <a:xfrm>
            <a:off x="673358" y="768096"/>
            <a:ext cx="7797286" cy="4941031"/>
          </a:xfrm>
          <a:prstGeom prst="roundRect">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1" name="Google Shape;111;p20"/>
          <p:cNvSpPr/>
          <p:nvPr/>
        </p:nvSpPr>
        <p:spPr>
          <a:xfrm>
            <a:off x="5464455" y="643815"/>
            <a:ext cx="34626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dirty="0">
              <a:solidFill>
                <a:srgbClr val="A8D08C"/>
              </a:solidFill>
              <a:latin typeface="Arial" panose="020B0604020202020204" pitchFamily="34" charset="0"/>
              <a:ea typeface="Calibri"/>
              <a:cs typeface="Arial" panose="020B0604020202020204" pitchFamily="34" charset="0"/>
              <a:sym typeface="Calibri"/>
            </a:endParaRPr>
          </a:p>
        </p:txBody>
      </p:sp>
      <p:sp>
        <p:nvSpPr>
          <p:cNvPr id="112" name="Google Shape;112;p20"/>
          <p:cNvSpPr txBox="1">
            <a:spLocks noGrp="1"/>
          </p:cNvSpPr>
          <p:nvPr>
            <p:ph type="title"/>
          </p:nvPr>
        </p:nvSpPr>
        <p:spPr>
          <a:xfrm>
            <a:off x="353317" y="968292"/>
            <a:ext cx="8494776" cy="599100"/>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BFBFBF"/>
              </a:buClr>
              <a:buFont typeface="Calibri"/>
              <a:buNone/>
            </a:pPr>
            <a:r>
              <a:rPr lang="en-US" sz="2800" u="none" strike="noStrike" cap="none" dirty="0">
                <a:solidFill>
                  <a:schemeClr val="tx1"/>
                </a:solidFill>
                <a:latin typeface="Arial Black" panose="020B0604020202020204" pitchFamily="34" charset="0"/>
                <a:ea typeface="Calibri"/>
                <a:cs typeface="Arial" panose="020B0604020202020204" pitchFamily="34" charset="0"/>
                <a:sym typeface="Calibri"/>
              </a:rPr>
              <a:t>How big are public lands?</a:t>
            </a:r>
            <a:endParaRPr sz="2800" u="none" strike="noStrike" cap="none" dirty="0">
              <a:solidFill>
                <a:schemeClr val="tx1"/>
              </a:solidFill>
              <a:latin typeface="Arial Black" panose="020B0604020202020204" pitchFamily="34" charset="0"/>
              <a:ea typeface="Calibri"/>
              <a:cs typeface="Arial" panose="020B0604020202020204" pitchFamily="34" charset="0"/>
              <a:sym typeface="Calibri"/>
            </a:endParaRPr>
          </a:p>
        </p:txBody>
      </p:sp>
      <p:pic>
        <p:nvPicPr>
          <p:cNvPr id="3" name="Picture 2">
            <a:extLst>
              <a:ext uri="{FF2B5EF4-FFF2-40B4-BE49-F238E27FC236}">
                <a16:creationId xmlns:a16="http://schemas.microsoft.com/office/drawing/2014/main" id="{321D4709-4AD7-944F-8DAE-BF6BAC009A5E}"/>
              </a:ext>
            </a:extLst>
          </p:cNvPr>
          <p:cNvPicPr>
            <a:picLocks noChangeAspect="1"/>
          </p:cNvPicPr>
          <p:nvPr/>
        </p:nvPicPr>
        <p:blipFill>
          <a:blip r:embed="rId4" r:link="rId5" cstate="screen">
            <a:extLst>
              <a:ext uri="{28A0092B-C50C-407E-A947-70E740481C1C}">
                <a14:useLocalDpi xmlns:a14="http://schemas.microsoft.com/office/drawing/2010/main"/>
              </a:ext>
            </a:extLst>
          </a:blip>
          <a:stretch>
            <a:fillRect/>
          </a:stretch>
        </p:blipFill>
        <p:spPr>
          <a:xfrm>
            <a:off x="771972" y="1656507"/>
            <a:ext cx="5184169" cy="3491565"/>
          </a:xfrm>
          <a:prstGeom prst="rect">
            <a:avLst/>
          </a:prstGeom>
        </p:spPr>
      </p:pic>
      <p:sp>
        <p:nvSpPr>
          <p:cNvPr id="110" name="Google Shape;110;p20"/>
          <p:cNvSpPr/>
          <p:nvPr/>
        </p:nvSpPr>
        <p:spPr>
          <a:xfrm rot="20344731">
            <a:off x="1281918" y="4680059"/>
            <a:ext cx="1440437" cy="798201"/>
          </a:xfrm>
          <a:prstGeom prst="rightArrow">
            <a:avLst>
              <a:gd name="adj1" fmla="val 50000"/>
              <a:gd name="adj2" fmla="val 50000"/>
            </a:avLst>
          </a:prstGeom>
          <a:solidFill>
            <a:srgbClr val="002060"/>
          </a:solidFill>
          <a:ln w="12700" cap="flat" cmpd="sng">
            <a:solidFill>
              <a:schemeClr val="bg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chemeClr val="bg1"/>
                </a:solidFill>
                <a:latin typeface="Arial" panose="020B0604020202020204" pitchFamily="34" charset="0"/>
                <a:ea typeface="Calibri"/>
                <a:cs typeface="Arial" panose="020B0604020202020204" pitchFamily="34" charset="0"/>
                <a:sym typeface="Calibri"/>
              </a:rPr>
              <a:t>India!</a:t>
            </a:r>
            <a:endParaRPr sz="2400" dirty="0">
              <a:solidFill>
                <a:schemeClr val="bg1"/>
              </a:solidFill>
              <a:latin typeface="Arial" panose="020B0604020202020204" pitchFamily="34" charset="0"/>
              <a:ea typeface="Calibri"/>
              <a:cs typeface="Arial" panose="020B0604020202020204" pitchFamily="34" charset="0"/>
              <a:sym typeface="Calibri"/>
            </a:endParaRPr>
          </a:p>
        </p:txBody>
      </p:sp>
      <p:sp>
        <p:nvSpPr>
          <p:cNvPr id="109" name="Google Shape;109;p20"/>
          <p:cNvSpPr txBox="1">
            <a:spLocks noGrp="1"/>
          </p:cNvSpPr>
          <p:nvPr>
            <p:ph type="body" idx="1"/>
          </p:nvPr>
        </p:nvSpPr>
        <p:spPr>
          <a:xfrm>
            <a:off x="5774514" y="1656507"/>
            <a:ext cx="3378926" cy="4791000"/>
          </a:xfrm>
          <a:prstGeom prst="rect">
            <a:avLst/>
          </a:prstGeom>
          <a:noFill/>
          <a:ln>
            <a:noFill/>
          </a:ln>
        </p:spPr>
        <p:txBody>
          <a:bodyPr spcFirstLastPara="1" wrap="square" lIns="91425" tIns="45700" rIns="91425" bIns="45700" anchor="t" anchorCtr="0">
            <a:noAutofit/>
          </a:bodyPr>
          <a:lstStyle/>
          <a:p>
            <a:pPr marL="514350" marR="0" lvl="0" indent="-514350" algn="l" rtl="0">
              <a:lnSpc>
                <a:spcPct val="100000"/>
              </a:lnSpc>
              <a:spcBef>
                <a:spcPts val="0"/>
              </a:spcBef>
              <a:spcAft>
                <a:spcPts val="0"/>
              </a:spcAft>
              <a:buClr>
                <a:schemeClr val="tx1"/>
              </a:buClr>
              <a:buSzPct val="110000"/>
              <a:buFont typeface="Calibri"/>
              <a:buAutoNum type="arabicPeriod"/>
            </a:pPr>
            <a:r>
              <a:rPr lang="en-US" sz="2000" u="none" strike="noStrike" cap="none" dirty="0">
                <a:solidFill>
                  <a:schemeClr val="tx1"/>
                </a:solidFill>
                <a:ea typeface="Calibri"/>
                <a:cs typeface="Arial" panose="020B0604020202020204" pitchFamily="34" charset="0"/>
                <a:sym typeface="Calibri"/>
              </a:rPr>
              <a:t>Russia</a:t>
            </a:r>
            <a:endParaRPr sz="2000" dirty="0">
              <a:solidFill>
                <a:schemeClr val="tx1"/>
              </a:solidFill>
              <a:cs typeface="Arial" panose="020B0604020202020204" pitchFamily="34" charset="0"/>
            </a:endParaRPr>
          </a:p>
          <a:p>
            <a:pPr marL="514350" marR="0" lvl="0" indent="-514350" algn="l" rtl="0">
              <a:lnSpc>
                <a:spcPct val="100000"/>
              </a:lnSpc>
              <a:spcBef>
                <a:spcPts val="1000"/>
              </a:spcBef>
              <a:spcAft>
                <a:spcPts val="0"/>
              </a:spcAft>
              <a:buClr>
                <a:schemeClr val="tx1"/>
              </a:buClr>
              <a:buSzPct val="110000"/>
              <a:buFont typeface="Calibri"/>
              <a:buAutoNum type="arabicPeriod"/>
            </a:pPr>
            <a:r>
              <a:rPr lang="en-US" sz="2000" u="none" strike="noStrike" cap="none" dirty="0">
                <a:solidFill>
                  <a:schemeClr val="tx1"/>
                </a:solidFill>
                <a:ea typeface="Calibri"/>
                <a:cs typeface="Arial" panose="020B0604020202020204" pitchFamily="34" charset="0"/>
                <a:sym typeface="Calibri"/>
              </a:rPr>
              <a:t>Canada</a:t>
            </a:r>
            <a:endParaRPr sz="2000" dirty="0">
              <a:solidFill>
                <a:schemeClr val="tx1"/>
              </a:solidFill>
              <a:cs typeface="Arial" panose="020B0604020202020204" pitchFamily="34" charset="0"/>
            </a:endParaRPr>
          </a:p>
          <a:p>
            <a:pPr marL="514350" marR="0" lvl="0" indent="-514350" algn="l" rtl="0">
              <a:lnSpc>
                <a:spcPct val="100000"/>
              </a:lnSpc>
              <a:spcBef>
                <a:spcPts val="1000"/>
              </a:spcBef>
              <a:spcAft>
                <a:spcPts val="0"/>
              </a:spcAft>
              <a:buClr>
                <a:schemeClr val="tx1"/>
              </a:buClr>
              <a:buSzPct val="110000"/>
              <a:buFont typeface="Calibri"/>
              <a:buAutoNum type="arabicPeriod"/>
            </a:pPr>
            <a:r>
              <a:rPr lang="en-US" sz="2000" u="none" strike="noStrike" cap="none" dirty="0">
                <a:solidFill>
                  <a:schemeClr val="tx1"/>
                </a:solidFill>
                <a:ea typeface="Calibri"/>
                <a:cs typeface="Arial" panose="020B0604020202020204" pitchFamily="34" charset="0"/>
                <a:sym typeface="Calibri"/>
              </a:rPr>
              <a:t>China</a:t>
            </a:r>
            <a:endParaRPr sz="2000" dirty="0">
              <a:solidFill>
                <a:schemeClr val="tx1"/>
              </a:solidFill>
              <a:cs typeface="Arial" panose="020B0604020202020204" pitchFamily="34" charset="0"/>
            </a:endParaRPr>
          </a:p>
          <a:p>
            <a:pPr marL="514350" marR="0" lvl="0" indent="-514350" algn="l" rtl="0">
              <a:lnSpc>
                <a:spcPct val="100000"/>
              </a:lnSpc>
              <a:spcBef>
                <a:spcPts val="1000"/>
              </a:spcBef>
              <a:spcAft>
                <a:spcPts val="0"/>
              </a:spcAft>
              <a:buClr>
                <a:schemeClr val="tx1"/>
              </a:buClr>
              <a:buSzPct val="110000"/>
              <a:buFont typeface="Calibri"/>
              <a:buAutoNum type="arabicPeriod"/>
            </a:pPr>
            <a:r>
              <a:rPr lang="en-US" sz="2000" u="none" strike="noStrike" cap="none" dirty="0">
                <a:solidFill>
                  <a:schemeClr val="tx1"/>
                </a:solidFill>
                <a:ea typeface="Calibri"/>
                <a:cs typeface="Arial" panose="020B0604020202020204" pitchFamily="34" charset="0"/>
                <a:sym typeface="Calibri"/>
              </a:rPr>
              <a:t>United States</a:t>
            </a:r>
            <a:endParaRPr sz="2000" dirty="0">
              <a:solidFill>
                <a:schemeClr val="tx1"/>
              </a:solidFill>
              <a:cs typeface="Arial" panose="020B0604020202020204" pitchFamily="34" charset="0"/>
            </a:endParaRPr>
          </a:p>
          <a:p>
            <a:pPr marL="514350" marR="0" lvl="0" indent="-514350" algn="l" rtl="0">
              <a:lnSpc>
                <a:spcPct val="100000"/>
              </a:lnSpc>
              <a:spcBef>
                <a:spcPts val="1000"/>
              </a:spcBef>
              <a:spcAft>
                <a:spcPts val="0"/>
              </a:spcAft>
              <a:buClr>
                <a:schemeClr val="tx1"/>
              </a:buClr>
              <a:buSzPct val="110000"/>
              <a:buFont typeface="Calibri"/>
              <a:buAutoNum type="arabicPeriod"/>
            </a:pPr>
            <a:r>
              <a:rPr lang="en-US" sz="2000" u="none" strike="noStrike" cap="none" dirty="0">
                <a:solidFill>
                  <a:schemeClr val="tx1"/>
                </a:solidFill>
                <a:ea typeface="Calibri"/>
                <a:cs typeface="Arial" panose="020B0604020202020204" pitchFamily="34" charset="0"/>
                <a:sym typeface="Calibri"/>
              </a:rPr>
              <a:t>Brazil</a:t>
            </a:r>
            <a:endParaRPr sz="2000" dirty="0">
              <a:solidFill>
                <a:schemeClr val="tx1"/>
              </a:solidFill>
              <a:cs typeface="Arial" panose="020B0604020202020204" pitchFamily="34" charset="0"/>
            </a:endParaRPr>
          </a:p>
          <a:p>
            <a:pPr marL="514350" marR="0" lvl="0" indent="-514350" algn="l" rtl="0">
              <a:lnSpc>
                <a:spcPct val="100000"/>
              </a:lnSpc>
              <a:spcBef>
                <a:spcPts val="1000"/>
              </a:spcBef>
              <a:spcAft>
                <a:spcPts val="0"/>
              </a:spcAft>
              <a:buClr>
                <a:schemeClr val="tx1"/>
              </a:buClr>
              <a:buSzPct val="110000"/>
              <a:buFont typeface="Calibri"/>
              <a:buAutoNum type="arabicPeriod"/>
            </a:pPr>
            <a:r>
              <a:rPr lang="en-US" sz="2000" u="none" strike="noStrike" cap="none" dirty="0">
                <a:solidFill>
                  <a:schemeClr val="tx1"/>
                </a:solidFill>
                <a:ea typeface="Calibri"/>
                <a:cs typeface="Arial" panose="020B0604020202020204" pitchFamily="34" charset="0"/>
                <a:sym typeface="Calibri"/>
              </a:rPr>
              <a:t>Australia</a:t>
            </a:r>
            <a:endParaRPr sz="2000" dirty="0">
              <a:solidFill>
                <a:schemeClr val="tx1"/>
              </a:solidFill>
              <a:cs typeface="Arial" panose="020B0604020202020204" pitchFamily="34" charset="0"/>
            </a:endParaRPr>
          </a:p>
          <a:p>
            <a:pPr marL="514350" marR="0" lvl="0" indent="-514350" algn="l" rtl="0">
              <a:lnSpc>
                <a:spcPct val="100000"/>
              </a:lnSpc>
              <a:spcBef>
                <a:spcPts val="1000"/>
              </a:spcBef>
              <a:spcAft>
                <a:spcPts val="0"/>
              </a:spcAft>
              <a:buClr>
                <a:schemeClr val="tx1"/>
              </a:buClr>
              <a:buSzPct val="110000"/>
              <a:buFont typeface="Calibri"/>
              <a:buAutoNum type="arabicPeriod"/>
            </a:pPr>
            <a:r>
              <a:rPr lang="en-US" sz="2000" u="none" strike="noStrike" cap="none" dirty="0">
                <a:solidFill>
                  <a:schemeClr val="tx1"/>
                </a:solidFill>
                <a:ea typeface="Calibri"/>
                <a:cs typeface="Arial" panose="020B0604020202020204" pitchFamily="34" charset="0"/>
                <a:sym typeface="Calibri"/>
              </a:rPr>
              <a:t>U.S. Public Lands</a:t>
            </a:r>
            <a:br>
              <a:rPr lang="en-US" sz="2000" u="none" strike="noStrike" cap="none" dirty="0">
                <a:solidFill>
                  <a:schemeClr val="tx1"/>
                </a:solidFill>
                <a:ea typeface="Calibri"/>
                <a:cs typeface="Arial" panose="020B0604020202020204" pitchFamily="34" charset="0"/>
                <a:sym typeface="Calibri"/>
              </a:rPr>
            </a:br>
            <a:r>
              <a:rPr lang="en-US" sz="1600" u="none" strike="noStrike" cap="none" dirty="0">
                <a:solidFill>
                  <a:schemeClr val="tx1"/>
                </a:solidFill>
                <a:ea typeface="Calibri"/>
                <a:cs typeface="Arial" panose="020B0604020202020204" pitchFamily="34" charset="0"/>
                <a:sym typeface="Calibri"/>
              </a:rPr>
              <a:t>(State and Federal)</a:t>
            </a:r>
            <a:endParaRPr sz="2000" dirty="0">
              <a:solidFill>
                <a:schemeClr val="tx1"/>
              </a:solidFill>
              <a:cs typeface="Arial" panose="020B0604020202020204" pitchFamily="34" charset="0"/>
            </a:endParaRPr>
          </a:p>
          <a:p>
            <a:pPr marL="514350" marR="0" lvl="0" indent="-514350" algn="l" rtl="0">
              <a:lnSpc>
                <a:spcPct val="100000"/>
              </a:lnSpc>
              <a:spcBef>
                <a:spcPts val="1000"/>
              </a:spcBef>
              <a:spcAft>
                <a:spcPts val="0"/>
              </a:spcAft>
              <a:buClr>
                <a:schemeClr val="tx1"/>
              </a:buClr>
              <a:buSzPct val="110000"/>
              <a:buFont typeface="Calibri"/>
              <a:buAutoNum type="arabicPeriod"/>
            </a:pPr>
            <a:r>
              <a:rPr lang="en-US" sz="2000" u="none" strike="noStrike" cap="none" dirty="0">
                <a:solidFill>
                  <a:schemeClr val="tx1"/>
                </a:solidFill>
                <a:ea typeface="Calibri"/>
                <a:cs typeface="Arial" panose="020B0604020202020204" pitchFamily="34" charset="0"/>
                <a:sym typeface="Calibri"/>
              </a:rPr>
              <a:t>India</a:t>
            </a:r>
            <a:endParaRPr sz="2000" u="none" strike="noStrike" cap="none" dirty="0">
              <a:solidFill>
                <a:schemeClr val="tx1"/>
              </a:solidFill>
              <a:ea typeface="Calibri"/>
              <a:cs typeface="Arial" panose="020B0604020202020204" pitchFamily="34" charset="0"/>
              <a:sym typeface="Calibri"/>
            </a:endParaRPr>
          </a:p>
        </p:txBody>
      </p:sp>
    </p:spTree>
  </p:cSld>
  <p:clrMapOvr>
    <a:masterClrMapping/>
  </p:clrMapOvr>
  <p:transition>
    <p:fade thruBlk="1"/>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6835</TotalTime>
  <Words>2802</Words>
  <Application>Microsoft Macintosh PowerPoint</Application>
  <PresentationFormat>On-screen Show (4:3)</PresentationFormat>
  <Paragraphs>350</Paragraphs>
  <Slides>40</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Georgia</vt:lpstr>
      <vt:lpstr>Times</vt:lpstr>
      <vt:lpstr>Arial Black</vt:lpstr>
      <vt:lpstr>Calibri</vt:lpstr>
      <vt:lpstr>Simple Light</vt:lpstr>
      <vt:lpstr>PowerPoint Presentation</vt:lpstr>
      <vt:lpstr>PowerPoint Presentation</vt:lpstr>
      <vt:lpstr>PowerPoint Presentation</vt:lpstr>
      <vt:lpstr>Today we’ll explore:</vt:lpstr>
      <vt:lpstr>PowerPoint Presentation</vt:lpstr>
      <vt:lpstr>PowerPoint Presentation</vt:lpstr>
      <vt:lpstr>PowerPoint Presentation</vt:lpstr>
      <vt:lpstr>PowerPoint Presentation</vt:lpstr>
      <vt:lpstr>How big are public lands?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Extraction on Public Lands</vt:lpstr>
      <vt:lpstr>Public Lands: Carbon Source or Sink?</vt:lpstr>
      <vt:lpstr>Public Lands emit 4.5 times more CO2 than they absorb</vt:lpstr>
      <vt:lpstr>PowerPoint Presentation</vt:lpstr>
      <vt:lpstr>PowerPoint Presentation</vt:lpstr>
      <vt:lpstr>Natural Gas Wasted on Public Lands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Lands &amp; Climate Change:  Seeing Impacts and Building Resilience</dc:title>
  <dc:creator>Rachel Green</dc:creator>
  <cp:lastModifiedBy>Susan Kearns</cp:lastModifiedBy>
  <cp:revision>163</cp:revision>
  <cp:lastPrinted>2020-02-20T23:04:26Z</cp:lastPrinted>
  <dcterms:modified xsi:type="dcterms:W3CDTF">2021-07-21T20:21:47Z</dcterms:modified>
</cp:coreProperties>
</file>