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3" r:id="rId3"/>
    <p:sldId id="265" r:id="rId4"/>
    <p:sldId id="266" r:id="rId5"/>
    <p:sldId id="258" r:id="rId6"/>
    <p:sldId id="264" r:id="rId7"/>
    <p:sldId id="268" r:id="rId8"/>
    <p:sldId id="271" r:id="rId9"/>
    <p:sldId id="269" r:id="rId10"/>
    <p:sldId id="281" r:id="rId11"/>
    <p:sldId id="275" r:id="rId12"/>
    <p:sldId id="273" r:id="rId13"/>
    <p:sldId id="277" r:id="rId14"/>
    <p:sldId id="279" r:id="rId15"/>
    <p:sldId id="280" r:id="rId16"/>
    <p:sldId id="282" r:id="rId17"/>
    <p:sldId id="267" r:id="rId18"/>
    <p:sldId id="284" r:id="rId19"/>
    <p:sldId id="261" r:id="rId20"/>
    <p:sldId id="262"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560C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002" autoAdjust="0"/>
  </p:normalViewPr>
  <p:slideViewPr>
    <p:cSldViewPr snapToGrid="0">
      <p:cViewPr varScale="1">
        <p:scale>
          <a:sx n="91" d="100"/>
          <a:sy n="91" d="100"/>
        </p:scale>
        <p:origin x="12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B40E6-699F-4AF2-B2B3-55519F01D8A1}"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778B0-6039-48A6-81A8-D64603389FA2}" type="slidenum">
              <a:rPr lang="en-US" smtClean="0"/>
              <a:t>‹#›</a:t>
            </a:fld>
            <a:endParaRPr lang="en-US"/>
          </a:p>
        </p:txBody>
      </p:sp>
    </p:spTree>
    <p:extLst>
      <p:ext uri="{BB962C8B-B14F-4D97-AF65-F5344CB8AC3E}">
        <p14:creationId xmlns:p14="http://schemas.microsoft.com/office/powerpoint/2010/main" val="342451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oughtco.com/deepwater-horizon-facts-1203711"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thoughtco.com/geography-of-the-gulf-of-mexico-143554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from Broads DC </a:t>
            </a:r>
            <a:r>
              <a:rPr lang="en-US" dirty="0" err="1" smtClean="0"/>
              <a:t>Broadwalk</a:t>
            </a:r>
            <a:endParaRPr lang="en-US" dirty="0" smtClean="0"/>
          </a:p>
          <a:p>
            <a:endParaRPr lang="en-US" dirty="0"/>
          </a:p>
        </p:txBody>
      </p:sp>
      <p:sp>
        <p:nvSpPr>
          <p:cNvPr id="4" name="Slide Number Placeholder 3"/>
          <p:cNvSpPr>
            <a:spLocks noGrp="1"/>
          </p:cNvSpPr>
          <p:nvPr>
            <p:ph type="sldNum" sz="quarter" idx="10"/>
          </p:nvPr>
        </p:nvSpPr>
        <p:spPr/>
        <p:txBody>
          <a:bodyPr/>
          <a:lstStyle/>
          <a:p>
            <a:fld id="{F71778B0-6039-48A6-81A8-D64603389FA2}" type="slidenum">
              <a:rPr lang="en-US" smtClean="0"/>
              <a:t>1</a:t>
            </a:fld>
            <a:endParaRPr lang="en-US"/>
          </a:p>
        </p:txBody>
      </p:sp>
    </p:spTree>
    <p:extLst>
      <p:ext uri="{BB962C8B-B14F-4D97-AF65-F5344CB8AC3E}">
        <p14:creationId xmlns:p14="http://schemas.microsoft.com/office/powerpoint/2010/main" val="1763730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Sets a dangerous precedent, approving construction of a destructive, unnecessary road through protected wilderness in the vital </a:t>
            </a:r>
            <a:r>
              <a:rPr lang="en-US" sz="1200" i="0" kern="1200" dirty="0" err="1" smtClean="0">
                <a:solidFill>
                  <a:schemeClr val="tx1"/>
                </a:solidFill>
                <a:effectLst/>
                <a:latin typeface="+mn-lt"/>
                <a:ea typeface="+mn-ea"/>
                <a:cs typeface="+mn-cs"/>
              </a:rPr>
              <a:t>Izembek</a:t>
            </a:r>
            <a:r>
              <a:rPr lang="en-US" sz="1200" i="0" kern="1200" dirty="0" smtClean="0">
                <a:solidFill>
                  <a:schemeClr val="tx1"/>
                </a:solidFill>
                <a:effectLst/>
                <a:latin typeface="+mn-lt"/>
                <a:ea typeface="+mn-ea"/>
                <a:cs typeface="+mn-cs"/>
              </a:rPr>
              <a:t> National Wildlife Refuge in the Alaska Peninsula.</a:t>
            </a:r>
            <a:endParaRPr lang="en-US" dirty="0" smtClean="0"/>
          </a:p>
          <a:p>
            <a:endParaRPr lang="en-US" dirty="0" smtClean="0"/>
          </a:p>
          <a:p>
            <a:r>
              <a:rPr lang="en-US" dirty="0" smtClean="0"/>
              <a:t>More info: https://wilderness.org/press-release/us-house-passes-bill-threatening-wilderness-across-America</a:t>
            </a:r>
          </a:p>
          <a:p>
            <a:endParaRPr lang="en-US" dirty="0" smtClean="0"/>
          </a:p>
          <a:p>
            <a:r>
              <a:rPr lang="en-US" dirty="0" smtClean="0"/>
              <a:t>More about the Road to Nowhere:</a:t>
            </a:r>
            <a:r>
              <a:rPr lang="en-US" baseline="0" dirty="0" smtClean="0"/>
              <a:t> </a:t>
            </a:r>
            <a:r>
              <a:rPr lang="en-US" dirty="0" smtClean="0"/>
              <a:t>http://refugeassociation.org/advocacy/refuge-issues/izembek/</a:t>
            </a:r>
            <a:endParaRPr lang="en-US" dirty="0"/>
          </a:p>
        </p:txBody>
      </p:sp>
      <p:sp>
        <p:nvSpPr>
          <p:cNvPr id="4" name="Slide Number Placeholder 3"/>
          <p:cNvSpPr>
            <a:spLocks noGrp="1"/>
          </p:cNvSpPr>
          <p:nvPr>
            <p:ph type="sldNum" sz="quarter" idx="10"/>
          </p:nvPr>
        </p:nvSpPr>
        <p:spPr/>
        <p:txBody>
          <a:bodyPr/>
          <a:lstStyle/>
          <a:p>
            <a:fld id="{F71778B0-6039-48A6-81A8-D64603389FA2}" type="slidenum">
              <a:rPr lang="en-US" smtClean="0"/>
              <a:t>12</a:t>
            </a:fld>
            <a:endParaRPr lang="en-US"/>
          </a:p>
        </p:txBody>
      </p:sp>
    </p:spTree>
    <p:extLst>
      <p:ext uri="{BB962C8B-B14F-4D97-AF65-F5344CB8AC3E}">
        <p14:creationId xmlns:p14="http://schemas.microsoft.com/office/powerpoint/2010/main" val="255264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H.R. 424, a damaging bill that would be more aptly named the “</a:t>
            </a:r>
            <a:r>
              <a:rPr lang="en-US" sz="1200" b="1" i="0" kern="1200" dirty="0" smtClean="0">
                <a:solidFill>
                  <a:schemeClr val="tx1"/>
                </a:solidFill>
                <a:effectLst/>
                <a:latin typeface="+mn-lt"/>
                <a:ea typeface="+mn-ea"/>
                <a:cs typeface="+mn-cs"/>
              </a:rPr>
              <a:t>War On Wolves Act</a:t>
            </a:r>
            <a:r>
              <a:rPr lang="en-US" sz="1200" b="0" i="0" kern="1200" dirty="0" smtClean="0">
                <a:solidFill>
                  <a:schemeClr val="tx1"/>
                </a:solidFill>
                <a:effectLst/>
                <a:latin typeface="+mn-lt"/>
                <a:ea typeface="+mn-ea"/>
                <a:cs typeface="+mn-cs"/>
              </a:rPr>
              <a:t>,” would override a unanimous D.C. Circuit Court of Appeals decision issued on August 1, 2017 and remove existing Endangered Species Act protections for gray wolves in Michigan, Minnesota, and Wisconsin. This bill would also codify a March 3, 2017 decision by that same appellate federal court that stripped Endangered Species Act protections for wolves in Wyoming. Further, this bill would preclude judicial review of the two agency wolf </a:t>
            </a:r>
            <a:r>
              <a:rPr lang="en-US" sz="1200" b="0" i="0" kern="1200" dirty="0" err="1" smtClean="0">
                <a:solidFill>
                  <a:schemeClr val="tx1"/>
                </a:solidFill>
                <a:effectLst/>
                <a:latin typeface="+mn-lt"/>
                <a:ea typeface="+mn-ea"/>
                <a:cs typeface="+mn-cs"/>
              </a:rPr>
              <a:t>delistings</a:t>
            </a:r>
            <a:r>
              <a:rPr lang="en-US" sz="1200" b="0" i="0" kern="1200" dirty="0" smtClean="0">
                <a:solidFill>
                  <a:schemeClr val="tx1"/>
                </a:solidFill>
                <a:effectLst/>
                <a:latin typeface="+mn-lt"/>
                <a:ea typeface="+mn-ea"/>
                <a:cs typeface="+mn-cs"/>
              </a:rPr>
              <a:t> at issue and thus sets a damaging trend for undermining all laws that allow citizens from across the political spectrum to go to court to hold the government accountable for its actions.</a:t>
            </a:r>
          </a:p>
          <a:p>
            <a:endParaRPr lang="en-US" dirty="0" smtClean="0"/>
          </a:p>
          <a:p>
            <a:r>
              <a:rPr lang="en-US" dirty="0" smtClean="0"/>
              <a:t>https://newsroom.defenders.org/house-committee-moves-to-gut-the-endangered-species-act/	</a:t>
            </a:r>
            <a:endParaRPr lang="en-US" dirty="0"/>
          </a:p>
        </p:txBody>
      </p:sp>
      <p:sp>
        <p:nvSpPr>
          <p:cNvPr id="4" name="Slide Number Placeholder 3"/>
          <p:cNvSpPr>
            <a:spLocks noGrp="1"/>
          </p:cNvSpPr>
          <p:nvPr>
            <p:ph type="sldNum" sz="quarter" idx="10"/>
          </p:nvPr>
        </p:nvSpPr>
        <p:spPr/>
        <p:txBody>
          <a:bodyPr/>
          <a:lstStyle/>
          <a:p>
            <a:fld id="{F71778B0-6039-48A6-81A8-D64603389FA2}" type="slidenum">
              <a:rPr lang="en-US" smtClean="0"/>
              <a:t>13</a:t>
            </a:fld>
            <a:endParaRPr lang="en-US"/>
          </a:p>
        </p:txBody>
      </p:sp>
    </p:spTree>
    <p:extLst>
      <p:ext uri="{BB962C8B-B14F-4D97-AF65-F5344CB8AC3E}">
        <p14:creationId xmlns:p14="http://schemas.microsoft.com/office/powerpoint/2010/main" val="118622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out the Broads</a:t>
            </a:r>
            <a:r>
              <a:rPr lang="en-US" baseline="0" dirty="0" smtClean="0"/>
              <a:t> action alert on </a:t>
            </a:r>
            <a:r>
              <a:rPr lang="en-US" baseline="0" dirty="0" err="1" smtClean="0"/>
              <a:t>Shash</a:t>
            </a:r>
            <a:r>
              <a:rPr lang="en-US" baseline="0" dirty="0" smtClean="0"/>
              <a:t> </a:t>
            </a:r>
            <a:r>
              <a:rPr lang="en-US" baseline="0" dirty="0" err="1" smtClean="0"/>
              <a:t>Jaa</a:t>
            </a:r>
            <a:r>
              <a:rPr lang="en-US" baseline="0" dirty="0" smtClean="0"/>
              <a:t> and GSENM Enhancement: http://conta.cc/2GkcmNW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71778B0-6039-48A6-81A8-D64603389FA2}" type="slidenum">
              <a:rPr lang="en-US" smtClean="0"/>
              <a:t>14</a:t>
            </a:fld>
            <a:endParaRPr lang="en-US"/>
          </a:p>
        </p:txBody>
      </p:sp>
    </p:spTree>
    <p:extLst>
      <p:ext uri="{BB962C8B-B14F-4D97-AF65-F5344CB8AC3E}">
        <p14:creationId xmlns:p14="http://schemas.microsoft.com/office/powerpoint/2010/main" val="2631590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out the Broads</a:t>
            </a:r>
            <a:r>
              <a:rPr lang="en-US" baseline="0" dirty="0" smtClean="0"/>
              <a:t> action alert on </a:t>
            </a:r>
            <a:r>
              <a:rPr lang="en-US" baseline="0" dirty="0" err="1" smtClean="0"/>
              <a:t>Shash</a:t>
            </a:r>
            <a:r>
              <a:rPr lang="en-US" baseline="0" dirty="0" smtClean="0"/>
              <a:t> </a:t>
            </a:r>
            <a:r>
              <a:rPr lang="en-US" baseline="0" dirty="0" err="1" smtClean="0"/>
              <a:t>Jaa</a:t>
            </a:r>
            <a:r>
              <a:rPr lang="en-US" baseline="0" dirty="0" smtClean="0"/>
              <a:t> and GSENM Enhancement: http://conta.cc/2GkcmNW</a:t>
            </a:r>
          </a:p>
          <a:p>
            <a:endParaRPr lang="en-US" dirty="0"/>
          </a:p>
        </p:txBody>
      </p:sp>
      <p:sp>
        <p:nvSpPr>
          <p:cNvPr id="4" name="Slide Number Placeholder 3"/>
          <p:cNvSpPr>
            <a:spLocks noGrp="1"/>
          </p:cNvSpPr>
          <p:nvPr>
            <p:ph type="sldNum" sz="quarter" idx="10"/>
          </p:nvPr>
        </p:nvSpPr>
        <p:spPr/>
        <p:txBody>
          <a:bodyPr/>
          <a:lstStyle/>
          <a:p>
            <a:fld id="{F71778B0-6039-48A6-81A8-D64603389FA2}" type="slidenum">
              <a:rPr lang="en-US" smtClean="0"/>
              <a:t>15</a:t>
            </a:fld>
            <a:endParaRPr lang="en-US"/>
          </a:p>
        </p:txBody>
      </p:sp>
    </p:spTree>
    <p:extLst>
      <p:ext uri="{BB962C8B-B14F-4D97-AF65-F5344CB8AC3E}">
        <p14:creationId xmlns:p14="http://schemas.microsoft.com/office/powerpoint/2010/main" val="1185312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Terrible bill that </a:t>
            </a:r>
            <a:r>
              <a:rPr lang="en-US" sz="1200" i="0" kern="1200" dirty="0" smtClean="0">
                <a:solidFill>
                  <a:schemeClr val="tx1"/>
                </a:solidFill>
                <a:effectLst/>
                <a:latin typeface="+mn-lt"/>
                <a:ea typeface="+mn-ea"/>
                <a:cs typeface="+mn-cs"/>
              </a:rPr>
              <a:t>opens up Wilderness to bikes and</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other wheeled contraptions</a:t>
            </a:r>
            <a:r>
              <a:rPr lang="en-US" sz="1200" i="0" kern="1200" baseline="0" dirty="0" smtClean="0">
                <a:solidFill>
                  <a:schemeClr val="tx1"/>
                </a:solidFill>
                <a:effectLst/>
                <a:latin typeface="+mn-lt"/>
                <a:ea typeface="+mn-ea"/>
                <a:cs typeface="+mn-cs"/>
              </a:rPr>
              <a:t> at the discretion of land managers.</a:t>
            </a:r>
          </a:p>
          <a:p>
            <a:endParaRPr lang="en-US" sz="1200" i="0" kern="1200" baseline="0" dirty="0" smtClean="0">
              <a:solidFill>
                <a:schemeClr val="tx1"/>
              </a:solidFill>
              <a:effectLst/>
              <a:latin typeface="+mn-lt"/>
              <a:ea typeface="+mn-ea"/>
              <a:cs typeface="+mn-cs"/>
            </a:endParaRPr>
          </a:p>
          <a:p>
            <a:r>
              <a:rPr lang="en-US" dirty="0" smtClean="0"/>
              <a:t>Check out the Broads</a:t>
            </a:r>
            <a:r>
              <a:rPr lang="en-US" baseline="0" dirty="0" smtClean="0"/>
              <a:t> action alert on this bill: http://conta.cc/2GkcmNW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71778B0-6039-48A6-81A8-D64603389FA2}" type="slidenum">
              <a:rPr lang="en-US" smtClean="0"/>
              <a:t>16</a:t>
            </a:fld>
            <a:endParaRPr lang="en-US"/>
          </a:p>
        </p:txBody>
      </p:sp>
    </p:spTree>
    <p:extLst>
      <p:ext uri="{BB962C8B-B14F-4D97-AF65-F5344CB8AC3E}">
        <p14:creationId xmlns:p14="http://schemas.microsoft.com/office/powerpoint/2010/main" val="3841962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778B0-6039-48A6-81A8-D64603389FA2}" type="slidenum">
              <a:rPr lang="en-US" smtClean="0"/>
              <a:t>17</a:t>
            </a:fld>
            <a:endParaRPr lang="en-US"/>
          </a:p>
        </p:txBody>
      </p:sp>
    </p:spTree>
    <p:extLst>
      <p:ext uri="{BB962C8B-B14F-4D97-AF65-F5344CB8AC3E}">
        <p14:creationId xmlns:p14="http://schemas.microsoft.com/office/powerpoint/2010/main" val="2823327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778B0-6039-48A6-81A8-D64603389FA2}" type="slidenum">
              <a:rPr lang="en-US" smtClean="0"/>
              <a:t>18</a:t>
            </a:fld>
            <a:endParaRPr lang="en-US"/>
          </a:p>
        </p:txBody>
      </p:sp>
    </p:spTree>
    <p:extLst>
      <p:ext uri="{BB962C8B-B14F-4D97-AF65-F5344CB8AC3E}">
        <p14:creationId xmlns:p14="http://schemas.microsoft.com/office/powerpoint/2010/main" val="4160789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from Broads DC </a:t>
            </a:r>
            <a:r>
              <a:rPr lang="en-US" dirty="0" err="1" smtClean="0"/>
              <a:t>Broadwalk</a:t>
            </a:r>
            <a:r>
              <a:rPr lang="en-US" dirty="0" smtClean="0"/>
              <a:t> 2017</a:t>
            </a:r>
          </a:p>
          <a:p>
            <a:endParaRPr lang="en-US" dirty="0"/>
          </a:p>
        </p:txBody>
      </p:sp>
      <p:sp>
        <p:nvSpPr>
          <p:cNvPr id="4" name="Slide Number Placeholder 3"/>
          <p:cNvSpPr>
            <a:spLocks noGrp="1"/>
          </p:cNvSpPr>
          <p:nvPr>
            <p:ph type="sldNum" sz="quarter" idx="10"/>
          </p:nvPr>
        </p:nvSpPr>
        <p:spPr/>
        <p:txBody>
          <a:bodyPr/>
          <a:lstStyle/>
          <a:p>
            <a:fld id="{F71778B0-6039-48A6-81A8-D64603389FA2}" type="slidenum">
              <a:rPr lang="en-US" smtClean="0"/>
              <a:t>21</a:t>
            </a:fld>
            <a:endParaRPr lang="en-US"/>
          </a:p>
        </p:txBody>
      </p:sp>
    </p:spTree>
    <p:extLst>
      <p:ext uri="{BB962C8B-B14F-4D97-AF65-F5344CB8AC3E}">
        <p14:creationId xmlns:p14="http://schemas.microsoft.com/office/powerpoint/2010/main" val="374126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from Broads DC </a:t>
            </a:r>
            <a:r>
              <a:rPr lang="en-US" dirty="0" err="1" smtClean="0"/>
              <a:t>Broadwalk</a:t>
            </a:r>
            <a:endParaRPr lang="en-US" dirty="0" smtClean="0"/>
          </a:p>
        </p:txBody>
      </p:sp>
      <p:sp>
        <p:nvSpPr>
          <p:cNvPr id="4" name="Slide Number Placeholder 3"/>
          <p:cNvSpPr>
            <a:spLocks noGrp="1"/>
          </p:cNvSpPr>
          <p:nvPr>
            <p:ph type="sldNum" sz="quarter" idx="10"/>
          </p:nvPr>
        </p:nvSpPr>
        <p:spPr/>
        <p:txBody>
          <a:bodyPr/>
          <a:lstStyle/>
          <a:p>
            <a:fld id="{F71778B0-6039-48A6-81A8-D64603389FA2}" type="slidenum">
              <a:rPr lang="en-US" smtClean="0"/>
              <a:t>4</a:t>
            </a:fld>
            <a:endParaRPr lang="en-US"/>
          </a:p>
        </p:txBody>
      </p:sp>
    </p:spTree>
    <p:extLst>
      <p:ext uri="{BB962C8B-B14F-4D97-AF65-F5344CB8AC3E}">
        <p14:creationId xmlns:p14="http://schemas.microsoft.com/office/powerpoint/2010/main" val="170222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simply too much to keep</a:t>
            </a:r>
            <a:r>
              <a:rPr lang="en-US" baseline="0" dirty="0" smtClean="0"/>
              <a:t> track of for any single person. You need tools and a strategy!</a:t>
            </a:r>
            <a:endParaRPr lang="en-US" dirty="0"/>
          </a:p>
        </p:txBody>
      </p:sp>
      <p:sp>
        <p:nvSpPr>
          <p:cNvPr id="4" name="Slide Number Placeholder 3"/>
          <p:cNvSpPr>
            <a:spLocks noGrp="1"/>
          </p:cNvSpPr>
          <p:nvPr>
            <p:ph type="sldNum" sz="quarter" idx="10"/>
          </p:nvPr>
        </p:nvSpPr>
        <p:spPr/>
        <p:txBody>
          <a:bodyPr/>
          <a:lstStyle/>
          <a:p>
            <a:fld id="{F71778B0-6039-48A6-81A8-D64603389FA2}" type="slidenum">
              <a:rPr lang="en-US" smtClean="0"/>
              <a:t>5</a:t>
            </a:fld>
            <a:endParaRPr lang="en-US"/>
          </a:p>
        </p:txBody>
      </p:sp>
    </p:spTree>
    <p:extLst>
      <p:ext uri="{BB962C8B-B14F-4D97-AF65-F5344CB8AC3E}">
        <p14:creationId xmlns:p14="http://schemas.microsoft.com/office/powerpoint/2010/main" val="18268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Wilderness</a:t>
            </a:r>
            <a:r>
              <a:rPr lang="en-US" baseline="0" dirty="0" smtClean="0"/>
              <a:t> Watch has a great list of bills in the current congress: https://wildernesswatch.org/congress </a:t>
            </a:r>
            <a:br>
              <a:rPr lang="en-US" baseline="0" dirty="0" smtClean="0"/>
            </a:br>
            <a:endParaRPr lang="en-US" baseline="0" dirty="0" smtClean="0"/>
          </a:p>
          <a:p>
            <a:r>
              <a:rPr lang="en-US" baseline="0" dirty="0" smtClean="0"/>
              <a:t>Wilderness Workshop has a blog you can watch for updates: http://www.wildernessworkshop.org/action/capital-watch/</a:t>
            </a:r>
            <a:endParaRPr lang="en-US" dirty="0"/>
          </a:p>
        </p:txBody>
      </p:sp>
      <p:sp>
        <p:nvSpPr>
          <p:cNvPr id="4" name="Slide Number Placeholder 3"/>
          <p:cNvSpPr>
            <a:spLocks noGrp="1"/>
          </p:cNvSpPr>
          <p:nvPr>
            <p:ph type="sldNum" sz="quarter" idx="10"/>
          </p:nvPr>
        </p:nvSpPr>
        <p:spPr/>
        <p:txBody>
          <a:bodyPr/>
          <a:lstStyle/>
          <a:p>
            <a:fld id="{F71778B0-6039-48A6-81A8-D64603389FA2}" type="slidenum">
              <a:rPr lang="en-US" smtClean="0"/>
              <a:t>6</a:t>
            </a:fld>
            <a:endParaRPr lang="en-US"/>
          </a:p>
        </p:txBody>
      </p:sp>
    </p:spTree>
    <p:extLst>
      <p:ext uri="{BB962C8B-B14F-4D97-AF65-F5344CB8AC3E}">
        <p14:creationId xmlns:p14="http://schemas.microsoft.com/office/powerpoint/2010/main" val="72264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Would exempt up to 30,000 acres of clear-cutting in national forests from any environmental review whatsoever. That’s a 50 square-mile cut, or an area nearly 429 times larger than the current 70-acre exemption for national forest logging projects.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https://docs.google.com/document/d/1CEVqXkZeqEMB6V22BxdWcgwAH0loIcam7iy92TCrazw/edit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Forest thinning, such as this work done in the Umpqua National Forest in Oregon, may be of value for some purposes but will also increase carbon emissions to atmosphere, researchers say. Oregon State University</a:t>
            </a:r>
          </a:p>
          <a:p>
            <a:endParaRPr lang="en-US" dirty="0" smtClean="0"/>
          </a:p>
          <a:p>
            <a:r>
              <a:rPr lang="en-US" dirty="0" smtClean="0"/>
              <a:t>https://www.opb.org/news/article/researchers-find-more-carbon-from-forest-thinning-/</a:t>
            </a:r>
          </a:p>
        </p:txBody>
      </p:sp>
      <p:sp>
        <p:nvSpPr>
          <p:cNvPr id="4" name="Slide Number Placeholder 3"/>
          <p:cNvSpPr>
            <a:spLocks noGrp="1"/>
          </p:cNvSpPr>
          <p:nvPr>
            <p:ph type="sldNum" sz="quarter" idx="10"/>
          </p:nvPr>
        </p:nvSpPr>
        <p:spPr/>
        <p:txBody>
          <a:bodyPr/>
          <a:lstStyle/>
          <a:p>
            <a:fld id="{F71778B0-6039-48A6-81A8-D64603389FA2}" type="slidenum">
              <a:rPr lang="en-US" smtClean="0"/>
              <a:t>7</a:t>
            </a:fld>
            <a:endParaRPr lang="en-US"/>
          </a:p>
        </p:txBody>
      </p:sp>
    </p:spTree>
    <p:extLst>
      <p:ext uri="{BB962C8B-B14F-4D97-AF65-F5344CB8AC3E}">
        <p14:creationId xmlns:p14="http://schemas.microsoft.com/office/powerpoint/2010/main" val="2236290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Would exempt up to 30,000 acres of clear-cutting in national forests from any environmental review whatsoever. That’s a 50 square-mile cut, or an area nearly 429 times larger than the current 70-acre exemption for national forest logging projects.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https://docs.google.com/document/d/1CEVqXkZeqEMB6V22BxdWcgwAH0loIcam7iy92TCrazw/edit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Forest thinning, such as this work done in the Umpqua National Forest in Oregon, may be of value for some purposes but will also increase carbon emissions to atmosphere, researchers say. Oregon State University</a:t>
            </a:r>
          </a:p>
          <a:p>
            <a:endParaRPr lang="en-US" dirty="0" smtClean="0"/>
          </a:p>
          <a:p>
            <a:r>
              <a:rPr lang="en-US" dirty="0" smtClean="0"/>
              <a:t>https://www.opb.org/news/article/researchers-find-more-carbon-from-forest-thinning-/</a:t>
            </a:r>
          </a:p>
          <a:p>
            <a:endParaRPr lang="en-US" dirty="0"/>
          </a:p>
        </p:txBody>
      </p:sp>
      <p:sp>
        <p:nvSpPr>
          <p:cNvPr id="4" name="Slide Number Placeholder 3"/>
          <p:cNvSpPr>
            <a:spLocks noGrp="1"/>
          </p:cNvSpPr>
          <p:nvPr>
            <p:ph type="sldNum" sz="quarter" idx="10"/>
          </p:nvPr>
        </p:nvSpPr>
        <p:spPr/>
        <p:txBody>
          <a:bodyPr/>
          <a:lstStyle/>
          <a:p>
            <a:fld id="{F71778B0-6039-48A6-81A8-D64603389FA2}" type="slidenum">
              <a:rPr lang="en-US" smtClean="0"/>
              <a:t>8</a:t>
            </a:fld>
            <a:endParaRPr lang="en-US"/>
          </a:p>
        </p:txBody>
      </p:sp>
    </p:spTree>
    <p:extLst>
      <p:ext uri="{BB962C8B-B14F-4D97-AF65-F5344CB8AC3E}">
        <p14:creationId xmlns:p14="http://schemas.microsoft.com/office/powerpoint/2010/main" val="397587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The SECURE Energy Act is a combination of the ONSHORE and ASTRO bills (which are now titles I &amp; II in this new bill) which essentially hand federal land oil and gas management authority to states and significantly roll back marine protections to encourage offshore drilling.</a:t>
            </a:r>
            <a:endParaRPr lang="en-US" sz="1100" kern="1200" dirty="0" smtClean="0">
              <a:solidFill>
                <a:srgbClr val="C00000"/>
              </a:solidFill>
              <a:latin typeface="Arial "/>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Media Toolkit (Includes many social media samples</a:t>
            </a:r>
            <a:r>
              <a:rPr lang="en-US" sz="1200" b="0" i="0" kern="1200" baseline="0" dirty="0" smtClean="0">
                <a:solidFill>
                  <a:schemeClr val="tx1"/>
                </a:solidFill>
                <a:effectLst/>
                <a:latin typeface="+mn-lt"/>
                <a:ea typeface="+mn-ea"/>
                <a:cs typeface="+mn-cs"/>
              </a:rPr>
              <a:t> and links): https://docs.google.com/document/d/1MTqnk-aqVBbT4t0LxMDmROBvL_U0vxOp5Y5yQPyPtRY/edit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2010 </a:t>
            </a:r>
            <a:r>
              <a:rPr lang="en-US" sz="1200" b="0" i="0" u="none" strike="noStrike" kern="1200" dirty="0" smtClean="0">
                <a:solidFill>
                  <a:schemeClr val="tx1"/>
                </a:solidFill>
                <a:effectLst/>
                <a:latin typeface="+mn-lt"/>
                <a:ea typeface="+mn-ea"/>
                <a:cs typeface="+mn-cs"/>
                <a:hlinkClick r:id="rId3"/>
              </a:rPr>
              <a:t>BP Deepwater Horizon offshore oil spill</a:t>
            </a:r>
            <a:r>
              <a:rPr lang="en-US" sz="1200" b="0" i="0" kern="1200" dirty="0" smtClean="0">
                <a:solidFill>
                  <a:schemeClr val="tx1"/>
                </a:solidFill>
                <a:effectLst/>
                <a:latin typeface="+mn-lt"/>
                <a:ea typeface="+mn-ea"/>
                <a:cs typeface="+mn-cs"/>
              </a:rPr>
              <a:t> in the </a:t>
            </a:r>
            <a:r>
              <a:rPr lang="en-US" sz="1200" b="0" i="0" u="none" strike="noStrike" kern="1200" dirty="0" smtClean="0">
                <a:solidFill>
                  <a:schemeClr val="tx1"/>
                </a:solidFill>
                <a:effectLst/>
                <a:latin typeface="+mn-lt"/>
                <a:ea typeface="+mn-ea"/>
                <a:cs typeface="+mn-cs"/>
                <a:hlinkClick r:id="rId4"/>
              </a:rPr>
              <a:t>Gulf of Mexico</a:t>
            </a:r>
            <a:r>
              <a:rPr lang="en-US" sz="1200" b="0" i="0" u="none" strike="noStrike"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occurred during prime mating and nesting season for many bird and marine species, and the long-term environmental consequences of that spill won't be known for many years. Oil spills can even disrupt migratory patterns by contaminating areas where migrating birds normally stop.</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https://www.thoughtco.com/environmental-consequences-of-oil-spills-1204088</a:t>
            </a:r>
            <a:endParaRPr lang="en-US" dirty="0"/>
          </a:p>
        </p:txBody>
      </p:sp>
      <p:sp>
        <p:nvSpPr>
          <p:cNvPr id="4" name="Slide Number Placeholder 3"/>
          <p:cNvSpPr>
            <a:spLocks noGrp="1"/>
          </p:cNvSpPr>
          <p:nvPr>
            <p:ph type="sldNum" sz="quarter" idx="10"/>
          </p:nvPr>
        </p:nvSpPr>
        <p:spPr/>
        <p:txBody>
          <a:bodyPr/>
          <a:lstStyle/>
          <a:p>
            <a:fld id="{F71778B0-6039-48A6-81A8-D64603389FA2}" type="slidenum">
              <a:rPr lang="en-US" smtClean="0"/>
              <a:t>9</a:t>
            </a:fld>
            <a:endParaRPr lang="en-US"/>
          </a:p>
        </p:txBody>
      </p:sp>
    </p:spTree>
    <p:extLst>
      <p:ext uri="{BB962C8B-B14F-4D97-AF65-F5344CB8AC3E}">
        <p14:creationId xmlns:p14="http://schemas.microsoft.com/office/powerpoint/2010/main" val="101315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CBD Press Release about this issue: http://www.biologicaldiversity.org/news/press_releases/2018/border-wall-02-14-2018.php </a:t>
            </a:r>
          </a:p>
          <a:p>
            <a:endParaRPr lang="en-US" dirty="0" smtClean="0"/>
          </a:p>
          <a:p>
            <a:r>
              <a:rPr lang="en-US" dirty="0" smtClean="0"/>
              <a:t>Great opinion</a:t>
            </a:r>
            <a:r>
              <a:rPr lang="en-US" baseline="0" dirty="0" smtClean="0"/>
              <a:t> blog piece on it: http://www.thewildlifenews.com/2018/02/19/border-security-threatens-wildlands/</a:t>
            </a:r>
            <a:endParaRPr lang="en-US" dirty="0"/>
          </a:p>
        </p:txBody>
      </p:sp>
      <p:sp>
        <p:nvSpPr>
          <p:cNvPr id="4" name="Slide Number Placeholder 3"/>
          <p:cNvSpPr>
            <a:spLocks noGrp="1"/>
          </p:cNvSpPr>
          <p:nvPr>
            <p:ph type="sldNum" sz="quarter" idx="10"/>
          </p:nvPr>
        </p:nvSpPr>
        <p:spPr/>
        <p:txBody>
          <a:bodyPr/>
          <a:lstStyle/>
          <a:p>
            <a:fld id="{F71778B0-6039-48A6-81A8-D64603389FA2}" type="slidenum">
              <a:rPr lang="en-US" smtClean="0"/>
              <a:t>10</a:t>
            </a:fld>
            <a:endParaRPr lang="en-US"/>
          </a:p>
        </p:txBody>
      </p:sp>
    </p:spTree>
    <p:extLst>
      <p:ext uri="{BB962C8B-B14F-4D97-AF65-F5344CB8AC3E}">
        <p14:creationId xmlns:p14="http://schemas.microsoft.com/office/powerpoint/2010/main" val="761457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Would thwart current legal proceedings regarding the exchange of 6,650 acres of protected Superior National Forest that </a:t>
            </a:r>
            <a:r>
              <a:rPr lang="en-US" sz="1200" i="0" kern="1200" dirty="0" err="1" smtClean="0">
                <a:solidFill>
                  <a:schemeClr val="tx1"/>
                </a:solidFill>
                <a:effectLst/>
                <a:latin typeface="+mn-lt"/>
                <a:ea typeface="+mn-ea"/>
                <a:cs typeface="+mn-cs"/>
              </a:rPr>
              <a:t>PolyMet</a:t>
            </a:r>
            <a:r>
              <a:rPr lang="en-US" sz="1200" i="0" kern="1200" dirty="0" smtClean="0">
                <a:solidFill>
                  <a:schemeClr val="tx1"/>
                </a:solidFill>
                <a:effectLst/>
                <a:latin typeface="+mn-lt"/>
                <a:ea typeface="+mn-ea"/>
                <a:cs typeface="+mn-cs"/>
              </a:rPr>
              <a:t> would like to obtain for its open pit copper-nickel sulfide mine in Minnesota’s Arrowhead Region. </a:t>
            </a:r>
            <a:endParaRPr lang="en-US" dirty="0" smtClean="0"/>
          </a:p>
          <a:p>
            <a:endParaRPr lang="en-US" dirty="0" smtClean="0"/>
          </a:p>
          <a:p>
            <a:r>
              <a:rPr lang="en-US" dirty="0" smtClean="0"/>
              <a:t>https://www.npca.org/articles/1591-position-on-h-r-3115-superior-national-forest-land-exchange-act</a:t>
            </a:r>
            <a:endParaRPr lang="en-US" dirty="0"/>
          </a:p>
        </p:txBody>
      </p:sp>
      <p:sp>
        <p:nvSpPr>
          <p:cNvPr id="4" name="Slide Number Placeholder 3"/>
          <p:cNvSpPr>
            <a:spLocks noGrp="1"/>
          </p:cNvSpPr>
          <p:nvPr>
            <p:ph type="sldNum" sz="quarter" idx="10"/>
          </p:nvPr>
        </p:nvSpPr>
        <p:spPr/>
        <p:txBody>
          <a:bodyPr/>
          <a:lstStyle/>
          <a:p>
            <a:fld id="{F71778B0-6039-48A6-81A8-D64603389FA2}" type="slidenum">
              <a:rPr lang="en-US" smtClean="0"/>
              <a:t>11</a:t>
            </a:fld>
            <a:endParaRPr lang="en-US"/>
          </a:p>
        </p:txBody>
      </p:sp>
    </p:spTree>
    <p:extLst>
      <p:ext uri="{BB962C8B-B14F-4D97-AF65-F5344CB8AC3E}">
        <p14:creationId xmlns:p14="http://schemas.microsoft.com/office/powerpoint/2010/main" val="236090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Black" panose="020B0A040201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5FA981-3B3B-4151-8DD2-106EBEB8820A}"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85105-A7B8-464C-A5D5-6FE0124F5CE4}" type="slidenum">
              <a:rPr lang="en-US" smtClean="0"/>
              <a:t>‹#›</a:t>
            </a:fld>
            <a:endParaRPr lang="en-US"/>
          </a:p>
        </p:txBody>
      </p:sp>
    </p:spTree>
    <p:extLst>
      <p:ext uri="{BB962C8B-B14F-4D97-AF65-F5344CB8AC3E}">
        <p14:creationId xmlns:p14="http://schemas.microsoft.com/office/powerpoint/2010/main" val="268204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FA981-3B3B-4151-8DD2-106EBEB8820A}"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85105-A7B8-464C-A5D5-6FE0124F5CE4}" type="slidenum">
              <a:rPr lang="en-US" smtClean="0"/>
              <a:t>‹#›</a:t>
            </a:fld>
            <a:endParaRPr lang="en-US"/>
          </a:p>
        </p:txBody>
      </p:sp>
    </p:spTree>
    <p:extLst>
      <p:ext uri="{BB962C8B-B14F-4D97-AF65-F5344CB8AC3E}">
        <p14:creationId xmlns:p14="http://schemas.microsoft.com/office/powerpoint/2010/main" val="219166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FA981-3B3B-4151-8DD2-106EBEB8820A}"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85105-A7B8-464C-A5D5-6FE0124F5CE4}" type="slidenum">
              <a:rPr lang="en-US" smtClean="0"/>
              <a:t>‹#›</a:t>
            </a:fld>
            <a:endParaRPr lang="en-US"/>
          </a:p>
        </p:txBody>
      </p:sp>
    </p:spTree>
    <p:extLst>
      <p:ext uri="{BB962C8B-B14F-4D97-AF65-F5344CB8AC3E}">
        <p14:creationId xmlns:p14="http://schemas.microsoft.com/office/powerpoint/2010/main" val="198906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Pentagon 8"/>
          <p:cNvSpPr/>
          <p:nvPr userDrawn="1"/>
        </p:nvSpPr>
        <p:spPr>
          <a:xfrm>
            <a:off x="0" y="369888"/>
            <a:ext cx="11586029" cy="1320800"/>
          </a:xfrm>
          <a:prstGeom prst="homePlate">
            <a:avLst>
              <a:gd name="adj" fmla="val 33517"/>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FA981-3B3B-4151-8DD2-106EBEB8820A}"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85105-A7B8-464C-A5D5-6FE0124F5CE4}" type="slidenum">
              <a:rPr lang="en-US" smtClean="0"/>
              <a:t>‹#›</a:t>
            </a:fld>
            <a:endParaRPr lang="en-US"/>
          </a:p>
        </p:txBody>
      </p:sp>
    </p:spTree>
    <p:extLst>
      <p:ext uri="{BB962C8B-B14F-4D97-AF65-F5344CB8AC3E}">
        <p14:creationId xmlns:p14="http://schemas.microsoft.com/office/powerpoint/2010/main" val="57857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5FA981-3B3B-4151-8DD2-106EBEB8820A}"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85105-A7B8-464C-A5D5-6FE0124F5CE4}" type="slidenum">
              <a:rPr lang="en-US" smtClean="0"/>
              <a:t>‹#›</a:t>
            </a:fld>
            <a:endParaRPr lang="en-US"/>
          </a:p>
        </p:txBody>
      </p:sp>
    </p:spTree>
    <p:extLst>
      <p:ext uri="{BB962C8B-B14F-4D97-AF65-F5344CB8AC3E}">
        <p14:creationId xmlns:p14="http://schemas.microsoft.com/office/powerpoint/2010/main" val="90180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5FA981-3B3B-4151-8DD2-106EBEB8820A}"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85105-A7B8-464C-A5D5-6FE0124F5CE4}" type="slidenum">
              <a:rPr lang="en-US" smtClean="0"/>
              <a:t>‹#›</a:t>
            </a:fld>
            <a:endParaRPr lang="en-US"/>
          </a:p>
        </p:txBody>
      </p:sp>
    </p:spTree>
    <p:extLst>
      <p:ext uri="{BB962C8B-B14F-4D97-AF65-F5344CB8AC3E}">
        <p14:creationId xmlns:p14="http://schemas.microsoft.com/office/powerpoint/2010/main" val="350089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30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30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5FA981-3B3B-4151-8DD2-106EBEB8820A}"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85105-A7B8-464C-A5D5-6FE0124F5CE4}" type="slidenum">
              <a:rPr lang="en-US" smtClean="0"/>
              <a:t>‹#›</a:t>
            </a:fld>
            <a:endParaRPr lang="en-US"/>
          </a:p>
        </p:txBody>
      </p:sp>
    </p:spTree>
    <p:extLst>
      <p:ext uri="{BB962C8B-B14F-4D97-AF65-F5344CB8AC3E}">
        <p14:creationId xmlns:p14="http://schemas.microsoft.com/office/powerpoint/2010/main" val="198411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5FA981-3B3B-4151-8DD2-106EBEB8820A}"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85105-A7B8-464C-A5D5-6FE0124F5CE4}" type="slidenum">
              <a:rPr lang="en-US" smtClean="0"/>
              <a:t>‹#›</a:t>
            </a:fld>
            <a:endParaRPr lang="en-US"/>
          </a:p>
        </p:txBody>
      </p:sp>
    </p:spTree>
    <p:extLst>
      <p:ext uri="{BB962C8B-B14F-4D97-AF65-F5344CB8AC3E}">
        <p14:creationId xmlns:p14="http://schemas.microsoft.com/office/powerpoint/2010/main" val="286467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FA981-3B3B-4151-8DD2-106EBEB8820A}"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85105-A7B8-464C-A5D5-6FE0124F5CE4}" type="slidenum">
              <a:rPr lang="en-US" smtClean="0"/>
              <a:t>‹#›</a:t>
            </a:fld>
            <a:endParaRPr lang="en-US"/>
          </a:p>
        </p:txBody>
      </p:sp>
    </p:spTree>
    <p:extLst>
      <p:ext uri="{BB962C8B-B14F-4D97-AF65-F5344CB8AC3E}">
        <p14:creationId xmlns:p14="http://schemas.microsoft.com/office/powerpoint/2010/main" val="192573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5FA981-3B3B-4151-8DD2-106EBEB8820A}"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85105-A7B8-464C-A5D5-6FE0124F5CE4}" type="slidenum">
              <a:rPr lang="en-US" smtClean="0"/>
              <a:t>‹#›</a:t>
            </a:fld>
            <a:endParaRPr lang="en-US"/>
          </a:p>
        </p:txBody>
      </p:sp>
    </p:spTree>
    <p:extLst>
      <p:ext uri="{BB962C8B-B14F-4D97-AF65-F5344CB8AC3E}">
        <p14:creationId xmlns:p14="http://schemas.microsoft.com/office/powerpoint/2010/main" val="211315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5FA981-3B3B-4151-8DD2-106EBEB8820A}"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85105-A7B8-464C-A5D5-6FE0124F5CE4}" type="slidenum">
              <a:rPr lang="en-US" smtClean="0"/>
              <a:t>‹#›</a:t>
            </a:fld>
            <a:endParaRPr lang="en-US"/>
          </a:p>
        </p:txBody>
      </p:sp>
    </p:spTree>
    <p:extLst>
      <p:ext uri="{BB962C8B-B14F-4D97-AF65-F5344CB8AC3E}">
        <p14:creationId xmlns:p14="http://schemas.microsoft.com/office/powerpoint/2010/main" val="2495170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FA981-3B3B-4151-8DD2-106EBEB8820A}"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85105-A7B8-464C-A5D5-6FE0124F5CE4}" type="slidenum">
              <a:rPr lang="en-US" smtClean="0"/>
              <a:t>‹#›</a:t>
            </a:fld>
            <a:endParaRPr lang="en-US"/>
          </a:p>
        </p:txBody>
      </p:sp>
    </p:spTree>
    <p:extLst>
      <p:ext uri="{BB962C8B-B14F-4D97-AF65-F5344CB8AC3E}">
        <p14:creationId xmlns:p14="http://schemas.microsoft.com/office/powerpoint/2010/main" val="2751323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5684"/>
          </a:xfrm>
          <a:prstGeom prst="rect">
            <a:avLst/>
          </a:prstGeom>
        </p:spPr>
      </p:pic>
      <p:sp>
        <p:nvSpPr>
          <p:cNvPr id="9" name="Rectangle 8"/>
          <p:cNvSpPr/>
          <p:nvPr/>
        </p:nvSpPr>
        <p:spPr>
          <a:xfrm>
            <a:off x="6284687" y="1"/>
            <a:ext cx="5907314" cy="6858000"/>
          </a:xfrm>
          <a:prstGeom prst="rect">
            <a:avLst/>
          </a:prstGeom>
          <a:solidFill>
            <a:srgbClr val="6600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4342" y="928914"/>
            <a:ext cx="5747657" cy="4564743"/>
          </a:xfrm>
        </p:spPr>
        <p:txBody>
          <a:bodyPr/>
          <a:lstStyle/>
          <a:p>
            <a:pPr algn="l"/>
            <a:r>
              <a:rPr lang="en-US" dirty="0" smtClean="0">
                <a:solidFill>
                  <a:schemeClr val="bg1"/>
                </a:solidFill>
              </a:rPr>
              <a:t>Bills, Elections, </a:t>
            </a:r>
            <a:br>
              <a:rPr lang="en-US" dirty="0" smtClean="0">
                <a:solidFill>
                  <a:schemeClr val="bg1"/>
                </a:solidFill>
              </a:rPr>
            </a:br>
            <a:r>
              <a:rPr lang="en-US" dirty="0" smtClean="0">
                <a:solidFill>
                  <a:schemeClr val="bg1"/>
                </a:solidFill>
              </a:rPr>
              <a:t>&amp; Effective   Lobbying</a:t>
            </a:r>
            <a:endParaRPr lang="en-US" dirty="0">
              <a:solidFill>
                <a:schemeClr val="bg1"/>
              </a:solidFill>
            </a:endParaRPr>
          </a:p>
        </p:txBody>
      </p:sp>
      <p:sp>
        <p:nvSpPr>
          <p:cNvPr id="3" name="Subtitle 2"/>
          <p:cNvSpPr>
            <a:spLocks noGrp="1"/>
          </p:cNvSpPr>
          <p:nvPr>
            <p:ph type="subTitle" idx="1"/>
          </p:nvPr>
        </p:nvSpPr>
        <p:spPr>
          <a:xfrm>
            <a:off x="6444341" y="5704228"/>
            <a:ext cx="5747658" cy="1153772"/>
          </a:xfrm>
        </p:spPr>
        <p:txBody>
          <a:bodyPr>
            <a:normAutofit/>
          </a:bodyPr>
          <a:lstStyle/>
          <a:p>
            <a:pPr algn="l"/>
            <a:r>
              <a:rPr lang="en-US" sz="2800" dirty="0" smtClean="0">
                <a:solidFill>
                  <a:schemeClr val="bg1"/>
                </a:solidFill>
              </a:rPr>
              <a:t>Broadly Navigating the second session of the 115th Congress</a:t>
            </a:r>
            <a:endParaRPr lang="en-US" sz="2800" dirty="0">
              <a:solidFill>
                <a:schemeClr val="bg1"/>
              </a:solidFill>
            </a:endParaRPr>
          </a:p>
        </p:txBody>
      </p:sp>
    </p:spTree>
    <p:extLst>
      <p:ext uri="{BB962C8B-B14F-4D97-AF65-F5344CB8AC3E}">
        <p14:creationId xmlns:p14="http://schemas.microsoft.com/office/powerpoint/2010/main" val="1359833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7648" t="23818" r="7933" b="4954"/>
          <a:stretch/>
        </p:blipFill>
        <p:spPr bwMode="auto">
          <a:xfrm>
            <a:off x="-1" y="-1"/>
            <a:ext cx="12191999" cy="68580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84687" y="1"/>
            <a:ext cx="5907314" cy="6858000"/>
          </a:xfrm>
          <a:prstGeom prst="rect">
            <a:avLst/>
          </a:prstGeom>
          <a:solidFill>
            <a:srgbClr val="6600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4342" y="928914"/>
            <a:ext cx="5907315" cy="4564743"/>
          </a:xfrm>
        </p:spPr>
        <p:txBody>
          <a:bodyPr/>
          <a:lstStyle/>
          <a:p>
            <a:pPr algn="l"/>
            <a:r>
              <a:rPr lang="en-US" dirty="0" smtClean="0">
                <a:solidFill>
                  <a:schemeClr val="bg1"/>
                </a:solidFill>
              </a:rPr>
              <a:t>Border Security for America Act</a:t>
            </a:r>
            <a:endParaRPr lang="en-US" dirty="0">
              <a:solidFill>
                <a:schemeClr val="bg1"/>
              </a:solidFill>
            </a:endParaRPr>
          </a:p>
        </p:txBody>
      </p:sp>
      <p:sp>
        <p:nvSpPr>
          <p:cNvPr id="3" name="Subtitle 2"/>
          <p:cNvSpPr>
            <a:spLocks noGrp="1"/>
          </p:cNvSpPr>
          <p:nvPr>
            <p:ph type="subTitle" idx="1"/>
          </p:nvPr>
        </p:nvSpPr>
        <p:spPr>
          <a:xfrm>
            <a:off x="6444341" y="5704228"/>
            <a:ext cx="5747658" cy="1153772"/>
          </a:xfrm>
        </p:spPr>
        <p:txBody>
          <a:bodyPr>
            <a:normAutofit/>
          </a:bodyPr>
          <a:lstStyle/>
          <a:p>
            <a:pPr algn="l"/>
            <a:r>
              <a:rPr lang="en-US" sz="2800" dirty="0" smtClean="0">
                <a:solidFill>
                  <a:schemeClr val="bg1"/>
                </a:solidFill>
              </a:rPr>
              <a:t>… aka the </a:t>
            </a:r>
            <a:r>
              <a:rPr lang="en-US" sz="2800" i="1" dirty="0" smtClean="0">
                <a:solidFill>
                  <a:schemeClr val="bg1"/>
                </a:solidFill>
              </a:rPr>
              <a:t>Wildlife are Illegal 					Aliens Act</a:t>
            </a:r>
            <a:endParaRPr lang="en-US" sz="2800" i="1" dirty="0">
              <a:solidFill>
                <a:schemeClr val="bg1"/>
              </a:solidFill>
            </a:endParaRPr>
          </a:p>
        </p:txBody>
      </p:sp>
    </p:spTree>
    <p:extLst>
      <p:ext uri="{BB962C8B-B14F-4D97-AF65-F5344CB8AC3E}">
        <p14:creationId xmlns:p14="http://schemas.microsoft.com/office/powerpoint/2010/main" val="1974590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qconnect.lmhostediq.com/iqextranet/Customers/MN08RN/Mining_Lead.jpg"/>
          <p:cNvPicPr>
            <a:picLocks noChangeAspect="1" noChangeArrowheads="1"/>
          </p:cNvPicPr>
          <p:nvPr/>
        </p:nvPicPr>
        <p:blipFill rotWithShape="1">
          <a:blip r:embed="rId3">
            <a:extLst>
              <a:ext uri="{28A0092B-C50C-407E-A947-70E740481C1C}">
                <a14:useLocalDpi xmlns:a14="http://schemas.microsoft.com/office/drawing/2010/main" val="0"/>
              </a:ext>
            </a:extLst>
          </a:blip>
          <a:srcRect t="8321" b="8321"/>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84687" y="1"/>
            <a:ext cx="5907314" cy="6858000"/>
          </a:xfrm>
          <a:prstGeom prst="rect">
            <a:avLst/>
          </a:prstGeom>
          <a:solidFill>
            <a:srgbClr val="6600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4342" y="928914"/>
            <a:ext cx="5907315" cy="4564743"/>
          </a:xfrm>
        </p:spPr>
        <p:txBody>
          <a:bodyPr/>
          <a:lstStyle/>
          <a:p>
            <a:pPr algn="l"/>
            <a:r>
              <a:rPr lang="en-US" dirty="0" smtClean="0">
                <a:solidFill>
                  <a:schemeClr val="bg1"/>
                </a:solidFill>
              </a:rPr>
              <a:t>Superior National Forest Land Exchange</a:t>
            </a:r>
            <a:endParaRPr lang="en-US" dirty="0">
              <a:solidFill>
                <a:schemeClr val="bg1"/>
              </a:solidFill>
            </a:endParaRPr>
          </a:p>
        </p:txBody>
      </p:sp>
      <p:sp>
        <p:nvSpPr>
          <p:cNvPr id="3" name="Subtitle 2"/>
          <p:cNvSpPr>
            <a:spLocks noGrp="1"/>
          </p:cNvSpPr>
          <p:nvPr>
            <p:ph type="subTitle" idx="1"/>
          </p:nvPr>
        </p:nvSpPr>
        <p:spPr>
          <a:xfrm>
            <a:off x="6444341" y="5704228"/>
            <a:ext cx="5747658" cy="1153772"/>
          </a:xfrm>
        </p:spPr>
        <p:txBody>
          <a:bodyPr>
            <a:normAutofit/>
          </a:bodyPr>
          <a:lstStyle/>
          <a:p>
            <a:pPr algn="l"/>
            <a:r>
              <a:rPr lang="en-US" sz="2800" dirty="0" smtClean="0">
                <a:solidFill>
                  <a:schemeClr val="bg1"/>
                </a:solidFill>
              </a:rPr>
              <a:t>… aka the </a:t>
            </a:r>
            <a:r>
              <a:rPr lang="en-US" sz="2800" i="1" dirty="0" smtClean="0">
                <a:solidFill>
                  <a:schemeClr val="bg1"/>
                </a:solidFill>
              </a:rPr>
              <a:t>Let’s do toxic mining near the Boundary Waters Act</a:t>
            </a:r>
            <a:endParaRPr lang="en-US" sz="2800" i="1" dirty="0">
              <a:solidFill>
                <a:schemeClr val="bg1"/>
              </a:solidFill>
            </a:endParaRPr>
          </a:p>
        </p:txBody>
      </p:sp>
    </p:spTree>
    <p:extLst>
      <p:ext uri="{BB962C8B-B14F-4D97-AF65-F5344CB8AC3E}">
        <p14:creationId xmlns:p14="http://schemas.microsoft.com/office/powerpoint/2010/main" val="326798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zembek National Wildlife Refuge"/>
          <p:cNvPicPr>
            <a:picLocks noChangeAspect="1" noChangeArrowheads="1"/>
          </p:cNvPicPr>
          <p:nvPr/>
        </p:nvPicPr>
        <p:blipFill rotWithShape="1">
          <a:blip r:embed="rId3">
            <a:extLst>
              <a:ext uri="{28A0092B-C50C-407E-A947-70E740481C1C}">
                <a14:useLocalDpi xmlns:a14="http://schemas.microsoft.com/office/drawing/2010/main" val="0"/>
              </a:ext>
            </a:extLst>
          </a:blip>
          <a:srcRect l="-2" r="3" b="19101"/>
          <a:stretch/>
        </p:blipFill>
        <p:spPr bwMode="auto">
          <a:xfrm>
            <a:off x="-1" y="0"/>
            <a:ext cx="12192001" cy="6858000"/>
          </a:xfrm>
          <a:prstGeom prst="rect">
            <a:avLst/>
          </a:prstGeom>
          <a:extLst>
            <a:ext uri="{909E8E84-426E-40DD-AFC4-6F175D3DCCD1}">
              <a14:hiddenFill xmlns:a14="http://schemas.microsoft.com/office/drawing/2010/main">
                <a:solidFill>
                  <a:srgbClr val="FFFFFF"/>
                </a:solidFill>
              </a14:hiddenFill>
            </a:ext>
          </a:extLst>
        </p:spPr>
      </p:pic>
      <p:sp>
        <p:nvSpPr>
          <p:cNvPr id="9" name="Rectangle 8"/>
          <p:cNvSpPr/>
          <p:nvPr/>
        </p:nvSpPr>
        <p:spPr>
          <a:xfrm>
            <a:off x="6284687" y="1"/>
            <a:ext cx="5907314" cy="6858000"/>
          </a:xfrm>
          <a:prstGeom prst="rect">
            <a:avLst/>
          </a:prstGeom>
          <a:solidFill>
            <a:srgbClr val="6600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4342" y="928914"/>
            <a:ext cx="5907315" cy="4564743"/>
          </a:xfrm>
        </p:spPr>
        <p:txBody>
          <a:bodyPr/>
          <a:lstStyle/>
          <a:p>
            <a:pPr algn="l"/>
            <a:r>
              <a:rPr lang="en-US" dirty="0">
                <a:solidFill>
                  <a:schemeClr val="bg1"/>
                </a:solidFill>
              </a:rPr>
              <a:t>King Cove Road Land </a:t>
            </a:r>
            <a:r>
              <a:rPr lang="en-US" dirty="0" smtClean="0">
                <a:solidFill>
                  <a:schemeClr val="bg1"/>
                </a:solidFill>
              </a:rPr>
              <a:t>Exchange</a:t>
            </a:r>
            <a:endParaRPr lang="en-US" dirty="0">
              <a:solidFill>
                <a:schemeClr val="bg1"/>
              </a:solidFill>
            </a:endParaRPr>
          </a:p>
        </p:txBody>
      </p:sp>
      <p:sp>
        <p:nvSpPr>
          <p:cNvPr id="3" name="Subtitle 2"/>
          <p:cNvSpPr>
            <a:spLocks noGrp="1"/>
          </p:cNvSpPr>
          <p:nvPr>
            <p:ph type="subTitle" idx="1"/>
          </p:nvPr>
        </p:nvSpPr>
        <p:spPr>
          <a:xfrm>
            <a:off x="6444341" y="5704228"/>
            <a:ext cx="5747658" cy="1153772"/>
          </a:xfrm>
        </p:spPr>
        <p:txBody>
          <a:bodyPr>
            <a:normAutofit/>
          </a:bodyPr>
          <a:lstStyle/>
          <a:p>
            <a:pPr algn="l"/>
            <a:r>
              <a:rPr lang="en-US" sz="2800" dirty="0" smtClean="0">
                <a:solidFill>
                  <a:schemeClr val="bg1"/>
                </a:solidFill>
              </a:rPr>
              <a:t>… aka the </a:t>
            </a:r>
            <a:r>
              <a:rPr lang="en-US" sz="2800" i="1" dirty="0" smtClean="0">
                <a:solidFill>
                  <a:schemeClr val="bg1"/>
                </a:solidFill>
              </a:rPr>
              <a:t>Road to Nowhere: </a:t>
            </a:r>
          </a:p>
          <a:p>
            <a:pPr algn="l"/>
            <a:r>
              <a:rPr lang="en-US" sz="2800" i="1" dirty="0" smtClean="0">
                <a:solidFill>
                  <a:schemeClr val="bg1"/>
                </a:solidFill>
              </a:rPr>
              <a:t>				Take Two</a:t>
            </a:r>
            <a:endParaRPr lang="en-US" sz="2800" i="1" dirty="0">
              <a:solidFill>
                <a:schemeClr val="bg1"/>
              </a:solidFill>
            </a:endParaRPr>
          </a:p>
        </p:txBody>
      </p:sp>
    </p:spTree>
    <p:extLst>
      <p:ext uri="{BB962C8B-B14F-4D97-AF65-F5344CB8AC3E}">
        <p14:creationId xmlns:p14="http://schemas.microsoft.com/office/powerpoint/2010/main" val="3576101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gray wolves management act 2017"/>
          <p:cNvPicPr>
            <a:picLocks noChangeAspect="1" noChangeArrowheads="1"/>
          </p:cNvPicPr>
          <p:nvPr/>
        </p:nvPicPr>
        <p:blipFill rotWithShape="1">
          <a:blip r:embed="rId3">
            <a:extLst>
              <a:ext uri="{28A0092B-C50C-407E-A947-70E740481C1C}">
                <a14:useLocalDpi xmlns:a14="http://schemas.microsoft.com/office/drawing/2010/main" val="0"/>
              </a:ext>
            </a:extLst>
          </a:blip>
          <a:srcRect t="3228" b="20501"/>
          <a:stretch/>
        </p:blipFill>
        <p:spPr bwMode="auto">
          <a:xfrm>
            <a:off x="-1" y="1"/>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84687" y="1"/>
            <a:ext cx="5907314" cy="6858000"/>
          </a:xfrm>
          <a:prstGeom prst="rect">
            <a:avLst/>
          </a:prstGeom>
          <a:solidFill>
            <a:srgbClr val="6600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4342" y="928914"/>
            <a:ext cx="5907315" cy="4564743"/>
          </a:xfrm>
        </p:spPr>
        <p:txBody>
          <a:bodyPr/>
          <a:lstStyle/>
          <a:p>
            <a:pPr algn="l"/>
            <a:r>
              <a:rPr lang="en-US" dirty="0" smtClean="0">
                <a:solidFill>
                  <a:schemeClr val="bg1"/>
                </a:solidFill>
              </a:rPr>
              <a:t>Gray </a:t>
            </a:r>
            <a:br>
              <a:rPr lang="en-US" dirty="0" smtClean="0">
                <a:solidFill>
                  <a:schemeClr val="bg1"/>
                </a:solidFill>
              </a:rPr>
            </a:br>
            <a:r>
              <a:rPr lang="en-US" dirty="0" smtClean="0">
                <a:solidFill>
                  <a:schemeClr val="bg1"/>
                </a:solidFill>
              </a:rPr>
              <a:t>Wolf State Management Act</a:t>
            </a:r>
            <a:endParaRPr lang="en-US" dirty="0">
              <a:solidFill>
                <a:schemeClr val="bg1"/>
              </a:solidFill>
            </a:endParaRPr>
          </a:p>
        </p:txBody>
      </p:sp>
      <p:sp>
        <p:nvSpPr>
          <p:cNvPr id="3" name="Subtitle 2"/>
          <p:cNvSpPr>
            <a:spLocks noGrp="1"/>
          </p:cNvSpPr>
          <p:nvPr>
            <p:ph type="subTitle" idx="1"/>
          </p:nvPr>
        </p:nvSpPr>
        <p:spPr>
          <a:xfrm>
            <a:off x="6444341" y="5704228"/>
            <a:ext cx="5747658" cy="1153772"/>
          </a:xfrm>
        </p:spPr>
        <p:txBody>
          <a:bodyPr>
            <a:normAutofit/>
          </a:bodyPr>
          <a:lstStyle/>
          <a:p>
            <a:pPr algn="l"/>
            <a:r>
              <a:rPr lang="en-US" sz="2800" dirty="0" smtClean="0">
                <a:solidFill>
                  <a:schemeClr val="bg1"/>
                </a:solidFill>
              </a:rPr>
              <a:t>… aka the </a:t>
            </a:r>
            <a:r>
              <a:rPr lang="en-US" sz="2800" i="1" dirty="0" smtClean="0">
                <a:solidFill>
                  <a:schemeClr val="bg1"/>
                </a:solidFill>
              </a:rPr>
              <a:t>War On Wolves Act</a:t>
            </a:r>
            <a:endParaRPr lang="en-US" sz="2800" i="1" dirty="0">
              <a:solidFill>
                <a:schemeClr val="bg1"/>
              </a:solidFill>
            </a:endParaRPr>
          </a:p>
        </p:txBody>
      </p:sp>
    </p:spTree>
    <p:extLst>
      <p:ext uri="{BB962C8B-B14F-4D97-AF65-F5344CB8AC3E}">
        <p14:creationId xmlns:p14="http://schemas.microsoft.com/office/powerpoint/2010/main" val="767374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eds approve uranium mine expansions in Utah’s San Juan County, one of them near Bears Ears"/>
          <p:cNvPicPr>
            <a:picLocks noChangeAspect="1" noChangeArrowheads="1"/>
          </p:cNvPicPr>
          <p:nvPr/>
        </p:nvPicPr>
        <p:blipFill rotWithShape="1">
          <a:blip r:embed="rId3">
            <a:extLst>
              <a:ext uri="{28A0092B-C50C-407E-A947-70E740481C1C}">
                <a14:useLocalDpi xmlns:a14="http://schemas.microsoft.com/office/drawing/2010/main" val="0"/>
              </a:ext>
            </a:extLst>
          </a:blip>
          <a:srcRect b="3306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84687" y="1"/>
            <a:ext cx="5907314" cy="6858000"/>
          </a:xfrm>
          <a:prstGeom prst="rect">
            <a:avLst/>
          </a:prstGeom>
          <a:solidFill>
            <a:srgbClr val="6600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4342" y="928914"/>
            <a:ext cx="5907315" cy="4564743"/>
          </a:xfrm>
        </p:spPr>
        <p:txBody>
          <a:bodyPr>
            <a:noAutofit/>
          </a:bodyPr>
          <a:lstStyle/>
          <a:p>
            <a:pPr algn="l"/>
            <a:r>
              <a:rPr lang="en-US" sz="4800" dirty="0" smtClean="0">
                <a:solidFill>
                  <a:schemeClr val="bg1"/>
                </a:solidFill>
              </a:rPr>
              <a:t>Attacks on Monuments </a:t>
            </a:r>
            <a:r>
              <a:rPr lang="en-US" sz="3600" dirty="0" smtClean="0">
                <a:solidFill>
                  <a:schemeClr val="bg1"/>
                </a:solidFill>
              </a:rPr>
              <a:t>&amp; the</a:t>
            </a:r>
            <a:r>
              <a:rPr lang="en-US" sz="4800" dirty="0" smtClean="0">
                <a:solidFill>
                  <a:schemeClr val="bg1"/>
                </a:solidFill>
              </a:rPr>
              <a:t> Antiquities Act</a:t>
            </a:r>
            <a:endParaRPr lang="en-US" sz="4800" dirty="0">
              <a:solidFill>
                <a:schemeClr val="bg1"/>
              </a:solidFill>
            </a:endParaRPr>
          </a:p>
        </p:txBody>
      </p:sp>
    </p:spTree>
    <p:extLst>
      <p:ext uri="{BB962C8B-B14F-4D97-AF65-F5344CB8AC3E}">
        <p14:creationId xmlns:p14="http://schemas.microsoft.com/office/powerpoint/2010/main" val="3177520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eds approve uranium mine expansions in Utah’s San Juan County, one of them near Bears Ears"/>
          <p:cNvPicPr>
            <a:picLocks noChangeAspect="1" noChangeArrowheads="1"/>
          </p:cNvPicPr>
          <p:nvPr/>
        </p:nvPicPr>
        <p:blipFill rotWithShape="1">
          <a:blip r:embed="rId3">
            <a:extLst>
              <a:ext uri="{28A0092B-C50C-407E-A947-70E740481C1C}">
                <a14:useLocalDpi xmlns:a14="http://schemas.microsoft.com/office/drawing/2010/main" val="0"/>
              </a:ext>
            </a:extLst>
          </a:blip>
          <a:srcRect l="51548" b="33063"/>
          <a:stretch/>
        </p:blipFill>
        <p:spPr bwMode="auto">
          <a:xfrm>
            <a:off x="6284686" y="0"/>
            <a:ext cx="5907313"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84687" y="1"/>
            <a:ext cx="5907314" cy="6858000"/>
          </a:xfrm>
          <a:prstGeom prst="rect">
            <a:avLst/>
          </a:prstGeom>
          <a:solidFill>
            <a:srgbClr val="6600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4342" y="928914"/>
            <a:ext cx="5907315" cy="4564743"/>
          </a:xfrm>
        </p:spPr>
        <p:txBody>
          <a:bodyPr>
            <a:noAutofit/>
          </a:bodyPr>
          <a:lstStyle/>
          <a:p>
            <a:pPr algn="l"/>
            <a:r>
              <a:rPr lang="en-US" sz="4800" dirty="0" smtClean="0">
                <a:solidFill>
                  <a:schemeClr val="bg1"/>
                </a:solidFill>
              </a:rPr>
              <a:t>Attacks on Monuments </a:t>
            </a:r>
            <a:r>
              <a:rPr lang="en-US" sz="3600" dirty="0" smtClean="0">
                <a:solidFill>
                  <a:schemeClr val="bg1"/>
                </a:solidFill>
              </a:rPr>
              <a:t>&amp; the</a:t>
            </a:r>
            <a:r>
              <a:rPr lang="en-US" sz="4800" dirty="0" smtClean="0">
                <a:solidFill>
                  <a:schemeClr val="bg1"/>
                </a:solidFill>
              </a:rPr>
              <a:t> Antiquities Act</a:t>
            </a:r>
            <a:endParaRPr lang="en-US" sz="4800" dirty="0">
              <a:solidFill>
                <a:schemeClr val="bg1"/>
              </a:solidFill>
            </a:endParaRPr>
          </a:p>
        </p:txBody>
      </p:sp>
      <p:pic>
        <p:nvPicPr>
          <p:cNvPr id="5" name="Picture 2" descr="Feds approve uranium mine expansions in Utah’s San Juan County, one of them near Bears Ears"/>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r="48453" b="33063"/>
          <a:stretch/>
        </p:blipFill>
        <p:spPr bwMode="auto">
          <a:xfrm>
            <a:off x="0" y="0"/>
            <a:ext cx="628468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0571" y="740229"/>
            <a:ext cx="5544459" cy="6001643"/>
          </a:xfrm>
          <a:prstGeom prst="rect">
            <a:avLst/>
          </a:prstGeom>
          <a:noFill/>
        </p:spPr>
        <p:txBody>
          <a:bodyPr wrap="square" rtlCol="0">
            <a:spAutoFit/>
          </a:bodyPr>
          <a:lstStyle/>
          <a:p>
            <a:r>
              <a:rPr lang="en-US" sz="2800" dirty="0" smtClean="0"/>
              <a:t>Bills Enshrining Trump’s </a:t>
            </a:r>
            <a:br>
              <a:rPr lang="en-US" sz="2800" dirty="0" smtClean="0"/>
            </a:br>
            <a:r>
              <a:rPr lang="en-US" sz="2800" dirty="0" smtClean="0"/>
              <a:t>Monumental Mistak</a:t>
            </a:r>
            <a:r>
              <a:rPr lang="en-US" sz="2800" dirty="0"/>
              <a:t>e</a:t>
            </a:r>
            <a:endParaRPr lang="en-US" sz="2800" dirty="0" smtClean="0"/>
          </a:p>
          <a:p>
            <a:pPr marL="457200" indent="-457200">
              <a:buFont typeface="Arial" panose="020B0604020202020204" pitchFamily="34" charset="0"/>
              <a:buChar char="•"/>
            </a:pPr>
            <a:r>
              <a:rPr lang="en-US" sz="2000" dirty="0" err="1" smtClean="0"/>
              <a:t>Shash</a:t>
            </a:r>
            <a:r>
              <a:rPr lang="en-US" sz="2000" dirty="0" smtClean="0"/>
              <a:t> </a:t>
            </a:r>
            <a:r>
              <a:rPr lang="en-US" sz="2000" dirty="0" err="1" smtClean="0"/>
              <a:t>Jaa</a:t>
            </a:r>
            <a:r>
              <a:rPr lang="en-US" sz="2000" dirty="0" smtClean="0"/>
              <a:t> National Monument and Indian Creek National Monument Act</a:t>
            </a:r>
          </a:p>
          <a:p>
            <a:pPr marL="457200" indent="-457200">
              <a:buFont typeface="Arial" panose="020B0604020202020204" pitchFamily="34" charset="0"/>
              <a:buChar char="•"/>
            </a:pPr>
            <a:r>
              <a:rPr lang="en-US" sz="2000" dirty="0" smtClean="0"/>
              <a:t>Grand Staircase-Escalante Enhancement Act</a:t>
            </a:r>
          </a:p>
          <a:p>
            <a:endParaRPr lang="en-US" sz="2800" dirty="0" smtClean="0"/>
          </a:p>
          <a:p>
            <a:r>
              <a:rPr lang="en-US" sz="2800" dirty="0" smtClean="0"/>
              <a:t>Gutting Presidential Power to set Antiquities </a:t>
            </a:r>
          </a:p>
          <a:p>
            <a:pPr marL="457200" indent="-457200">
              <a:buFont typeface="Arial" panose="020B0604020202020204" pitchFamily="34" charset="0"/>
              <a:buChar char="•"/>
            </a:pPr>
            <a:r>
              <a:rPr lang="en-US" sz="2000" dirty="0" smtClean="0"/>
              <a:t>National Monument Creation and Protection Act</a:t>
            </a:r>
          </a:p>
          <a:p>
            <a:pPr marL="457200" indent="-457200">
              <a:buFont typeface="Arial" panose="020B0604020202020204" pitchFamily="34" charset="0"/>
              <a:buChar char="•"/>
            </a:pPr>
            <a:endParaRPr lang="en-US" sz="2000" dirty="0" smtClean="0"/>
          </a:p>
          <a:p>
            <a:r>
              <a:rPr lang="en-US" sz="2800" dirty="0" smtClean="0"/>
              <a:t>Attempt to Save Monuments and the Antiquities Act</a:t>
            </a:r>
          </a:p>
          <a:p>
            <a:pPr marL="457200" indent="-457200">
              <a:buFont typeface="Arial" panose="020B0604020202020204" pitchFamily="34" charset="0"/>
              <a:buChar char="•"/>
            </a:pPr>
            <a:r>
              <a:rPr lang="en-US" sz="2000" dirty="0"/>
              <a:t>ANTIQUITIES Act</a:t>
            </a:r>
          </a:p>
          <a:p>
            <a:pPr marL="457200" indent="-457200">
              <a:buFont typeface="Arial" panose="020B0604020202020204" pitchFamily="34" charset="0"/>
              <a:buChar char="•"/>
            </a:pPr>
            <a:r>
              <a:rPr lang="en-US" sz="2000" dirty="0"/>
              <a:t>Bear's Ears National Monument Expansion </a:t>
            </a:r>
            <a:r>
              <a:rPr lang="en-US" sz="2000" dirty="0" smtClean="0"/>
              <a:t>Act</a:t>
            </a:r>
            <a:endParaRPr lang="en-US" sz="20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584508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bikes in wilderness off road"/>
          <p:cNvPicPr>
            <a:picLocks noChangeAspect="1" noChangeArrowheads="1"/>
          </p:cNvPicPr>
          <p:nvPr/>
        </p:nvPicPr>
        <p:blipFill rotWithShape="1">
          <a:blip r:embed="rId3">
            <a:extLst>
              <a:ext uri="{28A0092B-C50C-407E-A947-70E740481C1C}">
                <a14:useLocalDpi xmlns:a14="http://schemas.microsoft.com/office/drawing/2010/main" val="0"/>
              </a:ext>
            </a:extLst>
          </a:blip>
          <a:srcRect l="19617" t="11823" b="201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84687" y="1"/>
            <a:ext cx="5907314" cy="6858000"/>
          </a:xfrm>
          <a:prstGeom prst="rect">
            <a:avLst/>
          </a:prstGeom>
          <a:solidFill>
            <a:srgbClr val="6600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4342" y="928914"/>
            <a:ext cx="5907315" cy="4564743"/>
          </a:xfrm>
        </p:spPr>
        <p:txBody>
          <a:bodyPr/>
          <a:lstStyle/>
          <a:p>
            <a:pPr algn="l"/>
            <a:r>
              <a:rPr lang="en-US" dirty="0" smtClean="0">
                <a:solidFill>
                  <a:schemeClr val="bg1"/>
                </a:solidFill>
              </a:rPr>
              <a:t>Bikes in Wilderness</a:t>
            </a:r>
            <a:endParaRPr lang="en-US" dirty="0">
              <a:solidFill>
                <a:schemeClr val="bg1"/>
              </a:solidFill>
            </a:endParaRPr>
          </a:p>
        </p:txBody>
      </p:sp>
      <p:sp>
        <p:nvSpPr>
          <p:cNvPr id="3" name="Subtitle 2"/>
          <p:cNvSpPr>
            <a:spLocks noGrp="1"/>
          </p:cNvSpPr>
          <p:nvPr>
            <p:ph type="subTitle" idx="1"/>
          </p:nvPr>
        </p:nvSpPr>
        <p:spPr>
          <a:xfrm>
            <a:off x="6444341" y="5704228"/>
            <a:ext cx="5747658" cy="1153772"/>
          </a:xfrm>
        </p:spPr>
        <p:txBody>
          <a:bodyPr>
            <a:normAutofit/>
          </a:bodyPr>
          <a:lstStyle/>
          <a:p>
            <a:pPr algn="l"/>
            <a:r>
              <a:rPr lang="en-US" sz="2800" dirty="0" smtClean="0">
                <a:solidFill>
                  <a:schemeClr val="bg1"/>
                </a:solidFill>
              </a:rPr>
              <a:t>… aka the </a:t>
            </a:r>
            <a:r>
              <a:rPr lang="en-US" sz="2800" i="1" dirty="0" smtClean="0">
                <a:solidFill>
                  <a:schemeClr val="bg1"/>
                </a:solidFill>
              </a:rPr>
              <a:t>Bikes are Primitive 				Recreation Act</a:t>
            </a:r>
            <a:endParaRPr lang="en-US" sz="2800" i="1" dirty="0">
              <a:solidFill>
                <a:schemeClr val="bg1"/>
              </a:solidFill>
            </a:endParaRPr>
          </a:p>
        </p:txBody>
      </p:sp>
    </p:spTree>
    <p:extLst>
      <p:ext uri="{BB962C8B-B14F-4D97-AF65-F5344CB8AC3E}">
        <p14:creationId xmlns:p14="http://schemas.microsoft.com/office/powerpoint/2010/main" val="3871619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Lobbying</a:t>
            </a:r>
            <a:endParaRPr lang="en-US" dirty="0"/>
          </a:p>
        </p:txBody>
      </p:sp>
      <p:sp>
        <p:nvSpPr>
          <p:cNvPr id="3" name="Content Placeholder 2"/>
          <p:cNvSpPr>
            <a:spLocks noGrp="1"/>
          </p:cNvSpPr>
          <p:nvPr>
            <p:ph idx="1"/>
          </p:nvPr>
        </p:nvSpPr>
        <p:spPr>
          <a:xfrm>
            <a:off x="838199" y="1825625"/>
            <a:ext cx="10889343" cy="4351338"/>
          </a:xfrm>
        </p:spPr>
        <p:txBody>
          <a:bodyPr>
            <a:normAutofit fontScale="92500" lnSpcReduction="10000"/>
          </a:bodyPr>
          <a:lstStyle/>
          <a:p>
            <a:r>
              <a:rPr lang="en-US" dirty="0" smtClean="0"/>
              <a:t>Work mainly with </a:t>
            </a:r>
            <a:r>
              <a:rPr lang="en-US" b="1" dirty="0" smtClean="0"/>
              <a:t>your </a:t>
            </a:r>
            <a:r>
              <a:rPr lang="en-US" dirty="0" smtClean="0"/>
              <a:t>politicians. Politicians often don’t pay much attention unless you are their constituent.</a:t>
            </a:r>
          </a:p>
          <a:p>
            <a:r>
              <a:rPr lang="en-US" b="1" dirty="0" smtClean="0"/>
              <a:t>Handwritten letters</a:t>
            </a:r>
            <a:r>
              <a:rPr lang="en-US" dirty="0" smtClean="0"/>
              <a:t> beat emails in effectiveness.</a:t>
            </a:r>
          </a:p>
          <a:p>
            <a:r>
              <a:rPr lang="en-US" dirty="0" smtClean="0"/>
              <a:t>Calls and letters are fine, but mentioning a politician by name in </a:t>
            </a:r>
            <a:br>
              <a:rPr lang="en-US" dirty="0" smtClean="0"/>
            </a:br>
            <a:r>
              <a:rPr lang="en-US" b="1" dirty="0" smtClean="0"/>
              <a:t>LTEs and other widespread media </a:t>
            </a:r>
            <a:r>
              <a:rPr lang="en-US" dirty="0" smtClean="0"/>
              <a:t>(such as media coverage of a direct action like a rally or speech) may better grab their attention.</a:t>
            </a:r>
          </a:p>
          <a:p>
            <a:r>
              <a:rPr lang="en-US" dirty="0" smtClean="0"/>
              <a:t>When meeting politicians, </a:t>
            </a:r>
            <a:r>
              <a:rPr lang="en-US" b="1" dirty="0" smtClean="0"/>
              <a:t>visit in a group</a:t>
            </a:r>
            <a:r>
              <a:rPr lang="en-US" dirty="0" smtClean="0"/>
              <a:t> and have a </a:t>
            </a:r>
            <a:br>
              <a:rPr lang="en-US" dirty="0" smtClean="0"/>
            </a:br>
            <a:r>
              <a:rPr lang="en-US" b="1" dirty="0" smtClean="0"/>
              <a:t>clear &amp; concise written version of your position </a:t>
            </a:r>
            <a:r>
              <a:rPr lang="en-US" dirty="0" smtClean="0"/>
              <a:t>with </a:t>
            </a:r>
            <a:br>
              <a:rPr lang="en-US" dirty="0" smtClean="0"/>
            </a:br>
            <a:r>
              <a:rPr lang="en-US" dirty="0" smtClean="0"/>
              <a:t>relevant research to provide to them</a:t>
            </a:r>
            <a:r>
              <a:rPr lang="en-US" dirty="0"/>
              <a:t> </a:t>
            </a:r>
            <a:r>
              <a:rPr lang="en-US" dirty="0" smtClean="0"/>
              <a:t>and their staff.</a:t>
            </a:r>
          </a:p>
          <a:p>
            <a:r>
              <a:rPr lang="en-US" b="1" dirty="0" smtClean="0"/>
              <a:t>Packing town halls </a:t>
            </a:r>
            <a:r>
              <a:rPr lang="en-US" dirty="0" smtClean="0"/>
              <a:t>has been a very effective strategy to pressure politicians and affect change and give stacks of letters in a public way.</a:t>
            </a:r>
            <a:endParaRPr lang="en-US" dirty="0"/>
          </a:p>
        </p:txBody>
      </p:sp>
    </p:spTree>
    <p:extLst>
      <p:ext uri="{BB962C8B-B14F-4D97-AF65-F5344CB8AC3E}">
        <p14:creationId xmlns:p14="http://schemas.microsoft.com/office/powerpoint/2010/main" val="2264614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284687" y="1"/>
            <a:ext cx="5907314" cy="6858000"/>
          </a:xfrm>
          <a:prstGeom prst="rect">
            <a:avLst/>
          </a:prstGeom>
          <a:solidFill>
            <a:srgbClr val="560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4342" y="928914"/>
            <a:ext cx="5907315" cy="4564743"/>
          </a:xfrm>
        </p:spPr>
        <p:txBody>
          <a:bodyPr/>
          <a:lstStyle/>
          <a:p>
            <a:pPr algn="l"/>
            <a:r>
              <a:rPr lang="en-US" dirty="0" smtClean="0">
                <a:solidFill>
                  <a:schemeClr val="bg1"/>
                </a:solidFill>
              </a:rPr>
              <a:t>Get out </a:t>
            </a:r>
            <a:br>
              <a:rPr lang="en-US" dirty="0" smtClean="0">
                <a:solidFill>
                  <a:schemeClr val="bg1"/>
                </a:solidFill>
              </a:rPr>
            </a:br>
            <a:r>
              <a:rPr lang="en-US" dirty="0" smtClean="0">
                <a:solidFill>
                  <a:schemeClr val="bg1"/>
                </a:solidFill>
              </a:rPr>
              <a:t>the vote!</a:t>
            </a:r>
          </a:p>
        </p:txBody>
      </p:sp>
      <p:sp>
        <p:nvSpPr>
          <p:cNvPr id="3" name="Subtitle 2"/>
          <p:cNvSpPr>
            <a:spLocks noGrp="1"/>
          </p:cNvSpPr>
          <p:nvPr>
            <p:ph type="subTitle" idx="1"/>
          </p:nvPr>
        </p:nvSpPr>
        <p:spPr>
          <a:xfrm>
            <a:off x="6444341" y="5704228"/>
            <a:ext cx="5747658" cy="1153772"/>
          </a:xfrm>
        </p:spPr>
        <p:txBody>
          <a:bodyPr>
            <a:normAutofit/>
          </a:bodyPr>
          <a:lstStyle/>
          <a:p>
            <a:pPr algn="l"/>
            <a:r>
              <a:rPr lang="en-US" sz="2800" dirty="0" smtClean="0">
                <a:solidFill>
                  <a:schemeClr val="bg1"/>
                </a:solidFill>
              </a:rPr>
              <a:t>Elections and Great Old Broads</a:t>
            </a:r>
            <a:endParaRPr lang="en-US" sz="2800" i="1" dirty="0">
              <a:solidFill>
                <a:schemeClr val="bg1"/>
              </a:solidFill>
            </a:endParaRPr>
          </a:p>
        </p:txBody>
      </p:sp>
      <p:pic>
        <p:nvPicPr>
          <p:cNvPr id="20482" name="Picture 2" descr="Image result for voting non prof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65" y="130629"/>
            <a:ext cx="6381750" cy="655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13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Elections and Broads</a:t>
            </a:r>
            <a:endParaRPr lang="en-US" dirty="0"/>
          </a:p>
        </p:txBody>
      </p:sp>
      <p:sp>
        <p:nvSpPr>
          <p:cNvPr id="3" name="Content Placeholder 2"/>
          <p:cNvSpPr>
            <a:spLocks noGrp="1"/>
          </p:cNvSpPr>
          <p:nvPr>
            <p:ph idx="1"/>
          </p:nvPr>
        </p:nvSpPr>
        <p:spPr>
          <a:xfrm>
            <a:off x="838200" y="1825624"/>
            <a:ext cx="10641676" cy="4894489"/>
          </a:xfrm>
        </p:spPr>
        <p:txBody>
          <a:bodyPr>
            <a:normAutofit fontScale="92500"/>
          </a:bodyPr>
          <a:lstStyle/>
          <a:p>
            <a:pPr marL="0" indent="0">
              <a:buNone/>
            </a:pPr>
            <a:r>
              <a:rPr lang="en-US" dirty="0" smtClean="0"/>
              <a:t>If Broads is found electioneering, it places our 501(c)(3) </a:t>
            </a:r>
            <a:br>
              <a:rPr lang="en-US" dirty="0" smtClean="0"/>
            </a:br>
            <a:r>
              <a:rPr lang="en-US" dirty="0" smtClean="0"/>
              <a:t>status in serious jeopardy.</a:t>
            </a:r>
          </a:p>
          <a:p>
            <a:pPr marL="0" indent="0">
              <a:buNone/>
            </a:pPr>
            <a:endParaRPr lang="en-US" dirty="0" smtClean="0">
              <a:solidFill>
                <a:srgbClr val="C00000"/>
              </a:solidFill>
            </a:endParaRPr>
          </a:p>
          <a:p>
            <a:pPr marL="0" indent="0">
              <a:buNone/>
            </a:pPr>
            <a:r>
              <a:rPr lang="en-US" dirty="0" smtClean="0">
                <a:solidFill>
                  <a:schemeClr val="accent6">
                    <a:lumMod val="75000"/>
                  </a:schemeClr>
                </a:solidFill>
              </a:rPr>
              <a:t>As a representative of Broads you can fully and passionately</a:t>
            </a:r>
            <a:br>
              <a:rPr lang="en-US" dirty="0" smtClean="0">
                <a:solidFill>
                  <a:schemeClr val="accent6">
                    <a:lumMod val="75000"/>
                  </a:schemeClr>
                </a:solidFill>
              </a:rPr>
            </a:br>
            <a:r>
              <a:rPr lang="en-US" dirty="0" smtClean="0">
                <a:solidFill>
                  <a:schemeClr val="accent6">
                    <a:lumMod val="75000"/>
                  </a:schemeClr>
                </a:solidFill>
              </a:rPr>
              <a:t>endorse </a:t>
            </a:r>
            <a:r>
              <a:rPr lang="en-US" b="1" u="sng" dirty="0" smtClean="0">
                <a:solidFill>
                  <a:schemeClr val="accent6">
                    <a:lumMod val="75000"/>
                  </a:schemeClr>
                </a:solidFill>
              </a:rPr>
              <a:t>positions</a:t>
            </a:r>
            <a:r>
              <a:rPr lang="en-US" dirty="0" smtClean="0">
                <a:solidFill>
                  <a:schemeClr val="accent6">
                    <a:lumMod val="75000"/>
                  </a:schemeClr>
                </a:solidFill>
              </a:rPr>
              <a:t> on issues relating to Broads and our mission.</a:t>
            </a:r>
            <a:endParaRPr lang="en-US" b="1" dirty="0">
              <a:solidFill>
                <a:schemeClr val="accent6">
                  <a:lumMod val="75000"/>
                </a:schemeClr>
              </a:solidFill>
            </a:endParaRPr>
          </a:p>
          <a:p>
            <a:pPr marL="0" indent="0">
              <a:buNone/>
            </a:pPr>
            <a:endParaRPr lang="en-US" dirty="0" smtClean="0">
              <a:solidFill>
                <a:srgbClr val="C00000"/>
              </a:solidFill>
            </a:endParaRPr>
          </a:p>
          <a:p>
            <a:pPr marL="0" indent="0">
              <a:buNone/>
            </a:pPr>
            <a:r>
              <a:rPr lang="en-US" dirty="0" smtClean="0">
                <a:solidFill>
                  <a:srgbClr val="C00000"/>
                </a:solidFill>
              </a:rPr>
              <a:t>You cannot represent Broads on any occasions where you</a:t>
            </a:r>
            <a:br>
              <a:rPr lang="en-US" dirty="0" smtClean="0">
                <a:solidFill>
                  <a:srgbClr val="C00000"/>
                </a:solidFill>
              </a:rPr>
            </a:br>
            <a:r>
              <a:rPr lang="en-US" dirty="0" smtClean="0">
                <a:solidFill>
                  <a:srgbClr val="C00000"/>
                </a:solidFill>
              </a:rPr>
              <a:t>endorse voting for or against </a:t>
            </a:r>
            <a:r>
              <a:rPr lang="en-US" b="1" u="sng" dirty="0" smtClean="0">
                <a:solidFill>
                  <a:srgbClr val="C00000"/>
                </a:solidFill>
              </a:rPr>
              <a:t>specific candidates</a:t>
            </a:r>
            <a:r>
              <a:rPr lang="en-US" b="1" u="sng" dirty="0">
                <a:solidFill>
                  <a:srgbClr val="C00000"/>
                </a:solidFill>
              </a:rPr>
              <a:t> </a:t>
            </a:r>
            <a:r>
              <a:rPr lang="en-US" b="1" u="sng" dirty="0" smtClean="0">
                <a:solidFill>
                  <a:srgbClr val="C00000"/>
                </a:solidFill>
              </a:rPr>
              <a:t>for government office. </a:t>
            </a:r>
          </a:p>
          <a:p>
            <a:pPr marL="0" indent="0">
              <a:buNone/>
            </a:pPr>
            <a:endParaRPr lang="en-US" b="1" u="sng" dirty="0" smtClean="0">
              <a:solidFill>
                <a:srgbClr val="C00000"/>
              </a:solidFill>
            </a:endParaRPr>
          </a:p>
          <a:p>
            <a:pPr marL="0" indent="0">
              <a:buNone/>
            </a:pPr>
            <a:r>
              <a:rPr lang="en-US" sz="2600" i="1" dirty="0" smtClean="0"/>
              <a:t>Non-governmental offices such as local energy cooperatives are fair game!</a:t>
            </a:r>
            <a:endParaRPr lang="en-US" sz="2600" i="1" dirty="0"/>
          </a:p>
        </p:txBody>
      </p:sp>
    </p:spTree>
    <p:extLst>
      <p:ext uri="{BB962C8B-B14F-4D97-AF65-F5344CB8AC3E}">
        <p14:creationId xmlns:p14="http://schemas.microsoft.com/office/powerpoint/2010/main" val="388823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endParaRPr lang="en-US" b="1" dirty="0" smtClean="0"/>
          </a:p>
          <a:p>
            <a:r>
              <a:rPr lang="en-US" b="1" dirty="0" smtClean="0"/>
              <a:t>A Word on Effectiveness</a:t>
            </a:r>
          </a:p>
          <a:p>
            <a:r>
              <a:rPr lang="en-US" b="1" dirty="0" smtClean="0"/>
              <a:t>Tracking Congress</a:t>
            </a:r>
          </a:p>
          <a:p>
            <a:r>
              <a:rPr lang="en-US" b="1" dirty="0" smtClean="0"/>
              <a:t>Survey of Bills to Know About</a:t>
            </a:r>
          </a:p>
          <a:p>
            <a:r>
              <a:rPr lang="en-US" b="1" dirty="0" smtClean="0"/>
              <a:t>Effective Lobbying</a:t>
            </a:r>
          </a:p>
          <a:p>
            <a:r>
              <a:rPr lang="en-US" b="1" dirty="0" smtClean="0"/>
              <a:t>Get out the vote: Elections and Great Old Broads</a:t>
            </a:r>
          </a:p>
          <a:p>
            <a:r>
              <a:rPr lang="en-US" b="1" dirty="0" smtClean="0"/>
              <a:t>Discussion Throughout</a:t>
            </a:r>
          </a:p>
        </p:txBody>
      </p:sp>
    </p:spTree>
    <p:extLst>
      <p:ext uri="{BB962C8B-B14F-4D97-AF65-F5344CB8AC3E}">
        <p14:creationId xmlns:p14="http://schemas.microsoft.com/office/powerpoint/2010/main" val="2389179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43" y="1898195"/>
            <a:ext cx="11901714" cy="4676776"/>
          </a:xfrm>
        </p:spPr>
        <p:txBody>
          <a:bodyPr>
            <a:noAutofit/>
          </a:bodyPr>
          <a:lstStyle/>
          <a:p>
            <a:r>
              <a:rPr lang="en-US" sz="2400" b="1" dirty="0" smtClean="0">
                <a:solidFill>
                  <a:schemeClr val="accent6">
                    <a:lumMod val="75000"/>
                  </a:schemeClr>
                </a:solidFill>
              </a:rPr>
              <a:t>DO</a:t>
            </a:r>
            <a:r>
              <a:rPr lang="en-US" sz="2400" dirty="0" smtClean="0"/>
              <a:t> </a:t>
            </a:r>
            <a:r>
              <a:rPr lang="en-US" sz="2400" b="1" dirty="0" smtClean="0"/>
              <a:t>expose </a:t>
            </a:r>
            <a:r>
              <a:rPr lang="en-US" sz="2400" dirty="0" smtClean="0"/>
              <a:t>and question politician’s </a:t>
            </a:r>
            <a:r>
              <a:rPr lang="en-US" sz="2400" i="1" dirty="0" smtClean="0"/>
              <a:t>positions </a:t>
            </a:r>
            <a:r>
              <a:rPr lang="en-US" sz="2400" dirty="0" smtClean="0"/>
              <a:t>on public land issues</a:t>
            </a:r>
            <a:endParaRPr lang="en-US" sz="2400" i="1" dirty="0" smtClean="0"/>
          </a:p>
          <a:p>
            <a:r>
              <a:rPr lang="en-US" sz="2400" b="1" dirty="0" smtClean="0">
                <a:solidFill>
                  <a:schemeClr val="accent6">
                    <a:lumMod val="75000"/>
                  </a:schemeClr>
                </a:solidFill>
              </a:rPr>
              <a:t>DO</a:t>
            </a:r>
            <a:r>
              <a:rPr lang="en-US" sz="2400" dirty="0" smtClean="0"/>
              <a:t> </a:t>
            </a:r>
            <a:r>
              <a:rPr lang="en-US" sz="2400" b="1" dirty="0" smtClean="0"/>
              <a:t>register </a:t>
            </a:r>
            <a:r>
              <a:rPr lang="en-US" sz="2400" dirty="0" smtClean="0"/>
              <a:t>all people regardless of their positions to vote </a:t>
            </a:r>
          </a:p>
          <a:p>
            <a:r>
              <a:rPr lang="en-US" sz="2400" b="1" dirty="0" smtClean="0">
                <a:solidFill>
                  <a:srgbClr val="C00000"/>
                </a:solidFill>
              </a:rPr>
              <a:t>DO NOT </a:t>
            </a:r>
            <a:r>
              <a:rPr lang="en-US" sz="2400" b="1" dirty="0" smtClean="0"/>
              <a:t>endorse </a:t>
            </a:r>
            <a:r>
              <a:rPr lang="en-US" sz="2400" dirty="0" smtClean="0"/>
              <a:t>voting for or against a </a:t>
            </a:r>
            <a:r>
              <a:rPr lang="en-US" sz="2400" i="1" dirty="0" smtClean="0"/>
              <a:t>specific candidate for government office  </a:t>
            </a:r>
            <a:r>
              <a:rPr lang="en-US" sz="2400" dirty="0" smtClean="0"/>
              <a:t>as a representative of Broads.</a:t>
            </a:r>
            <a:endParaRPr lang="en-US" sz="2400" i="1" dirty="0" smtClean="0"/>
          </a:p>
          <a:p>
            <a:endParaRPr lang="en-US" sz="1100" dirty="0">
              <a:solidFill>
                <a:srgbClr val="C00000"/>
              </a:solidFill>
            </a:endParaRPr>
          </a:p>
          <a:p>
            <a:r>
              <a:rPr lang="en-US" sz="2400" b="1" dirty="0" smtClean="0">
                <a:solidFill>
                  <a:schemeClr val="accent6">
                    <a:lumMod val="75000"/>
                  </a:schemeClr>
                </a:solidFill>
              </a:rPr>
              <a:t>DO</a:t>
            </a:r>
            <a:r>
              <a:rPr lang="en-US" sz="2400" dirty="0" smtClean="0">
                <a:solidFill>
                  <a:schemeClr val="accent6">
                    <a:lumMod val="75000"/>
                  </a:schemeClr>
                </a:solidFill>
              </a:rPr>
              <a:t> </a:t>
            </a:r>
            <a:r>
              <a:rPr lang="en-US" sz="2400" b="1" dirty="0" smtClean="0"/>
              <a:t>organize </a:t>
            </a:r>
            <a:r>
              <a:rPr lang="en-US" sz="2400" dirty="0" smtClean="0"/>
              <a:t>candidate forums and questionnaires, giving candidates </a:t>
            </a:r>
            <a:r>
              <a:rPr lang="en-US" sz="2400" i="1" dirty="0" smtClean="0"/>
              <a:t>totally equal </a:t>
            </a:r>
            <a:r>
              <a:rPr lang="en-US" sz="2400" dirty="0" smtClean="0"/>
              <a:t>opportunities to attend and respond</a:t>
            </a:r>
          </a:p>
          <a:p>
            <a:r>
              <a:rPr lang="en-US" sz="2400" b="1" dirty="0" smtClean="0">
                <a:solidFill>
                  <a:schemeClr val="accent6">
                    <a:lumMod val="75000"/>
                  </a:schemeClr>
                </a:solidFill>
              </a:rPr>
              <a:t>DO </a:t>
            </a:r>
            <a:r>
              <a:rPr lang="en-US" sz="2400" b="1" dirty="0" smtClean="0"/>
              <a:t>attend town halls </a:t>
            </a:r>
            <a:r>
              <a:rPr lang="en-US" sz="2400" dirty="0" smtClean="0"/>
              <a:t>and hold politicians accountable for their actions</a:t>
            </a:r>
          </a:p>
          <a:p>
            <a:r>
              <a:rPr lang="en-US" sz="2400" b="1" dirty="0" smtClean="0">
                <a:solidFill>
                  <a:srgbClr val="C00000"/>
                </a:solidFill>
              </a:rPr>
              <a:t>DO NOT </a:t>
            </a:r>
            <a:r>
              <a:rPr lang="en-US" sz="2400" b="1" dirty="0" smtClean="0"/>
              <a:t>invite </a:t>
            </a:r>
            <a:r>
              <a:rPr lang="en-US" sz="2400" dirty="0" smtClean="0"/>
              <a:t>an individual candidate to speak to your group alone.</a:t>
            </a:r>
          </a:p>
          <a:p>
            <a:endParaRPr lang="en-US" sz="1100" dirty="0" smtClean="0">
              <a:solidFill>
                <a:srgbClr val="C00000"/>
              </a:solidFill>
            </a:endParaRPr>
          </a:p>
          <a:p>
            <a:r>
              <a:rPr lang="en-US" sz="2400" b="1" dirty="0" smtClean="0">
                <a:solidFill>
                  <a:schemeClr val="accent6">
                    <a:lumMod val="75000"/>
                  </a:schemeClr>
                </a:solidFill>
              </a:rPr>
              <a:t>PLEASE DO </a:t>
            </a:r>
            <a:r>
              <a:rPr lang="en-US" sz="2400" dirty="0" smtClean="0"/>
              <a:t>participate in endorsing candidates you care about as a citizen and as a member of other groups you align with, </a:t>
            </a:r>
            <a:r>
              <a:rPr lang="en-US" sz="2400" b="1" i="1" dirty="0" smtClean="0"/>
              <a:t>just never as representative of Broads</a:t>
            </a:r>
          </a:p>
          <a:p>
            <a:endParaRPr lang="en-US" sz="2400" dirty="0">
              <a:solidFill>
                <a:srgbClr val="C00000"/>
              </a:solidFill>
            </a:endParaRPr>
          </a:p>
        </p:txBody>
      </p:sp>
      <p:sp>
        <p:nvSpPr>
          <p:cNvPr id="6" name="Title 1"/>
          <p:cNvSpPr>
            <a:spLocks noGrp="1"/>
          </p:cNvSpPr>
          <p:nvPr>
            <p:ph type="title"/>
          </p:nvPr>
        </p:nvSpPr>
        <p:spPr/>
        <p:txBody>
          <a:bodyPr/>
          <a:lstStyle/>
          <a:p>
            <a:r>
              <a:rPr lang="en-US" dirty="0" smtClean="0"/>
              <a:t>Election Do’s and Don’ts</a:t>
            </a:r>
            <a:endParaRPr lang="en-US" dirty="0"/>
          </a:p>
        </p:txBody>
      </p:sp>
    </p:spTree>
    <p:extLst>
      <p:ext uri="{BB962C8B-B14F-4D97-AF65-F5344CB8AC3E}">
        <p14:creationId xmlns:p14="http://schemas.microsoft.com/office/powerpoint/2010/main" val="3213801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2345" b="12345"/>
          <a:stretch/>
        </p:blipFill>
        <p:spPr>
          <a:xfrm>
            <a:off x="0" y="0"/>
            <a:ext cx="12191999" cy="6858000"/>
          </a:xfrm>
          <a:prstGeom prst="rect">
            <a:avLst/>
          </a:prstGeom>
        </p:spPr>
      </p:pic>
      <p:sp>
        <p:nvSpPr>
          <p:cNvPr id="9" name="Rectangle 8"/>
          <p:cNvSpPr/>
          <p:nvPr/>
        </p:nvSpPr>
        <p:spPr>
          <a:xfrm>
            <a:off x="0" y="1"/>
            <a:ext cx="5907314" cy="6858000"/>
          </a:xfrm>
          <a:prstGeom prst="rect">
            <a:avLst/>
          </a:prstGeom>
          <a:solidFill>
            <a:srgbClr val="6600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9656" y="1647317"/>
            <a:ext cx="5747657" cy="3918858"/>
          </a:xfrm>
        </p:spPr>
        <p:txBody>
          <a:bodyPr/>
          <a:lstStyle/>
          <a:p>
            <a:pPr algn="l"/>
            <a:r>
              <a:rPr lang="en-US" dirty="0" smtClean="0">
                <a:solidFill>
                  <a:schemeClr val="bg1"/>
                </a:solidFill>
              </a:rPr>
              <a:t>Thank You!</a:t>
            </a:r>
            <a:endParaRPr lang="en-US" dirty="0">
              <a:solidFill>
                <a:schemeClr val="bg1"/>
              </a:solidFill>
            </a:endParaRPr>
          </a:p>
        </p:txBody>
      </p:sp>
      <p:sp>
        <p:nvSpPr>
          <p:cNvPr id="8" name="Subtitle 2"/>
          <p:cNvSpPr>
            <a:spLocks noGrp="1"/>
          </p:cNvSpPr>
          <p:nvPr>
            <p:ph type="subTitle" idx="1"/>
          </p:nvPr>
        </p:nvSpPr>
        <p:spPr>
          <a:xfrm>
            <a:off x="377367" y="5573489"/>
            <a:ext cx="5747658" cy="1153772"/>
          </a:xfrm>
        </p:spPr>
        <p:txBody>
          <a:bodyPr>
            <a:normAutofit/>
          </a:bodyPr>
          <a:lstStyle/>
          <a:p>
            <a:pPr algn="l"/>
            <a:r>
              <a:rPr lang="en-US" sz="1600" b="1" dirty="0" smtClean="0">
                <a:solidFill>
                  <a:schemeClr val="bg1"/>
                </a:solidFill>
              </a:rPr>
              <a:t>Lionel Di Giacomo</a:t>
            </a:r>
            <a:r>
              <a:rPr lang="en-US" sz="1600" dirty="0" smtClean="0">
                <a:solidFill>
                  <a:schemeClr val="bg1"/>
                </a:solidFill>
              </a:rPr>
              <a:t>, lionel@greatoldbroads.org</a:t>
            </a:r>
            <a:br>
              <a:rPr lang="en-US" sz="1600" dirty="0" smtClean="0">
                <a:solidFill>
                  <a:schemeClr val="bg1"/>
                </a:solidFill>
              </a:rPr>
            </a:br>
            <a:r>
              <a:rPr lang="en-US" sz="1600" dirty="0" smtClean="0">
                <a:solidFill>
                  <a:schemeClr val="bg1"/>
                </a:solidFill>
              </a:rPr>
              <a:t>Research and Advocacy Associate</a:t>
            </a:r>
          </a:p>
          <a:p>
            <a:pPr algn="l"/>
            <a:r>
              <a:rPr lang="en-US" sz="1600" b="1" dirty="0" smtClean="0">
                <a:solidFill>
                  <a:schemeClr val="bg1"/>
                </a:solidFill>
              </a:rPr>
              <a:t>Carrie King</a:t>
            </a:r>
            <a:r>
              <a:rPr lang="en-US" sz="1600" dirty="0" smtClean="0">
                <a:solidFill>
                  <a:schemeClr val="bg1"/>
                </a:solidFill>
              </a:rPr>
              <a:t>, carrie@greatoldbroads.org</a:t>
            </a:r>
            <a:br>
              <a:rPr lang="en-US" sz="1600" dirty="0" smtClean="0">
                <a:solidFill>
                  <a:schemeClr val="bg1"/>
                </a:solidFill>
              </a:rPr>
            </a:br>
            <a:r>
              <a:rPr lang="en-US" sz="1600" dirty="0" smtClean="0">
                <a:solidFill>
                  <a:schemeClr val="bg1"/>
                </a:solidFill>
              </a:rPr>
              <a:t>Associate Director</a:t>
            </a:r>
            <a:endParaRPr lang="en-US" sz="1600" dirty="0">
              <a:solidFill>
                <a:schemeClr val="bg1"/>
              </a:solidFill>
            </a:endParaRPr>
          </a:p>
        </p:txBody>
      </p:sp>
    </p:spTree>
    <p:extLst>
      <p:ext uri="{BB962C8B-B14F-4D97-AF65-F5344CB8AC3E}">
        <p14:creationId xmlns:p14="http://schemas.microsoft.com/office/powerpoint/2010/main" val="3693214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on effectiveness</a:t>
            </a:r>
            <a:endParaRPr lang="en-US" dirty="0"/>
          </a:p>
        </p:txBody>
      </p:sp>
      <p:sp>
        <p:nvSpPr>
          <p:cNvPr id="3" name="Content Placeholder 2"/>
          <p:cNvSpPr>
            <a:spLocks noGrp="1"/>
          </p:cNvSpPr>
          <p:nvPr>
            <p:ph idx="1"/>
          </p:nvPr>
        </p:nvSpPr>
        <p:spPr/>
        <p:txBody>
          <a:bodyPr>
            <a:normAutofit/>
          </a:bodyPr>
          <a:lstStyle/>
          <a:p>
            <a:r>
              <a:rPr lang="en-US" b="1" dirty="0" smtClean="0"/>
              <a:t>Petitions</a:t>
            </a:r>
            <a:r>
              <a:rPr lang="en-US" dirty="0" smtClean="0"/>
              <a:t>: Lowest impact.</a:t>
            </a:r>
          </a:p>
          <a:p>
            <a:r>
              <a:rPr lang="en-US" b="1" dirty="0" smtClean="0"/>
              <a:t>Calling and writing senators</a:t>
            </a:r>
            <a:r>
              <a:rPr lang="en-US" dirty="0" smtClean="0"/>
              <a:t>: Low impact. </a:t>
            </a:r>
          </a:p>
          <a:p>
            <a:r>
              <a:rPr lang="en-US" b="1" dirty="0" smtClean="0"/>
              <a:t>Personal Meetings with your legislators: </a:t>
            </a:r>
            <a:r>
              <a:rPr lang="en-US" dirty="0" smtClean="0"/>
              <a:t>Moderate impact.</a:t>
            </a:r>
          </a:p>
          <a:p>
            <a:r>
              <a:rPr lang="en-US" b="1" dirty="0" smtClean="0"/>
              <a:t>LTEs/Calling out legislators in the media</a:t>
            </a:r>
            <a:r>
              <a:rPr lang="en-US" dirty="0" smtClean="0"/>
              <a:t>: Moderate impact.</a:t>
            </a:r>
          </a:p>
          <a:p>
            <a:r>
              <a:rPr lang="en-US" b="1" dirty="0" smtClean="0"/>
              <a:t>Packing Town Halls: </a:t>
            </a:r>
            <a:r>
              <a:rPr lang="en-US" dirty="0" smtClean="0"/>
              <a:t>Moderate-high impact.</a:t>
            </a:r>
            <a:br>
              <a:rPr lang="en-US" dirty="0" smtClean="0"/>
            </a:br>
            <a:endParaRPr lang="en-US" dirty="0" smtClean="0"/>
          </a:p>
          <a:p>
            <a:r>
              <a:rPr lang="en-US" b="1" dirty="0" smtClean="0"/>
              <a:t>Getting out the vote, exposing candidates’ views on public land issues, and inspiring people to vote for public lands. </a:t>
            </a:r>
            <a:r>
              <a:rPr lang="en-US" dirty="0" smtClean="0"/>
              <a:t>Potentially high impact</a:t>
            </a:r>
            <a:r>
              <a:rPr lang="en-US" dirty="0"/>
              <a:t>!</a:t>
            </a:r>
            <a:endParaRPr lang="en-US" dirty="0" smtClean="0"/>
          </a:p>
        </p:txBody>
      </p:sp>
    </p:spTree>
    <p:extLst>
      <p:ext uri="{BB962C8B-B14F-4D97-AF65-F5344CB8AC3E}">
        <p14:creationId xmlns:p14="http://schemas.microsoft.com/office/powerpoint/2010/main" val="940265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284687" y="1"/>
            <a:ext cx="5907314" cy="6858000"/>
          </a:xfrm>
          <a:prstGeom prst="rect">
            <a:avLst/>
          </a:prstGeom>
          <a:solidFill>
            <a:srgbClr val="560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4342" y="928914"/>
            <a:ext cx="5747657" cy="4564743"/>
          </a:xfrm>
        </p:spPr>
        <p:txBody>
          <a:bodyPr/>
          <a:lstStyle/>
          <a:p>
            <a:pPr algn="l"/>
            <a:r>
              <a:rPr lang="en-US" dirty="0" smtClean="0">
                <a:solidFill>
                  <a:schemeClr val="bg1"/>
                </a:solidFill>
              </a:rPr>
              <a:t>Tracking Congress</a:t>
            </a:r>
            <a:endParaRPr lang="en-US" dirty="0">
              <a:solidFill>
                <a:schemeClr val="bg1"/>
              </a:solidFill>
            </a:endParaRPr>
          </a:p>
        </p:txBody>
      </p:sp>
      <p:sp>
        <p:nvSpPr>
          <p:cNvPr id="3" name="Subtitle 2"/>
          <p:cNvSpPr>
            <a:spLocks noGrp="1"/>
          </p:cNvSpPr>
          <p:nvPr>
            <p:ph type="subTitle" idx="1"/>
          </p:nvPr>
        </p:nvSpPr>
        <p:spPr>
          <a:xfrm>
            <a:off x="6444341" y="5704228"/>
            <a:ext cx="5747658" cy="1153772"/>
          </a:xfrm>
        </p:spPr>
        <p:txBody>
          <a:bodyPr>
            <a:normAutofit/>
          </a:bodyPr>
          <a:lstStyle/>
          <a:p>
            <a:pPr algn="l"/>
            <a:r>
              <a:rPr lang="en-US" sz="2800" dirty="0" smtClean="0">
                <a:solidFill>
                  <a:schemeClr val="bg1"/>
                </a:solidFill>
              </a:rPr>
              <a:t>Essential Tips for Busy Advocates</a:t>
            </a:r>
            <a:endParaRPr lang="en-US" sz="2800" dirty="0">
              <a:solidFill>
                <a:schemeClr val="bg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063" b="5095"/>
          <a:stretch/>
        </p:blipFill>
        <p:spPr>
          <a:xfrm>
            <a:off x="0" y="1"/>
            <a:ext cx="6284685" cy="6857999"/>
          </a:xfrm>
          <a:prstGeom prst="rect">
            <a:avLst/>
          </a:prstGeom>
        </p:spPr>
      </p:pic>
    </p:spTree>
    <p:extLst>
      <p:ext uri="{BB962C8B-B14F-4D97-AF65-F5344CB8AC3E}">
        <p14:creationId xmlns:p14="http://schemas.microsoft.com/office/powerpoint/2010/main" val="247869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Just how busy is Congress?</a:t>
            </a:r>
          </a:p>
        </p:txBody>
      </p:sp>
      <p:sp>
        <p:nvSpPr>
          <p:cNvPr id="3" name="Content Placeholder 2"/>
          <p:cNvSpPr>
            <a:spLocks noGrp="1"/>
          </p:cNvSpPr>
          <p:nvPr>
            <p:ph idx="1"/>
          </p:nvPr>
        </p:nvSpPr>
        <p:spPr/>
        <p:txBody>
          <a:bodyPr>
            <a:normAutofit/>
          </a:bodyPr>
          <a:lstStyle/>
          <a:p>
            <a:pPr marL="0" indent="0">
              <a:buNone/>
            </a:pPr>
            <a:endParaRPr lang="en-US" sz="3600" b="1" dirty="0" smtClean="0"/>
          </a:p>
          <a:p>
            <a:pPr lvl="1"/>
            <a:r>
              <a:rPr lang="en-US" sz="3600" b="1" dirty="0" smtClean="0"/>
              <a:t>2,455</a:t>
            </a:r>
            <a:r>
              <a:rPr lang="en-US" sz="3600" dirty="0" smtClean="0"/>
              <a:t> Bills in the Senate</a:t>
            </a:r>
          </a:p>
          <a:p>
            <a:pPr lvl="1"/>
            <a:r>
              <a:rPr lang="en-US" sz="3600" b="1" dirty="0" smtClean="0"/>
              <a:t>5,131</a:t>
            </a:r>
            <a:r>
              <a:rPr lang="en-US" sz="3600" dirty="0" smtClean="0"/>
              <a:t> Bills in the House</a:t>
            </a:r>
          </a:p>
          <a:p>
            <a:pPr lvl="1"/>
            <a:r>
              <a:rPr lang="en-US" sz="3600" b="1" dirty="0" smtClean="0"/>
              <a:t>Thousands</a:t>
            </a:r>
            <a:r>
              <a:rPr lang="en-US" sz="3600" dirty="0" smtClean="0"/>
              <a:t> of resolutions and amendments</a:t>
            </a:r>
          </a:p>
          <a:p>
            <a:pPr lvl="1"/>
            <a:r>
              <a:rPr lang="en-US" sz="3600" b="1" dirty="0"/>
              <a:t>O</a:t>
            </a:r>
            <a:r>
              <a:rPr lang="en-US" sz="3600" b="1" dirty="0" smtClean="0"/>
              <a:t>ver 2,000 </a:t>
            </a:r>
            <a:r>
              <a:rPr lang="en-US" sz="3600" dirty="0" smtClean="0"/>
              <a:t>emails and calls </a:t>
            </a:r>
            <a:r>
              <a:rPr lang="en-US" sz="3600" i="1" dirty="0" smtClean="0"/>
              <a:t>per congressperson per week</a:t>
            </a:r>
            <a:endParaRPr lang="en-US" dirty="0" smtClean="0"/>
          </a:p>
        </p:txBody>
      </p:sp>
    </p:spTree>
    <p:extLst>
      <p:ext uri="{BB962C8B-B14F-4D97-AF65-F5344CB8AC3E}">
        <p14:creationId xmlns:p14="http://schemas.microsoft.com/office/powerpoint/2010/main" val="2056715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Tracking Congress</a:t>
            </a:r>
            <a:endParaRPr lang="en-US" dirty="0"/>
          </a:p>
        </p:txBody>
      </p:sp>
      <p:sp>
        <p:nvSpPr>
          <p:cNvPr id="3" name="Content Placeholder 2"/>
          <p:cNvSpPr>
            <a:spLocks noGrp="1"/>
          </p:cNvSpPr>
          <p:nvPr>
            <p:ph idx="1"/>
          </p:nvPr>
        </p:nvSpPr>
        <p:spPr>
          <a:xfrm>
            <a:off x="838200" y="1825624"/>
            <a:ext cx="10515600" cy="4763861"/>
          </a:xfrm>
        </p:spPr>
        <p:txBody>
          <a:bodyPr>
            <a:normAutofit fontScale="77500" lnSpcReduction="20000"/>
          </a:bodyPr>
          <a:lstStyle/>
          <a:p>
            <a:r>
              <a:rPr lang="en-US" b="1" dirty="0" smtClean="0"/>
              <a:t>Limit your focus and distill important info for chapter members</a:t>
            </a:r>
          </a:p>
          <a:p>
            <a:pPr lvl="1"/>
            <a:r>
              <a:rPr lang="en-US" dirty="0" smtClean="0"/>
              <a:t>Spend more effort on bills involving your own state and district’s politicians</a:t>
            </a:r>
          </a:p>
          <a:p>
            <a:pPr lvl="1"/>
            <a:r>
              <a:rPr lang="en-US" dirty="0" smtClean="0"/>
              <a:t>When sharing, keep it simple: send just the basics along with clear calls to action</a:t>
            </a:r>
          </a:p>
          <a:p>
            <a:pPr lvl="1"/>
            <a:r>
              <a:rPr lang="en-US" dirty="0" smtClean="0"/>
              <a:t>Consider looking at </a:t>
            </a:r>
            <a:r>
              <a:rPr lang="en-US" i="1" dirty="0" smtClean="0"/>
              <a:t>State and local </a:t>
            </a:r>
            <a:r>
              <a:rPr lang="en-US" dirty="0" smtClean="0"/>
              <a:t>legislative issues closer to you, your impact is often greater the closer you are geographically to the issue.</a:t>
            </a:r>
          </a:p>
          <a:p>
            <a:pPr lvl="1"/>
            <a:endParaRPr lang="en-US" dirty="0" smtClean="0"/>
          </a:p>
          <a:p>
            <a:r>
              <a:rPr lang="en-US" b="1" dirty="0" smtClean="0"/>
              <a:t>Get help from environmental groups who keep track</a:t>
            </a:r>
          </a:p>
          <a:p>
            <a:pPr lvl="1"/>
            <a:r>
              <a:rPr lang="en-US" dirty="0" smtClean="0"/>
              <a:t>Broads, CBD, TWS, Wilderness Workshop, and Sierra Club are just a few.</a:t>
            </a:r>
          </a:p>
          <a:p>
            <a:pPr lvl="1"/>
            <a:endParaRPr lang="en-US" dirty="0" smtClean="0"/>
          </a:p>
          <a:p>
            <a:r>
              <a:rPr lang="en-US" b="1" dirty="0" smtClean="0"/>
              <a:t>Learn simple web skills to research bills quickly</a:t>
            </a:r>
          </a:p>
          <a:p>
            <a:pPr lvl="1"/>
            <a:r>
              <a:rPr lang="en-US" dirty="0" smtClean="0"/>
              <a:t>Google for the bill, filter by date and by ‘news’</a:t>
            </a:r>
          </a:p>
          <a:p>
            <a:pPr lvl="1"/>
            <a:r>
              <a:rPr lang="en-US" dirty="0" smtClean="0"/>
              <a:t>Look for press releases by environmental groups</a:t>
            </a:r>
          </a:p>
          <a:p>
            <a:pPr marL="0" indent="0">
              <a:buNone/>
            </a:pPr>
            <a:endParaRPr lang="en-US" b="1" dirty="0"/>
          </a:p>
          <a:p>
            <a:r>
              <a:rPr lang="en-US" b="1" dirty="0" smtClean="0"/>
              <a:t>Use Govtrack.us</a:t>
            </a:r>
          </a:p>
          <a:p>
            <a:pPr lvl="1"/>
            <a:r>
              <a:rPr lang="en-US" dirty="0" smtClean="0"/>
              <a:t>Check sponsors and cosponsors, latest action, and chance to pass</a:t>
            </a:r>
          </a:p>
          <a:p>
            <a:pPr lvl="1"/>
            <a:r>
              <a:rPr lang="en-US" dirty="0" smtClean="0"/>
              <a:t>Utilize tracking features &amp; email alerts</a:t>
            </a:r>
          </a:p>
        </p:txBody>
      </p:sp>
    </p:spTree>
    <p:extLst>
      <p:ext uri="{BB962C8B-B14F-4D97-AF65-F5344CB8AC3E}">
        <p14:creationId xmlns:p14="http://schemas.microsoft.com/office/powerpoint/2010/main" val="530587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500"/>
                                        <p:tgtEl>
                                          <p:spTgt spid="3">
                                            <p:txEl>
                                              <p:pRg st="13" end="1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fade">
                                      <p:cBhvr>
                                        <p:cTn id="4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opb.org/images/fetch/c_limit,h_730,q_90,w_940/http%3A/s3-us-west-2.amazonaws.com/opb-media/news/earthfix_legacy/forestthinning.122011_os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6236"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84687" y="1"/>
            <a:ext cx="5907314" cy="6858000"/>
          </a:xfrm>
          <a:prstGeom prst="rect">
            <a:avLst/>
          </a:prstGeom>
          <a:solidFill>
            <a:srgbClr val="6600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4342" y="928914"/>
            <a:ext cx="5747657" cy="4564743"/>
          </a:xfrm>
        </p:spPr>
        <p:txBody>
          <a:bodyPr/>
          <a:lstStyle/>
          <a:p>
            <a:pPr algn="l"/>
            <a:r>
              <a:rPr lang="en-US" dirty="0" smtClean="0">
                <a:solidFill>
                  <a:schemeClr val="bg1"/>
                </a:solidFill>
              </a:rPr>
              <a:t>Resilient Federal Forests Act</a:t>
            </a:r>
            <a:endParaRPr lang="en-US" dirty="0">
              <a:solidFill>
                <a:schemeClr val="bg1"/>
              </a:solidFill>
            </a:endParaRPr>
          </a:p>
        </p:txBody>
      </p:sp>
      <p:sp>
        <p:nvSpPr>
          <p:cNvPr id="3" name="Subtitle 2"/>
          <p:cNvSpPr>
            <a:spLocks noGrp="1"/>
          </p:cNvSpPr>
          <p:nvPr>
            <p:ph type="subTitle" idx="1"/>
          </p:nvPr>
        </p:nvSpPr>
        <p:spPr>
          <a:xfrm>
            <a:off x="6444341" y="5704228"/>
            <a:ext cx="5747658" cy="1153772"/>
          </a:xfrm>
        </p:spPr>
        <p:txBody>
          <a:bodyPr>
            <a:normAutofit/>
          </a:bodyPr>
          <a:lstStyle/>
          <a:p>
            <a:pPr algn="l"/>
            <a:r>
              <a:rPr lang="en-US" sz="2800" dirty="0" smtClean="0">
                <a:solidFill>
                  <a:schemeClr val="bg1"/>
                </a:solidFill>
              </a:rPr>
              <a:t>… aka the </a:t>
            </a:r>
            <a:r>
              <a:rPr lang="en-US" sz="2800" i="1" dirty="0" smtClean="0">
                <a:solidFill>
                  <a:schemeClr val="bg1"/>
                </a:solidFill>
              </a:rPr>
              <a:t>Logging Industry 					     Giveaway Act</a:t>
            </a:r>
            <a:endParaRPr lang="en-US" sz="2800" i="1" dirty="0">
              <a:solidFill>
                <a:schemeClr val="bg1"/>
              </a:solidFill>
            </a:endParaRPr>
          </a:p>
        </p:txBody>
      </p:sp>
    </p:spTree>
    <p:extLst>
      <p:ext uri="{BB962C8B-B14F-4D97-AF65-F5344CB8AC3E}">
        <p14:creationId xmlns:p14="http://schemas.microsoft.com/office/powerpoint/2010/main" val="524392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www.opb.org/images/fetch/c_limit,h_730,q_90,w_940/http%3A/s3-us-west-2.amazonaws.com/opb-media/news/earthfix_legacy/forestthinning.122011_osu.jpg"/>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r="48475"/>
          <a:stretch/>
        </p:blipFill>
        <p:spPr bwMode="auto">
          <a:xfrm>
            <a:off x="0" y="0"/>
            <a:ext cx="627892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opb.org/images/fetch/c_limit,h_730,q_90,w_940/http%3A/s3-us-west-2.amazonaws.com/opb-media/news/earthfix_legacy/forestthinning.122011_osu.jpg"/>
          <p:cNvPicPr>
            <a:picLocks noChangeAspect="1" noChangeArrowheads="1"/>
          </p:cNvPicPr>
          <p:nvPr/>
        </p:nvPicPr>
        <p:blipFill rotWithShape="1">
          <a:blip r:embed="rId3">
            <a:extLst>
              <a:ext uri="{28A0092B-C50C-407E-A947-70E740481C1C}">
                <a14:useLocalDpi xmlns:a14="http://schemas.microsoft.com/office/drawing/2010/main" val="0"/>
              </a:ext>
            </a:extLst>
          </a:blip>
          <a:srcRect l="51572"/>
          <a:stretch/>
        </p:blipFill>
        <p:spPr bwMode="auto">
          <a:xfrm>
            <a:off x="6284686" y="0"/>
            <a:ext cx="590155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84687" y="1"/>
            <a:ext cx="5907314" cy="6858000"/>
          </a:xfrm>
          <a:prstGeom prst="rect">
            <a:avLst/>
          </a:prstGeom>
          <a:solidFill>
            <a:srgbClr val="6600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4342" y="928914"/>
            <a:ext cx="5747657" cy="4564743"/>
          </a:xfrm>
        </p:spPr>
        <p:txBody>
          <a:bodyPr/>
          <a:lstStyle/>
          <a:p>
            <a:pPr algn="l"/>
            <a:r>
              <a:rPr lang="en-US" dirty="0" smtClean="0">
                <a:solidFill>
                  <a:schemeClr val="bg1"/>
                </a:solidFill>
              </a:rPr>
              <a:t>Resilient Federal Forests Act</a:t>
            </a:r>
            <a:endParaRPr lang="en-US" dirty="0">
              <a:solidFill>
                <a:schemeClr val="bg1"/>
              </a:solidFill>
            </a:endParaRPr>
          </a:p>
        </p:txBody>
      </p:sp>
      <p:sp>
        <p:nvSpPr>
          <p:cNvPr id="3" name="Subtitle 2"/>
          <p:cNvSpPr>
            <a:spLocks noGrp="1"/>
          </p:cNvSpPr>
          <p:nvPr>
            <p:ph type="subTitle" idx="1"/>
          </p:nvPr>
        </p:nvSpPr>
        <p:spPr>
          <a:xfrm>
            <a:off x="6444341" y="5704228"/>
            <a:ext cx="5747658" cy="1153772"/>
          </a:xfrm>
        </p:spPr>
        <p:txBody>
          <a:bodyPr>
            <a:normAutofit/>
          </a:bodyPr>
          <a:lstStyle/>
          <a:p>
            <a:pPr algn="l"/>
            <a:r>
              <a:rPr lang="en-US" sz="2800" dirty="0" smtClean="0">
                <a:solidFill>
                  <a:schemeClr val="bg1"/>
                </a:solidFill>
              </a:rPr>
              <a:t>… aka the </a:t>
            </a:r>
            <a:r>
              <a:rPr lang="en-US" sz="2800" i="1" dirty="0" smtClean="0">
                <a:solidFill>
                  <a:schemeClr val="bg1"/>
                </a:solidFill>
              </a:rPr>
              <a:t>Logging Industry 					     Giveaway Act</a:t>
            </a:r>
            <a:endParaRPr lang="en-US" sz="2800" i="1" dirty="0">
              <a:solidFill>
                <a:schemeClr val="bg1"/>
              </a:solidFill>
            </a:endParaRPr>
          </a:p>
        </p:txBody>
      </p:sp>
      <p:sp>
        <p:nvSpPr>
          <p:cNvPr id="4" name="TextBox 3"/>
          <p:cNvSpPr txBox="1"/>
          <p:nvPr/>
        </p:nvSpPr>
        <p:spPr>
          <a:xfrm>
            <a:off x="580571" y="740229"/>
            <a:ext cx="5355772" cy="754052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Prioritizes timber industry profits and increases the risk of forest fires by gutting environmental safeguards.</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r>
              <a:rPr lang="en-US" sz="2800" dirty="0" smtClean="0"/>
              <a:t>Exempts up to 30,000 acre </a:t>
            </a:r>
            <a:r>
              <a:rPr lang="en-US" sz="2800" dirty="0" err="1" smtClean="0"/>
              <a:t>clearcuts</a:t>
            </a:r>
            <a:r>
              <a:rPr lang="en-US" sz="2800" dirty="0" smtClean="0"/>
              <a:t> from NEPA, 429 times the current 70-acre exemption on national </a:t>
            </a:r>
            <a:r>
              <a:rPr lang="en-US" sz="2800" dirty="0" err="1" smtClean="0"/>
              <a:t>frests</a:t>
            </a:r>
            <a:r>
              <a:rPr lang="en-US" sz="2800" dirty="0" smtClean="0"/>
              <a:t>.</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r>
              <a:rPr lang="en-US" sz="2800" dirty="0" smtClean="0"/>
              <a:t>Fails to fix wildfire funding.</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800" dirty="0" smtClean="0"/>
              <a:t>Blocks citizen oversight and government accountability</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476380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Oil spill"/>
          <p:cNvPicPr>
            <a:picLocks noChangeAspect="1" noChangeArrowheads="1"/>
          </p:cNvPicPr>
          <p:nvPr/>
        </p:nvPicPr>
        <p:blipFill rotWithShape="1">
          <a:blip r:embed="rId3">
            <a:extLst>
              <a:ext uri="{28A0092B-C50C-407E-A947-70E740481C1C}">
                <a14:useLocalDpi xmlns:a14="http://schemas.microsoft.com/office/drawing/2010/main" val="0"/>
              </a:ext>
            </a:extLst>
          </a:blip>
          <a:srcRect b="15178"/>
          <a:stretch/>
        </p:blipFill>
        <p:spPr bwMode="auto">
          <a:xfrm flipH="1">
            <a:off x="-2" y="1"/>
            <a:ext cx="12191999" cy="68942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84687" y="1"/>
            <a:ext cx="5907314" cy="6858000"/>
          </a:xfrm>
          <a:prstGeom prst="rect">
            <a:avLst/>
          </a:prstGeom>
          <a:solidFill>
            <a:srgbClr val="6600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4342" y="928914"/>
            <a:ext cx="5747657" cy="4564743"/>
          </a:xfrm>
        </p:spPr>
        <p:txBody>
          <a:bodyPr/>
          <a:lstStyle/>
          <a:p>
            <a:pPr algn="l"/>
            <a:r>
              <a:rPr lang="en-US" dirty="0" smtClean="0">
                <a:solidFill>
                  <a:schemeClr val="bg1"/>
                </a:solidFill>
              </a:rPr>
              <a:t>SECURE American Energy Act</a:t>
            </a:r>
            <a:endParaRPr lang="en-US" dirty="0">
              <a:solidFill>
                <a:schemeClr val="bg1"/>
              </a:solidFill>
            </a:endParaRPr>
          </a:p>
        </p:txBody>
      </p:sp>
      <p:sp>
        <p:nvSpPr>
          <p:cNvPr id="3" name="Subtitle 2"/>
          <p:cNvSpPr>
            <a:spLocks noGrp="1"/>
          </p:cNvSpPr>
          <p:nvPr>
            <p:ph type="subTitle" idx="1"/>
          </p:nvPr>
        </p:nvSpPr>
        <p:spPr>
          <a:xfrm>
            <a:off x="6444341" y="5704228"/>
            <a:ext cx="5747658" cy="1153772"/>
          </a:xfrm>
        </p:spPr>
        <p:txBody>
          <a:bodyPr>
            <a:normAutofit/>
          </a:bodyPr>
          <a:lstStyle/>
          <a:p>
            <a:pPr algn="l"/>
            <a:r>
              <a:rPr lang="en-US" sz="2800" dirty="0" smtClean="0">
                <a:solidFill>
                  <a:schemeClr val="bg1"/>
                </a:solidFill>
              </a:rPr>
              <a:t>… aka the </a:t>
            </a:r>
            <a:r>
              <a:rPr lang="en-US" sz="2800" i="1" dirty="0" smtClean="0">
                <a:solidFill>
                  <a:schemeClr val="bg1"/>
                </a:solidFill>
              </a:rPr>
              <a:t>Drill and Spill</a:t>
            </a:r>
            <a:br>
              <a:rPr lang="en-US" sz="2800" i="1" dirty="0" smtClean="0">
                <a:solidFill>
                  <a:schemeClr val="bg1"/>
                </a:solidFill>
              </a:rPr>
            </a:br>
            <a:r>
              <a:rPr lang="en-US" sz="2800" i="1" dirty="0" smtClean="0">
                <a:solidFill>
                  <a:schemeClr val="bg1"/>
                </a:solidFill>
              </a:rPr>
              <a:t>			Forever Act</a:t>
            </a:r>
            <a:endParaRPr lang="en-US" sz="2800" i="1" dirty="0">
              <a:solidFill>
                <a:schemeClr val="bg1"/>
              </a:solidFill>
            </a:endParaRPr>
          </a:p>
        </p:txBody>
      </p:sp>
    </p:spTree>
    <p:extLst>
      <p:ext uri="{BB962C8B-B14F-4D97-AF65-F5344CB8AC3E}">
        <p14:creationId xmlns:p14="http://schemas.microsoft.com/office/powerpoint/2010/main" val="1365007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2216</TotalTime>
  <Words>1201</Words>
  <Application>Microsoft Office PowerPoint</Application>
  <PresentationFormat>Widescreen</PresentationFormat>
  <Paragraphs>171</Paragraphs>
  <Slides>21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vt:lpstr>
      <vt:lpstr>Arial Black</vt:lpstr>
      <vt:lpstr>Calibri</vt:lpstr>
      <vt:lpstr>Office Theme</vt:lpstr>
      <vt:lpstr>Bills, Elections,  &amp; Effective   Lobbying</vt:lpstr>
      <vt:lpstr>Agenda</vt:lpstr>
      <vt:lpstr>A word on effectiveness</vt:lpstr>
      <vt:lpstr>Tracking Congress</vt:lpstr>
      <vt:lpstr>Just how busy is Congress?</vt:lpstr>
      <vt:lpstr>Tips for Tracking Congress</vt:lpstr>
      <vt:lpstr>Resilient Federal Forests Act</vt:lpstr>
      <vt:lpstr>Resilient Federal Forests Act</vt:lpstr>
      <vt:lpstr>SECURE American Energy Act</vt:lpstr>
      <vt:lpstr>Border Security for America Act</vt:lpstr>
      <vt:lpstr>Superior National Forest Land Exchange</vt:lpstr>
      <vt:lpstr>King Cove Road Land Exchange</vt:lpstr>
      <vt:lpstr>Gray  Wolf State Management Act</vt:lpstr>
      <vt:lpstr>Attacks on Monuments &amp; the Antiquities Act</vt:lpstr>
      <vt:lpstr>Attacks on Monuments &amp; the Antiquities Act</vt:lpstr>
      <vt:lpstr>Bikes in Wilderness</vt:lpstr>
      <vt:lpstr>Effective Lobbying</vt:lpstr>
      <vt:lpstr>Get out  the vote!</vt:lpstr>
      <vt:lpstr>Elections and Broads</vt:lpstr>
      <vt:lpstr>Election Do’s and Don’ts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Bills in Congress and Effective Lobbying</dc:title>
  <dc:creator>Lionel Di Giacomo</dc:creator>
  <cp:lastModifiedBy>Lionel Di Giacomo</cp:lastModifiedBy>
  <cp:revision>33</cp:revision>
  <dcterms:created xsi:type="dcterms:W3CDTF">2018-02-28T17:16:18Z</dcterms:created>
  <dcterms:modified xsi:type="dcterms:W3CDTF">2018-03-02T22:33:40Z</dcterms:modified>
</cp:coreProperties>
</file>