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6"/>
  </p:handoutMasterIdLst>
  <p:sldIdLst>
    <p:sldId id="256" r:id="rId2"/>
    <p:sldId id="273" r:id="rId3"/>
    <p:sldId id="290" r:id="rId4"/>
    <p:sldId id="289" r:id="rId5"/>
    <p:sldId id="257" r:id="rId6"/>
    <p:sldId id="269" r:id="rId7"/>
    <p:sldId id="258" r:id="rId8"/>
    <p:sldId id="270" r:id="rId9"/>
    <p:sldId id="284" r:id="rId10"/>
    <p:sldId id="283" r:id="rId11"/>
    <p:sldId id="280" r:id="rId12"/>
    <p:sldId id="281" r:id="rId13"/>
    <p:sldId id="282" r:id="rId14"/>
    <p:sldId id="287" r:id="rId15"/>
    <p:sldId id="285" r:id="rId16"/>
    <p:sldId id="264" r:id="rId17"/>
    <p:sldId id="275" r:id="rId18"/>
    <p:sldId id="279" r:id="rId19"/>
    <p:sldId id="288" r:id="rId20"/>
    <p:sldId id="286" r:id="rId21"/>
    <p:sldId id="277" r:id="rId22"/>
    <p:sldId id="278" r:id="rId23"/>
    <p:sldId id="276" r:id="rId24"/>
    <p:sldId id="26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938" autoAdjust="0"/>
  </p:normalViewPr>
  <p:slideViewPr>
    <p:cSldViewPr snapToGrid="0" snapToObjects="1">
      <p:cViewPr>
        <p:scale>
          <a:sx n="81" d="100"/>
          <a:sy n="81" d="100"/>
        </p:scale>
        <p:origin x="-972" y="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1EE5F-9849-F944-B564-60474DBECA47}" type="datetimeFigureOut">
              <a:rPr lang="en-US" smtClean="0"/>
              <a:t>10/22/2016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D2388-DA2D-FB46-A5D5-FBF226F832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520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10/22/2016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10/22/2016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10/22/2016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10/22/2016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10/22/2016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10/22/2016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10/22/2016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10/22/2016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10/22/2016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10/22/2016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10/22/2016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10/22/2016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10/22/2016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3CEC41E-48BD-4881-B6FF-D82EEBBCD904}" type="datetimeFigureOut">
              <a:rPr lang="en-US" smtClean="0"/>
              <a:t>10/22/2016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White Mesa Cultural and Conservation Area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dirty="0" smtClean="0"/>
              <a:t>2015 &amp; 2016 Research</a:t>
            </a:r>
          </a:p>
          <a:p>
            <a:r>
              <a:rPr lang="en-US" sz="1400" dirty="0" smtClean="0"/>
              <a:t>Prepared by Sue Smith (suejs01@yahoo.com)</a:t>
            </a:r>
          </a:p>
          <a:p>
            <a:r>
              <a:rPr lang="en-US" sz="1400" dirty="0" smtClean="0"/>
              <a:t>Masters in Natural Resource Management Candidate, Utah State 10/15/16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3883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spenCentroids201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987693" y="157868"/>
            <a:ext cx="7389544" cy="720207"/>
          </a:xfrm>
        </p:spPr>
        <p:txBody>
          <a:bodyPr/>
          <a:lstStyle/>
          <a:p>
            <a:r>
              <a:rPr lang="en-US" sz="4400" dirty="0" smtClean="0">
                <a:latin typeface="Calibri"/>
                <a:cs typeface="Calibri"/>
              </a:rPr>
              <a:t>Aspen Woodland Plots</a:t>
            </a:r>
            <a:endParaRPr lang="en-US" sz="4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4795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668" y="79468"/>
            <a:ext cx="8741832" cy="1417638"/>
          </a:xfrm>
        </p:spPr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Aspen Woodlands</a:t>
            </a:r>
            <a:br>
              <a:rPr lang="en-US" dirty="0" smtClean="0">
                <a:latin typeface="Calibri"/>
                <a:cs typeface="Calibri"/>
              </a:rPr>
            </a:br>
            <a:r>
              <a:rPr lang="en-US" sz="3200" dirty="0" smtClean="0">
                <a:latin typeface="Calibri"/>
                <a:cs typeface="Calibri"/>
              </a:rPr>
              <a:t>Vegetation Composition Summary</a:t>
            </a:r>
            <a:endParaRPr lang="en-US" sz="3600" dirty="0">
              <a:latin typeface="Calibri"/>
              <a:cs typeface="Calibri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4765266"/>
              </p:ext>
            </p:extLst>
          </p:nvPr>
        </p:nvGraphicFramePr>
        <p:xfrm>
          <a:off x="550264" y="1857743"/>
          <a:ext cx="8119484" cy="4859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0468"/>
                <a:gridCol w="940661"/>
                <a:gridCol w="1034726"/>
                <a:gridCol w="768205"/>
                <a:gridCol w="862272"/>
                <a:gridCol w="862270"/>
                <a:gridCol w="877951"/>
                <a:gridCol w="1003371"/>
                <a:gridCol w="799560"/>
              </a:tblGrid>
              <a:tr h="515976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Plot ID</a:t>
                      </a:r>
                      <a:endParaRPr lang="en-US" sz="1300" dirty="0">
                        <a:solidFill>
                          <a:srgbClr val="008000"/>
                        </a:solidFill>
                        <a:latin typeface="Calibri"/>
                        <a:cs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Native Grasses</a:t>
                      </a:r>
                      <a:endParaRPr lang="en-US" sz="1300" dirty="0">
                        <a:solidFill>
                          <a:srgbClr val="008000"/>
                        </a:solidFill>
                        <a:latin typeface="Calibri"/>
                        <a:cs typeface="Calibri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Exotic Grasses</a:t>
                      </a:r>
                      <a:r>
                        <a:rPr lang="en-US" sz="1300" baseline="30000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endParaRPr lang="en-US" sz="1300" dirty="0">
                        <a:solidFill>
                          <a:srgbClr val="008000"/>
                        </a:solidFill>
                        <a:latin typeface="Calibri"/>
                        <a:cs typeface="Calibri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Forbs</a:t>
                      </a:r>
                      <a:endParaRPr lang="en-US" sz="1300" dirty="0">
                        <a:solidFill>
                          <a:srgbClr val="008000"/>
                        </a:solidFill>
                        <a:latin typeface="Calibri"/>
                        <a:cs typeface="Calibri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Sedges &amp; Rushes</a:t>
                      </a:r>
                      <a:endParaRPr lang="en-US" sz="1300" baseline="0" dirty="0" smtClean="0">
                        <a:solidFill>
                          <a:srgbClr val="008000"/>
                        </a:solidFill>
                        <a:latin typeface="Calibri"/>
                        <a:cs typeface="Calibri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Shrubs &amp; Trees</a:t>
                      </a:r>
                      <a:endParaRPr lang="en-US" sz="1300" dirty="0">
                        <a:solidFill>
                          <a:srgbClr val="008000"/>
                        </a:solidFill>
                        <a:latin typeface="Calibri"/>
                        <a:cs typeface="Calibri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aseline="0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Collected for ID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aseline="0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Unknowns not Collected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alibri"/>
                        <a:cs typeface="Calibri"/>
                      </a:endParaRPr>
                    </a:p>
                  </a:txBody>
                  <a:tcPr marL="45720" marR="45720" anchor="b"/>
                </a:tc>
              </a:tr>
              <a:tr h="274172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Calibri"/>
                          <a:cs typeface="Calibri"/>
                        </a:rPr>
                        <a:t>AW01</a:t>
                      </a:r>
                      <a:endParaRPr lang="en-US" sz="13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20%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27%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16%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2%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35%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100%</a:t>
                      </a:r>
                    </a:p>
                  </a:txBody>
                  <a:tcPr marL="12700" marR="12700" marT="12700" marB="0" anchor="ctr"/>
                </a:tc>
              </a:tr>
              <a:tr h="274172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Calibri"/>
                          <a:cs typeface="Calibri"/>
                        </a:rPr>
                        <a:t>AW02</a:t>
                      </a:r>
                      <a:endParaRPr lang="en-US" sz="13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10%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44%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19%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27%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100%</a:t>
                      </a:r>
                    </a:p>
                  </a:txBody>
                  <a:tcPr marL="12700" marR="12700" marT="12700" marB="0" anchor="ctr"/>
                </a:tc>
              </a:tr>
              <a:tr h="274172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Calibri"/>
                          <a:cs typeface="Calibri"/>
                        </a:rPr>
                        <a:t>AW03</a:t>
                      </a:r>
                      <a:endParaRPr lang="en-US" sz="13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75%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20%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5%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100%</a:t>
                      </a:r>
                    </a:p>
                  </a:txBody>
                  <a:tcPr marL="12700" marR="12700" marT="12700" marB="0" anchor="ctr"/>
                </a:tc>
              </a:tr>
              <a:tr h="274172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Calibri"/>
                          <a:cs typeface="Calibri"/>
                        </a:rPr>
                        <a:t>AW04</a:t>
                      </a:r>
                      <a:endParaRPr lang="en-US" sz="13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20%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29%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17%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1%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33%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100%</a:t>
                      </a:r>
                    </a:p>
                  </a:txBody>
                  <a:tcPr marL="12700" marR="12700" marT="12700" marB="0" anchor="ctr"/>
                </a:tc>
              </a:tr>
              <a:tr h="274172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Calibri"/>
                          <a:cs typeface="Calibri"/>
                        </a:rPr>
                        <a:t>AW05</a:t>
                      </a:r>
                      <a:endParaRPr lang="en-US" sz="13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14%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33%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23%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1%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28%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100%</a:t>
                      </a:r>
                    </a:p>
                  </a:txBody>
                  <a:tcPr marL="12700" marR="12700" marT="12700" marB="0" anchor="ctr"/>
                </a:tc>
              </a:tr>
              <a:tr h="274172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Calibri"/>
                          <a:cs typeface="Calibri"/>
                        </a:rPr>
                        <a:t>AW06</a:t>
                      </a:r>
                      <a:endParaRPr lang="en-US" sz="13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32%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21%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25%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1%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21%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100%</a:t>
                      </a:r>
                    </a:p>
                  </a:txBody>
                  <a:tcPr marL="12700" marR="12700" marT="12700" marB="0" anchor="ctr"/>
                </a:tc>
              </a:tr>
              <a:tr h="274172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Calibri"/>
                          <a:cs typeface="Calibri"/>
                        </a:rPr>
                        <a:t>AW07</a:t>
                      </a:r>
                      <a:endParaRPr lang="en-US" sz="13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2%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78%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16%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2%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2%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100%</a:t>
                      </a:r>
                    </a:p>
                  </a:txBody>
                  <a:tcPr marL="12700" marR="12700" marT="12700" marB="0" anchor="ctr"/>
                </a:tc>
              </a:tr>
              <a:tr h="274172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Calibri"/>
                          <a:cs typeface="Calibri"/>
                        </a:rPr>
                        <a:t>AW08</a:t>
                      </a:r>
                      <a:endParaRPr lang="en-US" sz="13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20%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41%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22%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18%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100%</a:t>
                      </a:r>
                    </a:p>
                  </a:txBody>
                  <a:tcPr marL="12700" marR="12700" marT="12700" marB="0" anchor="ctr"/>
                </a:tc>
              </a:tr>
              <a:tr h="274172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Calibri"/>
                          <a:cs typeface="Calibri"/>
                        </a:rPr>
                        <a:t>AW09</a:t>
                      </a:r>
                      <a:endParaRPr lang="en-US" sz="13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28%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36%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24%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12%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100%</a:t>
                      </a:r>
                    </a:p>
                  </a:txBody>
                  <a:tcPr marL="12700" marR="12700" marT="12700" marB="0" anchor="ctr"/>
                </a:tc>
              </a:tr>
              <a:tr h="274172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Calibri"/>
                          <a:cs typeface="Calibri"/>
                        </a:rPr>
                        <a:t>AW10</a:t>
                      </a:r>
                      <a:endParaRPr lang="en-US" sz="13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52%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31%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15%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0%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100%</a:t>
                      </a:r>
                    </a:p>
                  </a:txBody>
                  <a:tcPr marL="12700" marR="12700" marT="12700" marB="0" anchor="ctr"/>
                </a:tc>
              </a:tr>
              <a:tr h="274172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Calibri"/>
                          <a:cs typeface="Calibri"/>
                        </a:rPr>
                        <a:t>AW11</a:t>
                      </a:r>
                      <a:endParaRPr lang="en-US" sz="13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23%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15%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31%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31%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100%</a:t>
                      </a:r>
                    </a:p>
                  </a:txBody>
                  <a:tcPr marL="12700" marR="12700" marT="12700" marB="0" anchor="ctr"/>
                </a:tc>
              </a:tr>
              <a:tr h="274172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Calibri"/>
                          <a:cs typeface="Calibri"/>
                        </a:rPr>
                        <a:t>AW12</a:t>
                      </a:r>
                      <a:endParaRPr lang="en-US" sz="13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36%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8%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25%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30%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100%</a:t>
                      </a:r>
                    </a:p>
                  </a:txBody>
                  <a:tcPr marL="12700" marR="12700" marT="12700" marB="0" anchor="ctr"/>
                </a:tc>
              </a:tr>
              <a:tr h="274172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Calibri"/>
                          <a:cs typeface="Calibri"/>
                        </a:rPr>
                        <a:t>AW13</a:t>
                      </a:r>
                      <a:endParaRPr lang="en-US" sz="13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37%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19%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16%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1%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26%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100%</a:t>
                      </a:r>
                    </a:p>
                  </a:txBody>
                  <a:tcPr marL="12700" marR="12700" marT="12700" marB="0" anchor="ctr"/>
                </a:tc>
              </a:tr>
              <a:tr h="274172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Calibri"/>
                          <a:cs typeface="Calibri"/>
                        </a:rPr>
                        <a:t>AW17</a:t>
                      </a:r>
                      <a:endParaRPr lang="en-US" sz="13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19%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45%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14%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22%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100%</a:t>
                      </a:r>
                    </a:p>
                  </a:txBody>
                  <a:tcPr marL="12700" marR="12700" marT="12700" marB="0" anchor="ctr"/>
                </a:tc>
              </a:tr>
              <a:tr h="274172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Calibri"/>
                          <a:cs typeface="Calibri"/>
                        </a:rPr>
                        <a:t>AW18</a:t>
                      </a:r>
                      <a:endParaRPr lang="en-US" sz="13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36%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25%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36%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100%</a:t>
                      </a: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176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668" y="79468"/>
            <a:ext cx="8741832" cy="1417638"/>
          </a:xfrm>
        </p:spPr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Aspen Woodlands</a:t>
            </a:r>
            <a:br>
              <a:rPr lang="en-US" dirty="0" smtClean="0">
                <a:latin typeface="Calibri"/>
                <a:cs typeface="Calibri"/>
              </a:rPr>
            </a:br>
            <a:r>
              <a:rPr lang="en-US" sz="3200" dirty="0">
                <a:latin typeface="Calibri"/>
                <a:cs typeface="Calibri"/>
              </a:rPr>
              <a:t>Exotic Grass Frequencies </a:t>
            </a:r>
            <a:br>
              <a:rPr lang="en-US" sz="3200" dirty="0">
                <a:latin typeface="Calibri"/>
                <a:cs typeface="Calibri"/>
              </a:rPr>
            </a:br>
            <a:r>
              <a:rPr lang="en-US" sz="2400" dirty="0">
                <a:latin typeface="Calibri"/>
                <a:cs typeface="Calibri"/>
              </a:rPr>
              <a:t>Occurrence in 1M squares</a:t>
            </a:r>
            <a:endParaRPr lang="en-US" sz="3200" dirty="0">
              <a:latin typeface="Calibri"/>
              <a:cs typeface="Calibri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4884022"/>
              </p:ext>
            </p:extLst>
          </p:nvPr>
        </p:nvGraphicFramePr>
        <p:xfrm>
          <a:off x="211668" y="1826599"/>
          <a:ext cx="8741832" cy="4775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261"/>
                <a:gridCol w="1621812"/>
                <a:gridCol w="1823050"/>
                <a:gridCol w="1559475"/>
                <a:gridCol w="2328234"/>
              </a:tblGrid>
              <a:tr h="50970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Plot ID</a:t>
                      </a:r>
                      <a:endParaRPr lang="en-US" sz="1400" dirty="0">
                        <a:solidFill>
                          <a:srgbClr val="008000"/>
                        </a:solidFill>
                        <a:latin typeface="Calibri"/>
                        <a:cs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Bromus inermis</a:t>
                      </a:r>
                      <a:endParaRPr lang="en-US" sz="1400" i="1" dirty="0">
                        <a:solidFill>
                          <a:srgbClr val="008000"/>
                        </a:solidFill>
                        <a:latin typeface="Calibri"/>
                        <a:cs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Dactylis glomerata</a:t>
                      </a:r>
                      <a:endParaRPr lang="en-US" sz="1400" i="1" dirty="0">
                        <a:solidFill>
                          <a:srgbClr val="008000"/>
                        </a:solidFill>
                        <a:latin typeface="Calibri"/>
                        <a:cs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Phleum pratense</a:t>
                      </a:r>
                      <a:endParaRPr lang="en-US" sz="1400" i="1" dirty="0">
                        <a:solidFill>
                          <a:srgbClr val="008000"/>
                        </a:solidFill>
                        <a:latin typeface="Calibri"/>
                        <a:cs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baseline="0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Poa pratensis</a:t>
                      </a:r>
                    </a:p>
                  </a:txBody>
                  <a:tcPr anchor="b"/>
                </a:tc>
              </a:tr>
              <a:tr h="2432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AW01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90%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53%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100%</a:t>
                      </a:r>
                    </a:p>
                  </a:txBody>
                  <a:tcPr marL="12700" marR="12700" marT="12700" marB="0" anchor="ctr"/>
                </a:tc>
              </a:tr>
              <a:tr h="2432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AW02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97%</a:t>
                      </a:r>
                    </a:p>
                  </a:txBody>
                  <a:tcPr marL="12700" marR="12700" marT="12700" marB="0" anchor="ctr"/>
                </a:tc>
              </a:tr>
              <a:tr h="2907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AW03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93%</a:t>
                      </a:r>
                    </a:p>
                  </a:txBody>
                  <a:tcPr marL="12700" marR="12700" marT="12700" marB="0" anchor="ctr"/>
                </a:tc>
              </a:tr>
              <a:tr h="2907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AW04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10%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70%</a:t>
                      </a:r>
                    </a:p>
                  </a:txBody>
                  <a:tcPr marL="12700" marR="12700" marT="12700" marB="0" anchor="ctr"/>
                </a:tc>
              </a:tr>
              <a:tr h="2907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AW05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13%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100%</a:t>
                      </a:r>
                    </a:p>
                  </a:txBody>
                  <a:tcPr marL="12700" marR="12700" marT="12700" marB="0" anchor="ctr"/>
                </a:tc>
              </a:tr>
              <a:tr h="2907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AW06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10%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53%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60%</a:t>
                      </a:r>
                    </a:p>
                  </a:txBody>
                  <a:tcPr marL="12700" marR="12700" marT="12700" marB="0" anchor="ctr"/>
                </a:tc>
              </a:tr>
              <a:tr h="2907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AW07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60%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53%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13%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97%</a:t>
                      </a:r>
                    </a:p>
                  </a:txBody>
                  <a:tcPr marL="12700" marR="12700" marT="12700" marB="0" anchor="ctr"/>
                </a:tc>
              </a:tr>
              <a:tr h="2907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AW08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50%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100%</a:t>
                      </a:r>
                    </a:p>
                  </a:txBody>
                  <a:tcPr marL="12700" marR="12700" marT="12700" marB="0" anchor="ctr"/>
                </a:tc>
              </a:tr>
              <a:tr h="2907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AW09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100%</a:t>
                      </a:r>
                    </a:p>
                  </a:txBody>
                  <a:tcPr marL="12700" marR="12700" marT="12700" marB="0" anchor="ctr"/>
                </a:tc>
              </a:tr>
              <a:tr h="2907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AW10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87%</a:t>
                      </a:r>
                    </a:p>
                  </a:txBody>
                  <a:tcPr marL="12700" marR="12700" marT="12700" marB="0" anchor="ctr"/>
                </a:tc>
              </a:tr>
              <a:tr h="2907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AW11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63%</a:t>
                      </a:r>
                    </a:p>
                  </a:txBody>
                  <a:tcPr marL="12700" marR="12700" marT="12700" marB="0" anchor="ctr"/>
                </a:tc>
              </a:tr>
              <a:tr h="2907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AW12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67%</a:t>
                      </a:r>
                    </a:p>
                  </a:txBody>
                  <a:tcPr marL="12700" marR="12700" marT="12700" marB="0" anchor="ctr"/>
                </a:tc>
              </a:tr>
              <a:tr h="2907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AW13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97%</a:t>
                      </a:r>
                    </a:p>
                  </a:txBody>
                  <a:tcPr marL="12700" marR="12700" marT="12700" marB="0" anchor="ctr"/>
                </a:tc>
              </a:tr>
              <a:tr h="2907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AW17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90%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90%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13%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47%</a:t>
                      </a:r>
                    </a:p>
                  </a:txBody>
                  <a:tcPr marL="12700" marR="12700" marT="12700" marB="0" anchor="ctr"/>
                </a:tc>
              </a:tr>
              <a:tr h="2907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AW18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90%</a:t>
                      </a: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198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668" y="79468"/>
            <a:ext cx="8741832" cy="1417638"/>
          </a:xfrm>
        </p:spPr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Aspen Woodlands</a:t>
            </a:r>
            <a:br>
              <a:rPr lang="en-US" dirty="0" smtClean="0">
                <a:latin typeface="Calibri"/>
                <a:cs typeface="Calibri"/>
              </a:rPr>
            </a:br>
            <a:r>
              <a:rPr lang="en-US" sz="2400" dirty="0" smtClean="0">
                <a:latin typeface="Calibri"/>
                <a:cs typeface="Calibri"/>
              </a:rPr>
              <a:t>Foliar Cover, </a:t>
            </a:r>
            <a:r>
              <a:rPr lang="en-US" sz="2400" dirty="0">
                <a:latin typeface="Calibri"/>
                <a:cs typeface="Calibri"/>
              </a:rPr>
              <a:t>Basal Cover, Bare Ground and Species </a:t>
            </a:r>
            <a:r>
              <a:rPr lang="en-US" sz="2400" dirty="0" smtClean="0">
                <a:latin typeface="Calibri"/>
                <a:cs typeface="Calibri"/>
              </a:rPr>
              <a:t>Richness</a:t>
            </a:r>
            <a:endParaRPr lang="en-US" sz="2400" dirty="0">
              <a:latin typeface="Calibri"/>
              <a:cs typeface="Calibri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2123713"/>
              </p:ext>
            </p:extLst>
          </p:nvPr>
        </p:nvGraphicFramePr>
        <p:xfrm>
          <a:off x="642789" y="1894585"/>
          <a:ext cx="8058321" cy="45826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5549"/>
                <a:gridCol w="1330332"/>
                <a:gridCol w="1378800"/>
                <a:gridCol w="1225601"/>
                <a:gridCol w="1424760"/>
                <a:gridCol w="1593279"/>
              </a:tblGrid>
              <a:tr h="51597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Plot ID</a:t>
                      </a:r>
                      <a:endParaRPr lang="en-US" sz="1400" dirty="0">
                        <a:solidFill>
                          <a:srgbClr val="008000"/>
                        </a:solidFill>
                        <a:latin typeface="Calibri"/>
                        <a:cs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rgbClr val="008000"/>
                        </a:solidFill>
                        <a:latin typeface="Calibri"/>
                        <a:cs typeface="Calibri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Foliar Cover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Basal Co</a:t>
                      </a:r>
                      <a:r>
                        <a:rPr lang="en-US" sz="1400" baseline="0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ver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Bare Ground</a:t>
                      </a:r>
                      <a:endParaRPr lang="en-US" sz="1400" dirty="0">
                        <a:solidFill>
                          <a:srgbClr val="008000"/>
                        </a:solidFill>
                        <a:latin typeface="Calibri"/>
                        <a:cs typeface="Calibri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Soil Type</a:t>
                      </a:r>
                      <a:endParaRPr lang="en-US" sz="1400" dirty="0">
                        <a:solidFill>
                          <a:srgbClr val="008000"/>
                        </a:solidFill>
                        <a:latin typeface="Calibri"/>
                        <a:cs typeface="Calibri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Species </a:t>
                      </a:r>
                    </a:p>
                    <a:p>
                      <a:pPr algn="ctr"/>
                      <a:r>
                        <a:rPr lang="en-US" sz="1400" baseline="0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Richness</a:t>
                      </a:r>
                    </a:p>
                  </a:txBody>
                  <a:tcPr marL="45720" marR="45720" anchor="b"/>
                </a:tc>
              </a:tr>
              <a:tr h="2741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AW01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38%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Loam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12700" marR="12700" marT="12700" marB="0" anchor="ctr"/>
                </a:tc>
              </a:tr>
              <a:tr h="2741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AW02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65%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Silty loam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2700" marR="12700" marT="12700" marB="0" anchor="ctr"/>
                </a:tc>
              </a:tr>
              <a:tr h="2741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AW03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48%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Silty loam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12700" marR="12700" marT="12700" marB="0" anchor="ctr"/>
                </a:tc>
              </a:tr>
              <a:tr h="2741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AW04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91%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Loam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2700" marR="12700" marT="12700" marB="0" anchor="ctr"/>
                </a:tc>
              </a:tr>
              <a:tr h="2741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AW05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21%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Clay loam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12700" marR="12700" marT="12700" marB="0" anchor="ctr"/>
                </a:tc>
              </a:tr>
              <a:tr h="2741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AW06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47%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Sandy loam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12700" marR="12700" marT="12700" marB="0" anchor="ctr"/>
                </a:tc>
              </a:tr>
              <a:tr h="2741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AW07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45%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Silty loam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12700" marR="12700" marT="12700" marB="0" anchor="ctr"/>
                </a:tc>
              </a:tr>
              <a:tr h="2741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AW08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25%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Loam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12700" marR="12700" marT="12700" marB="0" anchor="ctr"/>
                </a:tc>
              </a:tr>
              <a:tr h="2741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AW09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25%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Sandy clay loam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12700" marR="12700" marT="12700" marB="0" anchor="ctr"/>
                </a:tc>
              </a:tr>
              <a:tr h="2741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AW10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53%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Sandly loam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2700" marR="12700" marT="12700" marB="0" anchor="ctr"/>
                </a:tc>
              </a:tr>
              <a:tr h="2741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AW11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61%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Sandy loam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12700" marR="12700" marT="12700" marB="0" anchor="ctr"/>
                </a:tc>
              </a:tr>
              <a:tr h="2741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AW12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66%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Sandy loam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12700" marR="12700" marT="12700" marB="0" anchor="ctr"/>
                </a:tc>
              </a:tr>
              <a:tr h="2741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AW13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96%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Loam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12700" marR="12700" marT="12700" marB="0" anchor="ctr"/>
                </a:tc>
              </a:tr>
              <a:tr h="2165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AW17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99%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Silty loam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12700" marR="12700" marT="12700" marB="0" anchor="ctr"/>
                </a:tc>
              </a:tr>
              <a:tr h="2741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AW18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88.0%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2.0%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Sandy clay loam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485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Mesic Meadows</a:t>
            </a:r>
            <a:br>
              <a:rPr lang="en-US" dirty="0" smtClean="0">
                <a:latin typeface="Calibri"/>
                <a:cs typeface="Calibri"/>
              </a:rPr>
            </a:br>
            <a:r>
              <a:rPr lang="en-US" sz="3200" dirty="0" smtClean="0">
                <a:latin typeface="Calibri"/>
                <a:cs typeface="Calibri"/>
              </a:rPr>
              <a:t>Key Observations</a:t>
            </a:r>
            <a:endParaRPr lang="en-US" sz="3200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5" y="1865910"/>
            <a:ext cx="7612064" cy="4766692"/>
          </a:xfrm>
        </p:spPr>
        <p:txBody>
          <a:bodyPr>
            <a:normAutofit fontScale="92500" lnSpcReduction="10000"/>
          </a:bodyPr>
          <a:lstStyle/>
          <a:p>
            <a:pPr>
              <a:buFont typeface="Lucida Grande"/>
              <a:buChar char="•"/>
            </a:pPr>
            <a:r>
              <a:rPr lang="en-US" dirty="0">
                <a:latin typeface="Calibri"/>
                <a:cs typeface="Calibri"/>
              </a:rPr>
              <a:t>Native </a:t>
            </a:r>
            <a:r>
              <a:rPr lang="en-US" dirty="0" smtClean="0">
                <a:latin typeface="Calibri"/>
                <a:cs typeface="Calibri"/>
              </a:rPr>
              <a:t>grasses</a:t>
            </a:r>
            <a:endParaRPr lang="en-US" dirty="0">
              <a:latin typeface="Calibri"/>
              <a:cs typeface="Calibri"/>
            </a:endParaRPr>
          </a:p>
          <a:p>
            <a:pPr lvl="1">
              <a:buFont typeface="Lucida Grande"/>
              <a:buChar char="-"/>
            </a:pPr>
            <a:r>
              <a:rPr lang="en-US" dirty="0" smtClean="0">
                <a:latin typeface="Calibri"/>
                <a:cs typeface="Calibri"/>
              </a:rPr>
              <a:t>0 to 36% of vegetation composition</a:t>
            </a:r>
          </a:p>
          <a:p>
            <a:pPr lvl="2">
              <a:buFont typeface="Lucida Grande"/>
              <a:buChar char="•"/>
            </a:pPr>
            <a:r>
              <a:rPr lang="en-US" dirty="0">
                <a:latin typeface="Calibri"/>
                <a:cs typeface="Calibri"/>
              </a:rPr>
              <a:t>4 plots had 0% native grasses</a:t>
            </a:r>
          </a:p>
          <a:p>
            <a:pPr lvl="2">
              <a:buFont typeface="Lucida Grande"/>
              <a:buChar char="•"/>
            </a:pPr>
            <a:r>
              <a:rPr lang="en-US" dirty="0">
                <a:latin typeface="Calibri"/>
                <a:cs typeface="Calibri"/>
              </a:rPr>
              <a:t>2 additional plots had 1% to  5% native grasses</a:t>
            </a:r>
          </a:p>
          <a:p>
            <a:pPr lvl="2">
              <a:buFont typeface="Lucida Grande"/>
              <a:buChar char="•"/>
            </a:pPr>
            <a:r>
              <a:rPr lang="en-US" dirty="0">
                <a:latin typeface="Calibri"/>
                <a:cs typeface="Calibri"/>
              </a:rPr>
              <a:t>12 of 15 plots under 20% native grasses</a:t>
            </a:r>
          </a:p>
          <a:p>
            <a:r>
              <a:rPr lang="en-US" dirty="0" smtClean="0">
                <a:latin typeface="Calibri"/>
                <a:cs typeface="Calibri"/>
              </a:rPr>
              <a:t>Exotic </a:t>
            </a:r>
            <a:r>
              <a:rPr lang="en-US" dirty="0">
                <a:latin typeface="Calibri"/>
                <a:cs typeface="Calibri"/>
              </a:rPr>
              <a:t>grasses</a:t>
            </a:r>
          </a:p>
          <a:p>
            <a:pPr lvl="1">
              <a:buFont typeface="Lucida Grande"/>
              <a:buChar char="-"/>
            </a:pPr>
            <a:r>
              <a:rPr lang="en-US" dirty="0">
                <a:latin typeface="Calibri"/>
                <a:cs typeface="Calibri"/>
              </a:rPr>
              <a:t>20% to 75% of vegetation </a:t>
            </a:r>
            <a:r>
              <a:rPr lang="en-US" dirty="0" smtClean="0">
                <a:latin typeface="Calibri"/>
                <a:cs typeface="Calibri"/>
              </a:rPr>
              <a:t>composition</a:t>
            </a:r>
          </a:p>
          <a:p>
            <a:pPr lvl="2">
              <a:buFont typeface="Lucida Grande"/>
              <a:buChar char="•"/>
            </a:pPr>
            <a:r>
              <a:rPr lang="en-US" dirty="0" smtClean="0">
                <a:latin typeface="Calibri"/>
                <a:cs typeface="Calibri"/>
              </a:rPr>
              <a:t>Smooth brome (</a:t>
            </a:r>
            <a:r>
              <a:rPr lang="en-US" i="1" dirty="0" smtClean="0">
                <a:latin typeface="Calibri"/>
                <a:cs typeface="Calibri"/>
              </a:rPr>
              <a:t>Bromus inermis</a:t>
            </a:r>
            <a:r>
              <a:rPr lang="en-US" dirty="0" smtClean="0">
                <a:latin typeface="Calibri"/>
                <a:cs typeface="Calibri"/>
              </a:rPr>
              <a:t>)</a:t>
            </a:r>
          </a:p>
          <a:p>
            <a:pPr lvl="3">
              <a:buFont typeface="Lucida Grande"/>
              <a:buChar char="-"/>
            </a:pPr>
            <a:r>
              <a:rPr lang="en-US" dirty="0" smtClean="0">
                <a:latin typeface="Calibri"/>
                <a:cs typeface="Calibri"/>
              </a:rPr>
              <a:t>34% of exotic grasses</a:t>
            </a:r>
          </a:p>
          <a:p>
            <a:pPr lvl="2">
              <a:buFont typeface="Lucida Grande"/>
              <a:buChar char="•"/>
            </a:pPr>
            <a:r>
              <a:rPr lang="en-US" dirty="0" smtClean="0">
                <a:latin typeface="Calibri"/>
                <a:cs typeface="Calibri"/>
              </a:rPr>
              <a:t>Kentucky bluegrass (</a:t>
            </a:r>
            <a:r>
              <a:rPr lang="en-US" i="1" dirty="0" smtClean="0">
                <a:latin typeface="Calibri"/>
                <a:cs typeface="Calibri"/>
              </a:rPr>
              <a:t>Poa pratensis</a:t>
            </a:r>
            <a:r>
              <a:rPr lang="en-US" dirty="0" smtClean="0">
                <a:latin typeface="Calibri"/>
                <a:cs typeface="Calibri"/>
              </a:rPr>
              <a:t>)</a:t>
            </a:r>
            <a:endParaRPr lang="en-US" dirty="0">
              <a:latin typeface="Calibri"/>
              <a:cs typeface="Calibri"/>
            </a:endParaRPr>
          </a:p>
          <a:p>
            <a:pPr lvl="3">
              <a:buFont typeface="Lucida Grande"/>
              <a:buChar char="-"/>
            </a:pPr>
            <a:r>
              <a:rPr lang="en-US" dirty="0" smtClean="0">
                <a:latin typeface="Calibri"/>
                <a:cs typeface="Calibri"/>
              </a:rPr>
              <a:t>63% </a:t>
            </a:r>
            <a:r>
              <a:rPr lang="en-US" dirty="0">
                <a:latin typeface="Calibri"/>
                <a:cs typeface="Calibri"/>
              </a:rPr>
              <a:t>of exotic grasses</a:t>
            </a:r>
          </a:p>
          <a:p>
            <a:pPr lvl="2">
              <a:buFont typeface="Lucida Grande"/>
              <a:buChar char="•"/>
            </a:pPr>
            <a:r>
              <a:rPr lang="en-US" dirty="0" smtClean="0">
                <a:latin typeface="Calibri"/>
                <a:cs typeface="Calibri"/>
              </a:rPr>
              <a:t>Timothy (</a:t>
            </a:r>
            <a:r>
              <a:rPr lang="en-US" i="1" dirty="0" smtClean="0">
                <a:latin typeface="Calibri"/>
                <a:cs typeface="Calibri"/>
              </a:rPr>
              <a:t>Phleum pratense</a:t>
            </a:r>
            <a:r>
              <a:rPr lang="en-US" dirty="0" smtClean="0">
                <a:latin typeface="Calibri"/>
                <a:cs typeface="Calibri"/>
              </a:rPr>
              <a:t>)</a:t>
            </a:r>
            <a:endParaRPr lang="en-US" dirty="0">
              <a:latin typeface="Calibri"/>
              <a:cs typeface="Calibri"/>
            </a:endParaRPr>
          </a:p>
          <a:p>
            <a:pPr lvl="3">
              <a:buFont typeface="Lucida Grande"/>
              <a:buChar char="-"/>
            </a:pPr>
            <a:r>
              <a:rPr lang="en-US" dirty="0" smtClean="0">
                <a:latin typeface="Calibri"/>
                <a:cs typeface="Calibri"/>
              </a:rPr>
              <a:t>14% </a:t>
            </a:r>
            <a:r>
              <a:rPr lang="en-US" dirty="0">
                <a:latin typeface="Calibri"/>
                <a:cs typeface="Calibri"/>
              </a:rPr>
              <a:t>of exotic grasses</a:t>
            </a:r>
          </a:p>
          <a:p>
            <a:pPr lvl="1">
              <a:buFont typeface="Lucida Grande"/>
              <a:buChar char="-"/>
            </a:pPr>
            <a:endParaRPr lang="en-US" dirty="0" smtClean="0">
              <a:latin typeface="Calibri"/>
              <a:cs typeface="Calibri"/>
            </a:endParaRPr>
          </a:p>
          <a:p>
            <a:pPr marL="349250" lvl="2" indent="0">
              <a:spcBef>
                <a:spcPts val="2000"/>
              </a:spcBef>
              <a:buNone/>
            </a:pPr>
            <a:endParaRPr lang="en-US" dirty="0">
              <a:latin typeface="Calibri"/>
              <a:cs typeface="Calibri"/>
            </a:endParaRPr>
          </a:p>
          <a:p>
            <a:pPr>
              <a:buFont typeface="Lucida Grande"/>
              <a:buChar char="•"/>
            </a:pPr>
            <a:endParaRPr lang="en-US" dirty="0">
              <a:latin typeface="Calibri"/>
              <a:cs typeface="Calibri"/>
            </a:endParaRPr>
          </a:p>
          <a:p>
            <a:pPr>
              <a:buFont typeface="Lucida Grande"/>
              <a:buChar char="•"/>
            </a:pPr>
            <a:endParaRPr lang="en-US" dirty="0" smtClean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157152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esic MeadowCentroids201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782927"/>
          </a:xfrm>
        </p:spPr>
        <p:txBody>
          <a:bodyPr/>
          <a:lstStyle/>
          <a:p>
            <a:r>
              <a:rPr lang="en-US" sz="4400" dirty="0" smtClean="0">
                <a:latin typeface="Calibri"/>
                <a:cs typeface="Calibri"/>
              </a:rPr>
              <a:t>Mesic Meadow Plots</a:t>
            </a:r>
            <a:endParaRPr lang="en-US" sz="4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660595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668" y="79468"/>
            <a:ext cx="8741832" cy="1417638"/>
          </a:xfrm>
        </p:spPr>
        <p:txBody>
          <a:bodyPr/>
          <a:lstStyle/>
          <a:p>
            <a:r>
              <a:rPr lang="en-US" dirty="0" smtClean="0"/>
              <a:t>Mesic</a:t>
            </a:r>
            <a:r>
              <a:rPr lang="en-US" dirty="0"/>
              <a:t> </a:t>
            </a:r>
            <a:r>
              <a:rPr lang="en-US" dirty="0" smtClean="0"/>
              <a:t>Meadows</a:t>
            </a:r>
            <a:br>
              <a:rPr lang="en-US" dirty="0" smtClean="0"/>
            </a:br>
            <a:r>
              <a:rPr lang="en-US" sz="3200" dirty="0" smtClean="0"/>
              <a:t>Vegetation Composition Summary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4710338"/>
              </p:ext>
            </p:extLst>
          </p:nvPr>
        </p:nvGraphicFramePr>
        <p:xfrm>
          <a:off x="329231" y="1857743"/>
          <a:ext cx="8403229" cy="4846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0757"/>
                <a:gridCol w="762601"/>
                <a:gridCol w="847441"/>
                <a:gridCol w="759775"/>
                <a:gridCol w="761712"/>
                <a:gridCol w="746374"/>
                <a:gridCol w="908632"/>
                <a:gridCol w="1038435"/>
                <a:gridCol w="827502"/>
              </a:tblGrid>
              <a:tr h="51597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Plot ID</a:t>
                      </a:r>
                      <a:endParaRPr lang="en-US" sz="1400" dirty="0">
                        <a:solidFill>
                          <a:srgbClr val="008000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Native Grasses</a:t>
                      </a:r>
                      <a:endParaRPr lang="en-US" sz="1400" dirty="0">
                        <a:solidFill>
                          <a:srgbClr val="008000"/>
                        </a:solidFill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Exotic Grasses</a:t>
                      </a:r>
                      <a:r>
                        <a:rPr lang="en-US" sz="1400" baseline="30000" dirty="0" smtClean="0">
                          <a:solidFill>
                            <a:srgbClr val="008000"/>
                          </a:solidFill>
                        </a:rPr>
                        <a:t> </a:t>
                      </a:r>
                      <a:endParaRPr lang="en-US" sz="1400" dirty="0">
                        <a:solidFill>
                          <a:srgbClr val="008000"/>
                        </a:solidFill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Forbs</a:t>
                      </a:r>
                      <a:endParaRPr lang="en-US" sz="1400" dirty="0">
                        <a:solidFill>
                          <a:srgbClr val="008000"/>
                        </a:solidFill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Sedges &amp; Rushes</a:t>
                      </a:r>
                      <a:endParaRPr lang="en-US" sz="1400" baseline="0" dirty="0" smtClean="0">
                        <a:solidFill>
                          <a:srgbClr val="008000"/>
                        </a:solidFill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Shrubs &amp; Trees</a:t>
                      </a:r>
                      <a:endParaRPr lang="en-US" sz="1400" dirty="0">
                        <a:solidFill>
                          <a:srgbClr val="008000"/>
                        </a:solidFill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rgbClr val="008000"/>
                          </a:solidFill>
                        </a:rPr>
                        <a:t>Collected for ID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rgbClr val="008000"/>
                          </a:solidFill>
                        </a:rPr>
                        <a:t>Unknowns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 marL="45720" marR="45720" anchor="b"/>
                </a:tc>
              </a:tr>
              <a:tr h="27417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Meadow 1 - MM02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55%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12700" marR="12700" marT="12700" marB="0" anchor="ctr"/>
                </a:tc>
              </a:tr>
              <a:tr h="27417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Meadow 1 -</a:t>
                      </a:r>
                      <a:r>
                        <a:rPr lang="en-US" sz="1200" baseline="0" dirty="0" smtClean="0"/>
                        <a:t> MM04R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54%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12700" marR="12700" marT="12700" marB="0" anchor="ctr"/>
                </a:tc>
              </a:tr>
              <a:tr h="27417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Meadow 1 – MM10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55%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12700" marR="12700" marT="12700" marB="0" anchor="ctr"/>
                </a:tc>
              </a:tr>
              <a:tr h="27417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Meadow 2 –MM11R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73%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12700" marR="12700" marT="12700" marB="0" anchor="ctr"/>
                </a:tc>
              </a:tr>
              <a:tr h="27417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Meadow 3 – MM08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75%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12700" marR="12700" marT="12700" marB="0" anchor="ctr"/>
                </a:tc>
              </a:tr>
              <a:tr h="27417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Meadow 3 – MM16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63%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12700" marR="12700" marT="12700" marB="0" anchor="ctr"/>
                </a:tc>
              </a:tr>
              <a:tr h="27417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Meadow 4 – MM01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34%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12700" marR="12700" marT="12700" marB="0" anchor="ctr"/>
                </a:tc>
              </a:tr>
              <a:tr h="27417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Meadow 4 – MM05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35%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12700" marR="12700" marT="12700" marB="0" anchor="ctr"/>
                </a:tc>
              </a:tr>
              <a:tr h="27417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Meadow 4 – MM07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26%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12700" marR="12700" marT="12700" marB="0" anchor="ctr"/>
                </a:tc>
              </a:tr>
              <a:tr h="27417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Meadow 4 – MM09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45%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12700" marR="12700" marT="12700" marB="0" anchor="ctr"/>
                </a:tc>
              </a:tr>
              <a:tr h="27417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Meadow 4 – MM12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32%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12700" marR="12700" marT="12700" marB="0" anchor="ctr"/>
                </a:tc>
              </a:tr>
              <a:tr h="27417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Meadow 4 – MM13R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36%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12700" marR="12700" marT="12700" marB="0" anchor="ctr"/>
                </a:tc>
              </a:tr>
              <a:tr h="27417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Meadow 4 – MM14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20%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12700" marR="12700" marT="12700" marB="0" anchor="ctr"/>
                </a:tc>
              </a:tr>
              <a:tr h="27417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Meadow 4 – MM17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29%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12700" marR="12700" marT="12700" marB="0" anchor="ctr"/>
                </a:tc>
              </a:tr>
              <a:tr h="27417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Meadow 4 – MM18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23%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089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668" y="79468"/>
            <a:ext cx="8741832" cy="1417638"/>
          </a:xfrm>
        </p:spPr>
        <p:txBody>
          <a:bodyPr/>
          <a:lstStyle/>
          <a:p>
            <a:r>
              <a:rPr lang="en-US" dirty="0" smtClean="0"/>
              <a:t>Mesic</a:t>
            </a:r>
            <a:r>
              <a:rPr lang="en-US" dirty="0"/>
              <a:t> </a:t>
            </a:r>
            <a:r>
              <a:rPr lang="en-US" dirty="0" smtClean="0"/>
              <a:t>Meadows</a:t>
            </a:r>
            <a:br>
              <a:rPr lang="en-US" dirty="0" smtClean="0"/>
            </a:br>
            <a:r>
              <a:rPr lang="en-US" sz="3200" dirty="0"/>
              <a:t>Exotic Grass Frequencies </a:t>
            </a:r>
            <a:br>
              <a:rPr lang="en-US" sz="3200" dirty="0"/>
            </a:br>
            <a:r>
              <a:rPr lang="en-US" sz="2400" dirty="0"/>
              <a:t>Occurrence in 1M squares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4976073"/>
              </p:ext>
            </p:extLst>
          </p:nvPr>
        </p:nvGraphicFramePr>
        <p:xfrm>
          <a:off x="211669" y="1810919"/>
          <a:ext cx="8741831" cy="4868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04"/>
                <a:gridCol w="1416163"/>
                <a:gridCol w="1767242"/>
                <a:gridCol w="1424935"/>
                <a:gridCol w="1990387"/>
              </a:tblGrid>
              <a:tr h="509708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Plot ID</a:t>
                      </a:r>
                      <a:endParaRPr lang="en-US" sz="1300" dirty="0">
                        <a:solidFill>
                          <a:srgbClr val="008000"/>
                        </a:solidFill>
                        <a:latin typeface="Calibri"/>
                        <a:cs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i="1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Bromus inermis</a:t>
                      </a:r>
                      <a:endParaRPr lang="en-US" sz="1300" i="1" dirty="0">
                        <a:solidFill>
                          <a:srgbClr val="008000"/>
                        </a:solidFill>
                        <a:latin typeface="Calibri"/>
                        <a:cs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i="1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Dactylis glomerata</a:t>
                      </a:r>
                      <a:endParaRPr lang="en-US" sz="1300" i="1" dirty="0">
                        <a:solidFill>
                          <a:srgbClr val="008000"/>
                        </a:solidFill>
                        <a:latin typeface="Calibri"/>
                        <a:cs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i="1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Phleum pratense</a:t>
                      </a:r>
                      <a:endParaRPr lang="en-US" sz="1300" i="1" dirty="0">
                        <a:solidFill>
                          <a:srgbClr val="008000"/>
                        </a:solidFill>
                        <a:latin typeface="Calibri"/>
                        <a:cs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i="1" baseline="0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Poa pratensis</a:t>
                      </a:r>
                    </a:p>
                  </a:txBody>
                  <a:tcPr anchor="b"/>
                </a:tc>
              </a:tr>
              <a:tr h="243280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alibri"/>
                          <a:cs typeface="Calibri"/>
                        </a:rPr>
                        <a:t>Meadow 1 - MM02</a:t>
                      </a:r>
                      <a:endParaRPr lang="en-US" sz="13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67%</a:t>
                      </a:r>
                      <a:endParaRPr lang="en-US" sz="1300" dirty="0">
                        <a:solidFill>
                          <a:srgbClr val="008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60%</a:t>
                      </a:r>
                      <a:endParaRPr lang="en-US" sz="13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50%</a:t>
                      </a:r>
                      <a:endParaRPr lang="en-US" sz="130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67%</a:t>
                      </a:r>
                      <a:endParaRPr lang="en-US" sz="1300" dirty="0">
                        <a:solidFill>
                          <a:srgbClr val="008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243280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alibri"/>
                          <a:cs typeface="Calibri"/>
                        </a:rPr>
                        <a:t>Meadow 1 -</a:t>
                      </a:r>
                      <a:r>
                        <a:rPr lang="en-US" sz="1300" baseline="0" dirty="0" smtClean="0">
                          <a:latin typeface="Calibri"/>
                          <a:cs typeface="Calibri"/>
                        </a:rPr>
                        <a:t> MM04R</a:t>
                      </a:r>
                      <a:endParaRPr lang="en-US" sz="13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87%</a:t>
                      </a:r>
                      <a:endParaRPr lang="en-US" sz="1300" dirty="0">
                        <a:solidFill>
                          <a:srgbClr val="008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30%</a:t>
                      </a:r>
                      <a:endParaRPr lang="en-US" sz="13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97%</a:t>
                      </a:r>
                      <a:endParaRPr lang="en-US" sz="130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93%</a:t>
                      </a:r>
                      <a:endParaRPr lang="en-US" sz="1300" dirty="0">
                        <a:solidFill>
                          <a:srgbClr val="008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290734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alibri"/>
                          <a:cs typeface="Calibri"/>
                        </a:rPr>
                        <a:t>Meadow 1 – MM10</a:t>
                      </a:r>
                      <a:endParaRPr lang="en-US" sz="13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97%</a:t>
                      </a:r>
                      <a:endParaRPr lang="en-US" sz="1300" dirty="0">
                        <a:solidFill>
                          <a:srgbClr val="008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0%</a:t>
                      </a:r>
                      <a:endParaRPr lang="en-US" sz="13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83%</a:t>
                      </a:r>
                      <a:endParaRPr lang="en-US" sz="130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87%</a:t>
                      </a:r>
                      <a:endParaRPr lang="en-US" sz="1300" dirty="0">
                        <a:solidFill>
                          <a:srgbClr val="008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290734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alibri"/>
                          <a:cs typeface="Calibri"/>
                        </a:rPr>
                        <a:t>Meadow 2 –MM11R</a:t>
                      </a:r>
                      <a:endParaRPr lang="en-US" sz="13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90%</a:t>
                      </a:r>
                      <a:endParaRPr lang="en-US" sz="1300" dirty="0">
                        <a:solidFill>
                          <a:srgbClr val="008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0%</a:t>
                      </a:r>
                      <a:endParaRPr lang="en-US" sz="13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13%</a:t>
                      </a:r>
                      <a:endParaRPr lang="en-US" sz="130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100%</a:t>
                      </a:r>
                      <a:endParaRPr lang="en-US" sz="1300" dirty="0">
                        <a:solidFill>
                          <a:srgbClr val="008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290734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alibri"/>
                          <a:cs typeface="Calibri"/>
                        </a:rPr>
                        <a:t>Meadow 3 – MM08</a:t>
                      </a:r>
                      <a:endParaRPr lang="en-US" sz="13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57%</a:t>
                      </a:r>
                      <a:endParaRPr lang="en-US" sz="1300" dirty="0">
                        <a:solidFill>
                          <a:srgbClr val="008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0%</a:t>
                      </a:r>
                      <a:endParaRPr lang="en-US" sz="13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100%</a:t>
                      </a:r>
                      <a:endParaRPr lang="en-US" sz="130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87%</a:t>
                      </a:r>
                      <a:endParaRPr lang="en-US" sz="1300" dirty="0">
                        <a:solidFill>
                          <a:srgbClr val="008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290734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alibri"/>
                          <a:cs typeface="Calibri"/>
                        </a:rPr>
                        <a:t>Meadow 3 – MM16</a:t>
                      </a:r>
                      <a:endParaRPr lang="en-US" sz="13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73%</a:t>
                      </a:r>
                      <a:endParaRPr lang="en-US" sz="1300" dirty="0">
                        <a:solidFill>
                          <a:srgbClr val="008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0%</a:t>
                      </a:r>
                      <a:endParaRPr lang="en-US" sz="13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37%</a:t>
                      </a:r>
                      <a:endParaRPr lang="en-US" sz="130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93%</a:t>
                      </a:r>
                      <a:endParaRPr lang="en-US" sz="1300" dirty="0">
                        <a:solidFill>
                          <a:srgbClr val="008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290734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alibri"/>
                          <a:cs typeface="Calibri"/>
                        </a:rPr>
                        <a:t>Meadow 4 – MM01</a:t>
                      </a:r>
                      <a:endParaRPr lang="en-US" sz="13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0%</a:t>
                      </a:r>
                      <a:endParaRPr lang="en-US" sz="1300" dirty="0">
                        <a:solidFill>
                          <a:srgbClr val="008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.0%</a:t>
                      </a:r>
                      <a:endParaRPr lang="en-US" sz="13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0%</a:t>
                      </a:r>
                      <a:endParaRPr lang="en-US" sz="130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90%</a:t>
                      </a:r>
                      <a:endParaRPr lang="en-US" sz="1300" dirty="0">
                        <a:solidFill>
                          <a:srgbClr val="008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290734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alibri"/>
                          <a:cs typeface="Calibri"/>
                        </a:rPr>
                        <a:t>Meadow 4 – MM05</a:t>
                      </a:r>
                      <a:endParaRPr lang="en-US" sz="13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0%</a:t>
                      </a:r>
                      <a:endParaRPr lang="en-US" sz="1300" dirty="0">
                        <a:solidFill>
                          <a:srgbClr val="008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0%</a:t>
                      </a:r>
                      <a:endParaRPr lang="en-US" sz="13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0%</a:t>
                      </a:r>
                      <a:endParaRPr lang="en-US" sz="130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97%</a:t>
                      </a:r>
                      <a:endParaRPr lang="en-US" sz="1300" dirty="0">
                        <a:solidFill>
                          <a:srgbClr val="008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290734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alibri"/>
                          <a:cs typeface="Calibri"/>
                        </a:rPr>
                        <a:t>Meadow 4 – MM07</a:t>
                      </a:r>
                      <a:endParaRPr lang="en-US" sz="13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0%</a:t>
                      </a:r>
                      <a:endParaRPr lang="en-US" sz="1300" dirty="0">
                        <a:solidFill>
                          <a:srgbClr val="008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0%</a:t>
                      </a:r>
                      <a:endParaRPr lang="en-US" sz="13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0%</a:t>
                      </a:r>
                      <a:endParaRPr lang="en-US" sz="130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93%</a:t>
                      </a:r>
                      <a:endParaRPr lang="en-US" sz="1300" dirty="0">
                        <a:solidFill>
                          <a:srgbClr val="008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290734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alibri"/>
                          <a:cs typeface="Calibri"/>
                        </a:rPr>
                        <a:t>Meadow 4 – MM09</a:t>
                      </a:r>
                      <a:endParaRPr lang="en-US" sz="13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0%</a:t>
                      </a:r>
                      <a:endParaRPr lang="en-US" sz="1300" dirty="0">
                        <a:solidFill>
                          <a:srgbClr val="008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0%</a:t>
                      </a:r>
                      <a:endParaRPr lang="en-US" sz="13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0%</a:t>
                      </a:r>
                      <a:endParaRPr lang="en-US" sz="130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93%</a:t>
                      </a:r>
                      <a:endParaRPr lang="en-US" sz="1300" dirty="0">
                        <a:solidFill>
                          <a:srgbClr val="008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290734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alibri"/>
                          <a:cs typeface="Calibri"/>
                        </a:rPr>
                        <a:t>Meadow 4 – MM12</a:t>
                      </a:r>
                      <a:endParaRPr lang="en-US" sz="13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0%</a:t>
                      </a:r>
                      <a:endParaRPr lang="en-US" sz="1300" dirty="0">
                        <a:solidFill>
                          <a:srgbClr val="008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0%</a:t>
                      </a:r>
                      <a:endParaRPr lang="en-US" sz="13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0%</a:t>
                      </a:r>
                      <a:endParaRPr lang="en-US" sz="130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100%</a:t>
                      </a:r>
                      <a:endParaRPr lang="en-US" sz="1300" dirty="0">
                        <a:solidFill>
                          <a:srgbClr val="008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290734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alibri"/>
                          <a:cs typeface="Calibri"/>
                        </a:rPr>
                        <a:t>Meadow 4 – MM13R</a:t>
                      </a:r>
                      <a:endParaRPr lang="en-US" sz="13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0%</a:t>
                      </a:r>
                      <a:endParaRPr lang="en-US" sz="1300" dirty="0">
                        <a:solidFill>
                          <a:srgbClr val="008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0%</a:t>
                      </a:r>
                      <a:endParaRPr lang="en-US" sz="13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0%</a:t>
                      </a:r>
                      <a:endParaRPr lang="en-US" sz="130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100%</a:t>
                      </a:r>
                      <a:endParaRPr lang="en-US" sz="1300" dirty="0">
                        <a:solidFill>
                          <a:srgbClr val="008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290734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alibri"/>
                          <a:cs typeface="Calibri"/>
                        </a:rPr>
                        <a:t>Meadow 4 – MM14</a:t>
                      </a:r>
                      <a:endParaRPr lang="en-US" sz="13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13%</a:t>
                      </a:r>
                      <a:endParaRPr lang="en-US" sz="1300" dirty="0">
                        <a:solidFill>
                          <a:srgbClr val="008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0%</a:t>
                      </a:r>
                      <a:endParaRPr lang="en-US" sz="13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0%</a:t>
                      </a:r>
                      <a:endParaRPr lang="en-US" sz="130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63%</a:t>
                      </a:r>
                      <a:endParaRPr lang="en-US" sz="1300" dirty="0">
                        <a:solidFill>
                          <a:srgbClr val="008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290734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alibri"/>
                          <a:cs typeface="Calibri"/>
                        </a:rPr>
                        <a:t>Meadow 4 – MM17</a:t>
                      </a:r>
                      <a:endParaRPr lang="en-US" sz="13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7%</a:t>
                      </a:r>
                      <a:endParaRPr lang="en-US" sz="1300" dirty="0">
                        <a:solidFill>
                          <a:srgbClr val="008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0%</a:t>
                      </a:r>
                      <a:endParaRPr lang="en-US" sz="13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0%</a:t>
                      </a:r>
                      <a:endParaRPr lang="en-US" sz="130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90%</a:t>
                      </a:r>
                      <a:endParaRPr lang="en-US" sz="1300" dirty="0">
                        <a:solidFill>
                          <a:srgbClr val="008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290734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alibri"/>
                          <a:cs typeface="Calibri"/>
                        </a:rPr>
                        <a:t>Meadow 4 – MM18</a:t>
                      </a:r>
                      <a:endParaRPr lang="en-US" sz="13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3%</a:t>
                      </a:r>
                      <a:endParaRPr lang="en-US" sz="1300" dirty="0">
                        <a:solidFill>
                          <a:srgbClr val="008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0%</a:t>
                      </a:r>
                      <a:endParaRPr lang="en-US" sz="13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0%</a:t>
                      </a:r>
                      <a:endParaRPr lang="en-US" sz="130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90%</a:t>
                      </a:r>
                      <a:endParaRPr lang="en-US" sz="1300" dirty="0">
                        <a:solidFill>
                          <a:srgbClr val="008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379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668" y="79468"/>
            <a:ext cx="8741832" cy="1417638"/>
          </a:xfrm>
        </p:spPr>
        <p:txBody>
          <a:bodyPr/>
          <a:lstStyle/>
          <a:p>
            <a:r>
              <a:rPr lang="en-US" dirty="0" smtClean="0"/>
              <a:t>Mesic</a:t>
            </a:r>
            <a:r>
              <a:rPr lang="en-US" dirty="0"/>
              <a:t> </a:t>
            </a:r>
            <a:r>
              <a:rPr lang="en-US" dirty="0" smtClean="0"/>
              <a:t>Meadows</a:t>
            </a:r>
            <a:br>
              <a:rPr lang="en-US" dirty="0" smtClean="0"/>
            </a:br>
            <a:r>
              <a:rPr lang="en-US" sz="2400" dirty="0" smtClean="0"/>
              <a:t>Foliar Cover, </a:t>
            </a:r>
            <a:r>
              <a:rPr lang="en-US" sz="2400" dirty="0"/>
              <a:t>Basal Cover, Bare Ground and Species </a:t>
            </a:r>
            <a:r>
              <a:rPr lang="en-US" sz="2400" dirty="0" smtClean="0"/>
              <a:t>Richness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7607169"/>
              </p:ext>
            </p:extLst>
          </p:nvPr>
        </p:nvGraphicFramePr>
        <p:xfrm>
          <a:off x="517362" y="1894585"/>
          <a:ext cx="8224469" cy="45826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0410"/>
                <a:gridCol w="1218099"/>
                <a:gridCol w="1049680"/>
                <a:gridCol w="1242790"/>
                <a:gridCol w="1467668"/>
                <a:gridCol w="1455822"/>
              </a:tblGrid>
              <a:tr h="51597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Plot ID</a:t>
                      </a:r>
                      <a:endParaRPr lang="en-US" sz="1400" dirty="0">
                        <a:solidFill>
                          <a:srgbClr val="008000"/>
                        </a:solidFill>
                        <a:latin typeface="Calibri"/>
                        <a:cs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rgbClr val="008000"/>
                        </a:solidFill>
                        <a:latin typeface="Calibri"/>
                        <a:cs typeface="Calibri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Foliar Cover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Basal Co</a:t>
                      </a:r>
                      <a:r>
                        <a:rPr lang="en-US" sz="1400" baseline="0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ver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Bare Ground</a:t>
                      </a:r>
                      <a:endParaRPr lang="en-US" sz="1400" dirty="0">
                        <a:solidFill>
                          <a:srgbClr val="008000"/>
                        </a:solidFill>
                        <a:latin typeface="Calibri"/>
                        <a:cs typeface="Calibri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Bare Ground</a:t>
                      </a:r>
                      <a:endParaRPr lang="en-US" sz="1400" dirty="0">
                        <a:solidFill>
                          <a:srgbClr val="008000"/>
                        </a:solidFill>
                        <a:latin typeface="Calibri"/>
                        <a:cs typeface="Calibri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Species </a:t>
                      </a:r>
                    </a:p>
                    <a:p>
                      <a:pPr algn="ctr"/>
                      <a:r>
                        <a:rPr lang="en-US" sz="1400" baseline="0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Richness</a:t>
                      </a:r>
                    </a:p>
                  </a:txBody>
                  <a:tcPr marL="45720" marR="45720" anchor="b"/>
                </a:tc>
              </a:tr>
              <a:tr h="2741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Meadow 1= MM02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86.0%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22.7%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3.3%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Silty Loam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24</a:t>
                      </a:r>
                    </a:p>
                  </a:txBody>
                  <a:tcPr marL="12700" marR="12700" marT="12700" marB="0" anchor="ctr"/>
                </a:tc>
              </a:tr>
              <a:tr h="2741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Meadow 1= MM04R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88.7%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1.3%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2.7%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Silty Loam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18</a:t>
                      </a:r>
                    </a:p>
                  </a:txBody>
                  <a:tcPr marL="12700" marR="12700" marT="12700" marB="0" anchor="ctr"/>
                </a:tc>
              </a:tr>
              <a:tr h="27417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Meadow 1= MM010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90.0%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4.0%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2.0%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Silty Loam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18</a:t>
                      </a:r>
                    </a:p>
                  </a:txBody>
                  <a:tcPr marL="12700" marR="12700" marT="12700" marB="0" anchor="ctr"/>
                </a:tc>
              </a:tr>
              <a:tr h="2741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Meadow 2 - MM11R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90.7%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1.3%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0.7%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Silty Loam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26</a:t>
                      </a:r>
                    </a:p>
                  </a:txBody>
                  <a:tcPr marL="12700" marR="12700" marT="12700" marB="0" anchor="ctr"/>
                </a:tc>
              </a:tr>
              <a:tr h="27417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Meadow 3 - MM08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96.0%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0.0%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0.7%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Silty Loam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26</a:t>
                      </a:r>
                    </a:p>
                  </a:txBody>
                  <a:tcPr marL="12700" marR="12700" marT="12700" marB="0" anchor="ctr"/>
                </a:tc>
              </a:tr>
              <a:tr h="27417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Meadow 3 - MM16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93.3%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2.0%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2.7%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Silty Loam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24</a:t>
                      </a:r>
                    </a:p>
                  </a:txBody>
                  <a:tcPr marL="12700" marR="12700" marT="12700" marB="0" anchor="ctr"/>
                </a:tc>
              </a:tr>
              <a:tr h="2741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Meadow 4 -MM01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86.7%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18.7%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5.3%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Silty Loam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20</a:t>
                      </a:r>
                    </a:p>
                  </a:txBody>
                  <a:tcPr marL="12700" marR="12700" marT="12700" marB="0" anchor="ctr"/>
                </a:tc>
              </a:tr>
              <a:tr h="2741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Meadow 4 -MM05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82.7%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7.3%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12.0%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Clay Loam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22</a:t>
                      </a:r>
                    </a:p>
                  </a:txBody>
                  <a:tcPr marL="12700" marR="12700" marT="12700" marB="0" anchor="ctr"/>
                </a:tc>
              </a:tr>
              <a:tr h="2741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Meadow 4 -MM07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80.7%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16.7%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11.3%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Silty Loam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21</a:t>
                      </a:r>
                    </a:p>
                  </a:txBody>
                  <a:tcPr marL="12700" marR="12700" marT="12700" marB="0" anchor="ctr"/>
                </a:tc>
              </a:tr>
              <a:tr h="2741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Meadow 4 -MM09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74.7%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3.3%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19.3%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Silty Loam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23</a:t>
                      </a:r>
                    </a:p>
                  </a:txBody>
                  <a:tcPr marL="12700" marR="12700" marT="12700" marB="0" anchor="ctr"/>
                </a:tc>
              </a:tr>
              <a:tr h="274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Meadow 4 -MM12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94.0%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9.3%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2.7%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Clay Loam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23</a:t>
                      </a:r>
                    </a:p>
                  </a:txBody>
                  <a:tcPr marL="12700" marR="12700" marT="12700" marB="0" anchor="ctr"/>
                </a:tc>
              </a:tr>
              <a:tr h="274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Meadow 4 -MM13R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78.7%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17.3%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16.0%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Silty Loam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27</a:t>
                      </a:r>
                    </a:p>
                  </a:txBody>
                  <a:tcPr marL="12700" marR="12700" marT="12700" marB="0" anchor="ctr"/>
                </a:tc>
              </a:tr>
              <a:tr h="274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Meadow 4 -MM14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81.3%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0.0%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6.7%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Clay Loam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25</a:t>
                      </a:r>
                    </a:p>
                  </a:txBody>
                  <a:tcPr marL="12700" marR="12700" marT="12700" marB="0" anchor="ctr"/>
                </a:tc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Meadow 4 -MM17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81.3%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2.7%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11.3%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Silty Clay Loam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26</a:t>
                      </a:r>
                    </a:p>
                  </a:txBody>
                  <a:tcPr marL="12700" marR="12700" marT="12700" marB="0" anchor="ctr"/>
                </a:tc>
              </a:tr>
              <a:tr h="274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Meadow 4 -MM18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86.7%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0.7%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8.7%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Silty Loam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32</a:t>
                      </a: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211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Ponderosa Pine Forest</a:t>
            </a:r>
            <a:br>
              <a:rPr lang="en-US" dirty="0" smtClean="0">
                <a:latin typeface="Calibri"/>
                <a:cs typeface="Calibri"/>
              </a:rPr>
            </a:br>
            <a:r>
              <a:rPr lang="en-US" sz="3200" dirty="0" smtClean="0">
                <a:latin typeface="Calibri"/>
                <a:cs typeface="Calibri"/>
              </a:rPr>
              <a:t>Key Observations</a:t>
            </a:r>
            <a:endParaRPr lang="en-US" sz="3200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alibri"/>
                <a:cs typeface="Calibri"/>
              </a:rPr>
              <a:t>Exotic grass composition </a:t>
            </a:r>
          </a:p>
          <a:p>
            <a:pPr lvl="1">
              <a:buFont typeface="Lucida Grande"/>
              <a:buChar char="-"/>
            </a:pPr>
            <a:r>
              <a:rPr lang="en-US" dirty="0" smtClean="0">
                <a:latin typeface="Calibri"/>
                <a:cs typeface="Calibri"/>
              </a:rPr>
              <a:t>4% to 45%</a:t>
            </a:r>
          </a:p>
          <a:p>
            <a:r>
              <a:rPr lang="en-US" dirty="0" smtClean="0">
                <a:latin typeface="Calibri"/>
                <a:cs typeface="Calibri"/>
              </a:rPr>
              <a:t>Native grass composition</a:t>
            </a:r>
          </a:p>
          <a:p>
            <a:pPr lvl="1">
              <a:buFont typeface="Lucida Grande"/>
              <a:buChar char="-"/>
            </a:pPr>
            <a:r>
              <a:rPr lang="en-US" dirty="0" smtClean="0">
                <a:latin typeface="Calibri"/>
                <a:cs typeface="Calibri"/>
              </a:rPr>
              <a:t>0% </a:t>
            </a:r>
            <a:r>
              <a:rPr lang="en-US" dirty="0">
                <a:latin typeface="Calibri"/>
                <a:cs typeface="Calibri"/>
              </a:rPr>
              <a:t>to </a:t>
            </a:r>
            <a:r>
              <a:rPr lang="en-US" dirty="0" smtClean="0">
                <a:latin typeface="Calibri"/>
                <a:cs typeface="Calibri"/>
              </a:rPr>
              <a:t>61%</a:t>
            </a:r>
          </a:p>
          <a:p>
            <a:r>
              <a:rPr lang="en-US" dirty="0" smtClean="0">
                <a:latin typeface="Calibri"/>
                <a:cs typeface="Calibri"/>
              </a:rPr>
              <a:t>Kentucky bluegrass (</a:t>
            </a:r>
            <a:r>
              <a:rPr lang="en-US" i="1" dirty="0" smtClean="0">
                <a:latin typeface="Calibri"/>
                <a:cs typeface="Calibri"/>
              </a:rPr>
              <a:t>Poa pratensis)</a:t>
            </a:r>
            <a:endParaRPr lang="en-US" dirty="0" smtClean="0">
              <a:latin typeface="Calibri"/>
              <a:cs typeface="Calibri"/>
            </a:endParaRPr>
          </a:p>
          <a:p>
            <a:pPr lvl="1">
              <a:buFont typeface="Lucida Grande"/>
              <a:buChar char="-"/>
            </a:pPr>
            <a:r>
              <a:rPr lang="en-US" dirty="0" smtClean="0">
                <a:latin typeface="Calibri"/>
                <a:cs typeface="Calibri"/>
              </a:rPr>
              <a:t>17% of understory composition</a:t>
            </a:r>
          </a:p>
          <a:p>
            <a:pPr lvl="1">
              <a:buFont typeface="Lucida Grande"/>
              <a:buChar char="-"/>
            </a:pPr>
            <a:r>
              <a:rPr lang="en-US" dirty="0" smtClean="0">
                <a:latin typeface="Calibri"/>
                <a:cs typeface="Calibri"/>
              </a:rPr>
              <a:t>89% of exotic grasses</a:t>
            </a:r>
          </a:p>
          <a:p>
            <a:pPr>
              <a:buFont typeface="Lucida Grande"/>
              <a:buChar char="•"/>
            </a:pPr>
            <a:r>
              <a:rPr lang="en-US" dirty="0" smtClean="0">
                <a:latin typeface="Calibri"/>
                <a:cs typeface="Calibri"/>
              </a:rPr>
              <a:t>Smooth brome (</a:t>
            </a:r>
            <a:r>
              <a:rPr lang="en-US" i="1" dirty="0" smtClean="0">
                <a:latin typeface="Calibri"/>
                <a:cs typeface="Calibri"/>
              </a:rPr>
              <a:t>Bromus inermis</a:t>
            </a:r>
            <a:r>
              <a:rPr lang="en-US" dirty="0" smtClean="0">
                <a:latin typeface="Calibri"/>
                <a:cs typeface="Calibri"/>
              </a:rPr>
              <a:t>)</a:t>
            </a:r>
          </a:p>
          <a:p>
            <a:pPr lvl="1">
              <a:buFont typeface="Lucida Grande"/>
              <a:buChar char="-"/>
            </a:pPr>
            <a:r>
              <a:rPr lang="en-US" dirty="0" smtClean="0">
                <a:latin typeface="Calibri"/>
                <a:cs typeface="Calibri"/>
              </a:rPr>
              <a:t>1% of understory composition</a:t>
            </a:r>
          </a:p>
          <a:p>
            <a:pPr marL="349250" lvl="2" indent="0">
              <a:spcBef>
                <a:spcPts val="2000"/>
              </a:spcBef>
              <a:buNone/>
            </a:pPr>
            <a:endParaRPr lang="en-US" dirty="0">
              <a:latin typeface="Calibri"/>
              <a:cs typeface="Calibri"/>
            </a:endParaRPr>
          </a:p>
          <a:p>
            <a:pPr>
              <a:buFont typeface="Lucida Grande"/>
              <a:buChar char="•"/>
            </a:pPr>
            <a:endParaRPr lang="en-US" dirty="0">
              <a:latin typeface="Calibri"/>
              <a:cs typeface="Calibri"/>
            </a:endParaRPr>
          </a:p>
          <a:p>
            <a:pPr marL="0" indent="0">
              <a:buNone/>
            </a:pPr>
            <a:endParaRPr lang="en-US" dirty="0" smtClean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089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Participants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5" y="1905285"/>
            <a:ext cx="7612064" cy="4527611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Calibri"/>
                <a:cs typeface="Calibri"/>
              </a:rPr>
              <a:t>Project Lead: Sue Smith, Utah </a:t>
            </a:r>
            <a:r>
              <a:rPr lang="en-US" dirty="0">
                <a:latin typeface="Calibri"/>
                <a:cs typeface="Calibri"/>
              </a:rPr>
              <a:t>State </a:t>
            </a:r>
            <a:r>
              <a:rPr lang="en-US" dirty="0" smtClean="0">
                <a:latin typeface="Calibri"/>
                <a:cs typeface="Calibri"/>
              </a:rPr>
              <a:t>University</a:t>
            </a:r>
          </a:p>
          <a:p>
            <a:pPr lvl="1">
              <a:buFont typeface="Lucida Grande"/>
              <a:buChar char="-"/>
            </a:pPr>
            <a:r>
              <a:rPr lang="en-US" dirty="0" smtClean="0">
                <a:latin typeface="Calibri"/>
                <a:cs typeface="Calibri"/>
              </a:rPr>
              <a:t>Masters </a:t>
            </a:r>
            <a:r>
              <a:rPr lang="en-US" dirty="0">
                <a:latin typeface="Calibri"/>
                <a:cs typeface="Calibri"/>
              </a:rPr>
              <a:t>in Natural Resource Management candidate </a:t>
            </a:r>
            <a:endParaRPr lang="en-US" dirty="0" smtClean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Advisors</a:t>
            </a:r>
          </a:p>
          <a:p>
            <a:pPr lvl="1">
              <a:buFont typeface="Lucida Grande"/>
              <a:buChar char="-"/>
            </a:pPr>
            <a:r>
              <a:rPr lang="en-US" dirty="0" smtClean="0">
                <a:latin typeface="Calibri"/>
                <a:cs typeface="Calibri"/>
              </a:rPr>
              <a:t>Dr. Mary O’Brien, Grand Canyon Trust</a:t>
            </a:r>
          </a:p>
          <a:p>
            <a:pPr lvl="1">
              <a:buFont typeface="Lucida Grande"/>
              <a:buChar char="-"/>
            </a:pPr>
            <a:r>
              <a:rPr lang="en-US" dirty="0" smtClean="0">
                <a:latin typeface="Calibri"/>
                <a:cs typeface="Calibri"/>
              </a:rPr>
              <a:t>Dr. Fee Busby, Utah State University</a:t>
            </a:r>
          </a:p>
          <a:p>
            <a:pPr lvl="1">
              <a:buFont typeface="Lucida Grande"/>
              <a:buChar char="-"/>
            </a:pPr>
            <a:r>
              <a:rPr lang="en-US" dirty="0" smtClean="0">
                <a:latin typeface="Calibri"/>
                <a:cs typeface="Calibri"/>
              </a:rPr>
              <a:t>Dr. Doug Tolleson, University of Arizona, V-Bar-V Ranch</a:t>
            </a:r>
          </a:p>
          <a:p>
            <a:r>
              <a:rPr lang="en-US" dirty="0" smtClean="0">
                <a:latin typeface="Calibri"/>
                <a:cs typeface="Calibri"/>
              </a:rPr>
              <a:t>Field Work Performed in 2 Seasons by</a:t>
            </a:r>
          </a:p>
          <a:p>
            <a:pPr lvl="1">
              <a:buFont typeface="Lucida Grande"/>
              <a:buChar char="-"/>
            </a:pPr>
            <a:r>
              <a:rPr lang="en-US" dirty="0" smtClean="0">
                <a:latin typeface="Calibri"/>
                <a:cs typeface="Calibri"/>
              </a:rPr>
              <a:t>3 Grand Canyon Trust Employees </a:t>
            </a:r>
          </a:p>
          <a:p>
            <a:pPr lvl="1">
              <a:buFont typeface="Lucida Grande"/>
              <a:buChar char="-"/>
            </a:pPr>
            <a:r>
              <a:rPr lang="en-US" dirty="0">
                <a:latin typeface="Calibri"/>
                <a:cs typeface="Calibri"/>
              </a:rPr>
              <a:t>7</a:t>
            </a:r>
            <a:r>
              <a:rPr lang="en-US" dirty="0" smtClean="0">
                <a:latin typeface="Calibri"/>
                <a:cs typeface="Calibri"/>
              </a:rPr>
              <a:t>  Summer Interns </a:t>
            </a:r>
          </a:p>
          <a:p>
            <a:pPr lvl="1">
              <a:buFont typeface="Lucida Grande"/>
              <a:buChar char="-"/>
            </a:pPr>
            <a:r>
              <a:rPr lang="en-US" dirty="0" smtClean="0">
                <a:latin typeface="Calibri"/>
                <a:cs typeface="Calibri"/>
              </a:rPr>
              <a:t>20 Volunteers </a:t>
            </a:r>
          </a:p>
        </p:txBody>
      </p:sp>
    </p:spTree>
    <p:extLst>
      <p:ext uri="{BB962C8B-B14F-4D97-AF65-F5344CB8AC3E}">
        <p14:creationId xmlns:p14="http://schemas.microsoft.com/office/powerpoint/2010/main" val="184742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onderosaPineCentroids201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939726"/>
          </a:xfrm>
        </p:spPr>
        <p:txBody>
          <a:bodyPr/>
          <a:lstStyle/>
          <a:p>
            <a:r>
              <a:rPr lang="en-US" sz="4400" dirty="0" smtClean="0"/>
              <a:t>Ponderosa Pine Plots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1878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668" y="79468"/>
            <a:ext cx="8741832" cy="1417638"/>
          </a:xfrm>
        </p:spPr>
        <p:txBody>
          <a:bodyPr/>
          <a:lstStyle/>
          <a:p>
            <a:r>
              <a:rPr lang="en-US" dirty="0" smtClean="0"/>
              <a:t>Ponderosa Pine</a:t>
            </a:r>
            <a:br>
              <a:rPr lang="en-US" dirty="0" smtClean="0"/>
            </a:br>
            <a:r>
              <a:rPr lang="en-US" sz="3200" dirty="0" smtClean="0"/>
              <a:t>Vegetation Composition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8935825"/>
              </p:ext>
            </p:extLst>
          </p:nvPr>
        </p:nvGraphicFramePr>
        <p:xfrm>
          <a:off x="423297" y="1756149"/>
          <a:ext cx="8371874" cy="49548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964"/>
                <a:gridCol w="898964"/>
                <a:gridCol w="898964"/>
                <a:gridCol w="1043663"/>
                <a:gridCol w="1061133"/>
                <a:gridCol w="812209"/>
                <a:gridCol w="1023401"/>
                <a:gridCol w="936671"/>
                <a:gridCol w="797905"/>
              </a:tblGrid>
              <a:tr h="5606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Native Grasses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Exotic Grasses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Forbs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Sedges &amp; Rushes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Shrubs</a:t>
                      </a:r>
                      <a:endParaRPr lang="en-US" sz="140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Collected - for ID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Unknown Forbs</a:t>
                      </a:r>
                      <a:endParaRPr lang="en-US" sz="140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/>
                </a:tc>
              </a:tr>
              <a:tr h="2968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PP01R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29%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21%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29%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12700" marR="12700" marT="12700" marB="0" anchor="ctr"/>
                </a:tc>
              </a:tr>
              <a:tr h="2968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PP03R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38%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38%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9%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8%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12700" marR="12700" marT="12700" marB="0" anchor="ctr"/>
                </a:tc>
              </a:tr>
              <a:tr h="2968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PP05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9%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49%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9%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12700" marR="12700" marT="12700" marB="0" anchor="ctr"/>
                </a:tc>
              </a:tr>
              <a:tr h="2968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PP09R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60%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16%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12700" marR="12700" marT="12700" marB="0" anchor="ctr"/>
                </a:tc>
              </a:tr>
              <a:tr h="2968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PP13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46%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23%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22%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12700" marR="12700" marT="12700" marB="0" anchor="ctr"/>
                </a:tc>
              </a:tr>
              <a:tr h="2968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PP14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47%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20%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22%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12700" marR="12700" marT="12700" marB="0" anchor="ctr"/>
                </a:tc>
              </a:tr>
              <a:tr h="2968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PP16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48%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26%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12%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12700" marR="12700" marT="12700" marB="0" anchor="ctr"/>
                </a:tc>
              </a:tr>
              <a:tr h="2968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PP17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12%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17%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47%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12700" marR="12700" marT="12700" marB="0" anchor="ctr"/>
                </a:tc>
              </a:tr>
              <a:tr h="2968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PP18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15%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15%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26%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12700" marR="12700" marT="12700" marB="0" anchor="ctr"/>
                </a:tc>
              </a:tr>
              <a:tr h="2968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PP19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31%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23%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23%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12700" marR="12700" marT="12700" marB="0" anchor="ctr"/>
                </a:tc>
              </a:tr>
              <a:tr h="2968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PP20R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30%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18%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26%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12700" marR="12700" marT="12700" marB="0" anchor="ctr"/>
                </a:tc>
              </a:tr>
              <a:tr h="2968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PP21R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36%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24%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15%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12700" marR="12700" marT="12700" marB="0" anchor="ctr"/>
                </a:tc>
              </a:tr>
              <a:tr h="2968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PP22R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46%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17%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25%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12700" marR="12700" marT="12700" marB="0" anchor="ctr"/>
                </a:tc>
              </a:tr>
              <a:tr h="2968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PP23R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12%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21%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7%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12700" marR="12700" marT="12700" marB="0" anchor="ctr"/>
                </a:tc>
              </a:tr>
              <a:tr h="2389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PP24R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27%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31%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31%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678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668" y="189228"/>
            <a:ext cx="8741832" cy="1417638"/>
          </a:xfrm>
        </p:spPr>
        <p:txBody>
          <a:bodyPr/>
          <a:lstStyle/>
          <a:p>
            <a:r>
              <a:rPr lang="en-US" dirty="0" smtClean="0"/>
              <a:t>Ponderosa Pine</a:t>
            </a:r>
            <a:br>
              <a:rPr lang="en-US" dirty="0" smtClean="0"/>
            </a:br>
            <a:r>
              <a:rPr lang="en-US" sz="3200" dirty="0" smtClean="0"/>
              <a:t>Exotic Grass </a:t>
            </a:r>
            <a:r>
              <a:rPr lang="en-US" sz="3200" dirty="0"/>
              <a:t>Frequencies</a:t>
            </a:r>
            <a:br>
              <a:rPr lang="en-US" sz="3200" dirty="0"/>
            </a:br>
            <a:r>
              <a:rPr lang="en-US" sz="2400" dirty="0"/>
              <a:t>Occurrence in 1M squares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5568370"/>
              </p:ext>
            </p:extLst>
          </p:nvPr>
        </p:nvGraphicFramePr>
        <p:xfrm>
          <a:off x="501686" y="1701159"/>
          <a:ext cx="8121031" cy="5058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961"/>
                <a:gridCol w="1765303"/>
                <a:gridCol w="1657355"/>
                <a:gridCol w="1624206"/>
                <a:gridCol w="1624206"/>
              </a:tblGrid>
              <a:tr h="48683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8000"/>
                          </a:solidFill>
                          <a:latin typeface="Calibri"/>
                        </a:rPr>
                        <a:t>Plot ID</a:t>
                      </a:r>
                      <a:endParaRPr lang="en-US" sz="1400" dirty="0">
                        <a:solidFill>
                          <a:srgbClr val="008000"/>
                        </a:solidFill>
                        <a:latin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8000"/>
                          </a:solidFill>
                          <a:latin typeface="Calibri"/>
                        </a:rPr>
                        <a:t>Agropyron</a:t>
                      </a:r>
                      <a:r>
                        <a:rPr lang="en-US" sz="1400" baseline="0" dirty="0" smtClean="0">
                          <a:solidFill>
                            <a:srgbClr val="008000"/>
                          </a:solidFill>
                          <a:latin typeface="Calibri"/>
                        </a:rPr>
                        <a:t> cristatum</a:t>
                      </a:r>
                      <a:endParaRPr lang="en-US" sz="1400" dirty="0">
                        <a:solidFill>
                          <a:srgbClr val="008000"/>
                        </a:solidFill>
                        <a:latin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8000"/>
                          </a:solidFill>
                          <a:latin typeface="Calibri"/>
                        </a:rPr>
                        <a:t>Bromus inermis</a:t>
                      </a:r>
                      <a:endParaRPr lang="en-US" sz="1400" dirty="0">
                        <a:solidFill>
                          <a:srgbClr val="008000"/>
                        </a:solidFill>
                        <a:latin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8000"/>
                          </a:solidFill>
                          <a:latin typeface="Calibri"/>
                        </a:rPr>
                        <a:t>Poa bulbosa</a:t>
                      </a:r>
                      <a:endParaRPr lang="en-US" sz="1400" dirty="0">
                        <a:solidFill>
                          <a:srgbClr val="008000"/>
                        </a:solidFill>
                        <a:latin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rgbClr val="008000"/>
                          </a:solidFill>
                          <a:latin typeface="Calibri"/>
                        </a:rPr>
                        <a:t>Poa pratensis</a:t>
                      </a:r>
                    </a:p>
                  </a:txBody>
                  <a:tcPr anchor="b"/>
                </a:tc>
              </a:tr>
              <a:tr h="27896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/>
                        </a:rPr>
                        <a:t>PP01R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30%</a:t>
                      </a:r>
                    </a:p>
                  </a:txBody>
                  <a:tcPr marL="12700" marR="12700" marT="12700" marB="0" anchor="ctr"/>
                </a:tc>
              </a:tr>
              <a:tr h="27896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/>
                        </a:rPr>
                        <a:t>PP03R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40%</a:t>
                      </a:r>
                    </a:p>
                  </a:txBody>
                  <a:tcPr marL="12700" marR="12700" marT="12700" marB="0" anchor="ctr"/>
                </a:tc>
              </a:tr>
              <a:tr h="27896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/>
                        </a:rPr>
                        <a:t>PP05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90%</a:t>
                      </a:r>
                    </a:p>
                  </a:txBody>
                  <a:tcPr marL="12700" marR="12700" marT="12700" marB="0" anchor="ctr"/>
                </a:tc>
              </a:tr>
              <a:tr h="27896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/>
                        </a:rPr>
                        <a:t>PP09R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17%</a:t>
                      </a:r>
                    </a:p>
                  </a:txBody>
                  <a:tcPr marL="12700" marR="12700" marT="12700" marB="0" anchor="ctr"/>
                </a:tc>
              </a:tr>
              <a:tr h="27896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/>
                        </a:rPr>
                        <a:t>PP13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27%</a:t>
                      </a:r>
                    </a:p>
                  </a:txBody>
                  <a:tcPr marL="12700" marR="12700" marT="12700" marB="0" anchor="ctr"/>
                </a:tc>
              </a:tr>
              <a:tr h="27896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/>
                        </a:rPr>
                        <a:t>PP14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40%</a:t>
                      </a:r>
                    </a:p>
                  </a:txBody>
                  <a:tcPr marL="12700" marR="12700" marT="12700" marB="0" anchor="ctr"/>
                </a:tc>
              </a:tr>
              <a:tr h="27896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/>
                        </a:rPr>
                        <a:t>PP16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20%</a:t>
                      </a:r>
                    </a:p>
                  </a:txBody>
                  <a:tcPr marL="12700" marR="12700" marT="12700" marB="0" anchor="ctr"/>
                </a:tc>
              </a:tr>
              <a:tr h="27896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/>
                        </a:rPr>
                        <a:t>PP17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50%</a:t>
                      </a:r>
                    </a:p>
                  </a:txBody>
                  <a:tcPr marL="12700" marR="12700" marT="12700" marB="0" anchor="ctr"/>
                </a:tc>
              </a:tr>
              <a:tr h="27896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/>
                        </a:rPr>
                        <a:t>PP18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33%</a:t>
                      </a:r>
                    </a:p>
                  </a:txBody>
                  <a:tcPr marL="12700" marR="12700" marT="12700" marB="0" anchor="ctr"/>
                </a:tc>
              </a:tr>
              <a:tr h="27896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/>
                        </a:rPr>
                        <a:t>PP19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33%</a:t>
                      </a:r>
                    </a:p>
                  </a:txBody>
                  <a:tcPr marL="12700" marR="12700" marT="12700" marB="0" anchor="ctr"/>
                </a:tc>
              </a:tr>
              <a:tr h="27896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/>
                        </a:rPr>
                        <a:t>PP20R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13%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37%</a:t>
                      </a:r>
                    </a:p>
                  </a:txBody>
                  <a:tcPr marL="12700" marR="12700" marT="12700" marB="0" anchor="ctr"/>
                </a:tc>
              </a:tr>
              <a:tr h="27896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/>
                        </a:rPr>
                        <a:t>PP2!R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17%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33%</a:t>
                      </a:r>
                    </a:p>
                  </a:txBody>
                  <a:tcPr marL="12700" marR="12700" marT="12700" marB="0" anchor="ctr"/>
                </a:tc>
              </a:tr>
              <a:tr h="27896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/>
                        </a:rPr>
                        <a:t>PP22R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43%</a:t>
                      </a:r>
                    </a:p>
                  </a:txBody>
                  <a:tcPr marL="12700" marR="12700" marT="12700" marB="0" anchor="ctr"/>
                </a:tc>
              </a:tr>
              <a:tr h="27896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/>
                        </a:rPr>
                        <a:t>PP23R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17%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63%</a:t>
                      </a:r>
                    </a:p>
                  </a:txBody>
                  <a:tcPr marL="12700" marR="12700" marT="12700" marB="0" anchor="ctr"/>
                </a:tc>
              </a:tr>
              <a:tr h="27896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/>
                        </a:rPr>
                        <a:t>PP24R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30%</a:t>
                      </a: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51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668" y="189228"/>
            <a:ext cx="8741832" cy="1417638"/>
          </a:xfrm>
        </p:spPr>
        <p:txBody>
          <a:bodyPr/>
          <a:lstStyle/>
          <a:p>
            <a:r>
              <a:rPr lang="en-US" dirty="0" smtClean="0"/>
              <a:t>Ponderosa Pine</a:t>
            </a:r>
            <a:br>
              <a:rPr lang="en-US" dirty="0" smtClean="0"/>
            </a:br>
            <a:r>
              <a:rPr lang="en-US" sz="2400" dirty="0" smtClean="0"/>
              <a:t>Foliar Cover, Basal Cover, Bare Ground and Species Richness</a:t>
            </a:r>
            <a:endParaRPr lang="en-US" sz="2400" dirty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6692885"/>
              </p:ext>
            </p:extLst>
          </p:nvPr>
        </p:nvGraphicFramePr>
        <p:xfrm>
          <a:off x="407618" y="1822737"/>
          <a:ext cx="8230776" cy="4876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629"/>
                <a:gridCol w="1354874"/>
                <a:gridCol w="1535885"/>
                <a:gridCol w="1371796"/>
                <a:gridCol w="1371796"/>
                <a:gridCol w="1371796"/>
              </a:tblGrid>
              <a:tr h="26269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Plot ID</a:t>
                      </a:r>
                      <a:endParaRPr lang="en-US" sz="1400" dirty="0">
                        <a:solidFill>
                          <a:srgbClr val="008000"/>
                        </a:solidFill>
                        <a:latin typeface="Calibri"/>
                        <a:cs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Foliar Cover</a:t>
                      </a:r>
                      <a:endParaRPr lang="en-US" sz="1400" dirty="0">
                        <a:solidFill>
                          <a:srgbClr val="008000"/>
                        </a:solidFill>
                        <a:latin typeface="Calibri"/>
                        <a:cs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Basal Cover</a:t>
                      </a:r>
                      <a:endParaRPr lang="en-US" sz="1400" dirty="0">
                        <a:solidFill>
                          <a:srgbClr val="008000"/>
                        </a:solidFill>
                        <a:latin typeface="Calibri"/>
                        <a:cs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Bare Ground</a:t>
                      </a:r>
                      <a:endParaRPr lang="en-US" sz="1400" dirty="0">
                        <a:solidFill>
                          <a:srgbClr val="008000"/>
                        </a:solidFill>
                        <a:latin typeface="Calibri"/>
                        <a:cs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Soil</a:t>
                      </a:r>
                      <a:r>
                        <a:rPr lang="en-US" sz="1400" baseline="0" dirty="0" smtClean="0">
                          <a:solidFill>
                            <a:srgbClr val="008000"/>
                          </a:solidFill>
                          <a:latin typeface="Calibri"/>
                          <a:cs typeface="Calibri"/>
                        </a:rPr>
                        <a:t> Type</a:t>
                      </a:r>
                      <a:endParaRPr lang="en-US" sz="1400" dirty="0">
                        <a:solidFill>
                          <a:srgbClr val="008000"/>
                        </a:solidFill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Species </a:t>
                      </a:r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Richness</a:t>
                      </a:r>
                    </a:p>
                  </a:txBody>
                  <a:tcPr marL="12700" marR="12700" marT="12700" marB="0" anchor="ctr"/>
                </a:tc>
              </a:tr>
              <a:tr h="27896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/>
                          <a:cs typeface="Calibri"/>
                        </a:rPr>
                        <a:t>PP01R</a:t>
                      </a:r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83%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Clay Loam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23</a:t>
                      </a:r>
                    </a:p>
                  </a:txBody>
                  <a:tcPr marL="12700" marR="12700" marT="12700" marB="0" anchor="ctr"/>
                </a:tc>
              </a:tr>
              <a:tr h="27896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/>
                          <a:cs typeface="Calibri"/>
                        </a:rPr>
                        <a:t>PP03R</a:t>
                      </a:r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61%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7%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Clay Loam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23</a:t>
                      </a:r>
                    </a:p>
                  </a:txBody>
                  <a:tcPr marL="12700" marR="12700" marT="12700" marB="0" anchor="ctr"/>
                </a:tc>
              </a:tr>
              <a:tr h="27896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/>
                          <a:cs typeface="Calibri"/>
                        </a:rPr>
                        <a:t>PP05</a:t>
                      </a:r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69%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Clay Loam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23</a:t>
                      </a:r>
                    </a:p>
                  </a:txBody>
                  <a:tcPr marL="12700" marR="12700" marT="12700" marB="0" anchor="ctr"/>
                </a:tc>
              </a:tr>
              <a:tr h="27896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/>
                          <a:cs typeface="Calibri"/>
                        </a:rPr>
                        <a:t>PP09R</a:t>
                      </a:r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81%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Clay Loam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23</a:t>
                      </a:r>
                    </a:p>
                  </a:txBody>
                  <a:tcPr marL="12700" marR="12700" marT="12700" marB="0" anchor="ctr"/>
                </a:tc>
              </a:tr>
              <a:tr h="27896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/>
                          <a:cs typeface="Calibri"/>
                        </a:rPr>
                        <a:t>PP13</a:t>
                      </a:r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97%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Sandy Clay Loam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22</a:t>
                      </a:r>
                    </a:p>
                  </a:txBody>
                  <a:tcPr marL="12700" marR="12700" marT="12700" marB="0" anchor="ctr"/>
                </a:tc>
              </a:tr>
              <a:tr h="27896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/>
                          <a:cs typeface="Calibri"/>
                        </a:rPr>
                        <a:t>PP14</a:t>
                      </a:r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76%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Loam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24</a:t>
                      </a:r>
                    </a:p>
                  </a:txBody>
                  <a:tcPr marL="12700" marR="12700" marT="12700" marB="0" anchor="ctr"/>
                </a:tc>
              </a:tr>
              <a:tr h="27896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/>
                          <a:cs typeface="Calibri"/>
                        </a:rPr>
                        <a:t>PP16</a:t>
                      </a:r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77%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Clay Loam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25</a:t>
                      </a:r>
                    </a:p>
                  </a:txBody>
                  <a:tcPr marL="12700" marR="12700" marT="12700" marB="0" anchor="ctr"/>
                </a:tc>
              </a:tr>
              <a:tr h="27896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/>
                          <a:cs typeface="Calibri"/>
                        </a:rPr>
                        <a:t>PP17</a:t>
                      </a:r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87%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Silty Clay Loam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32</a:t>
                      </a:r>
                    </a:p>
                  </a:txBody>
                  <a:tcPr marL="12700" marR="12700" marT="12700" marB="0" anchor="ctr"/>
                </a:tc>
              </a:tr>
              <a:tr h="27896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/>
                          <a:cs typeface="Calibri"/>
                        </a:rPr>
                        <a:t>PP18</a:t>
                      </a:r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77%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7%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Clay Loam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26</a:t>
                      </a:r>
                    </a:p>
                  </a:txBody>
                  <a:tcPr marL="12700" marR="12700" marT="12700" marB="0" anchor="ctr"/>
                </a:tc>
              </a:tr>
              <a:tr h="27896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/>
                          <a:cs typeface="Calibri"/>
                        </a:rPr>
                        <a:t>PP19</a:t>
                      </a:r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83%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Clay Loam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27</a:t>
                      </a:r>
                    </a:p>
                  </a:txBody>
                  <a:tcPr marL="12700" marR="12700" marT="12700" marB="0" anchor="ctr"/>
                </a:tc>
              </a:tr>
              <a:tr h="27896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/>
                          <a:cs typeface="Calibri"/>
                        </a:rPr>
                        <a:t>PP20R</a:t>
                      </a:r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83%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Clay Loam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29</a:t>
                      </a:r>
                    </a:p>
                  </a:txBody>
                  <a:tcPr marL="12700" marR="12700" marT="12700" marB="0" anchor="ctr"/>
                </a:tc>
              </a:tr>
              <a:tr h="27896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/>
                          <a:cs typeface="Calibri"/>
                        </a:rPr>
                        <a:t>PP2!R</a:t>
                      </a:r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85%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Silty Clay Loam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25</a:t>
                      </a:r>
                    </a:p>
                  </a:txBody>
                  <a:tcPr marL="12700" marR="12700" marT="12700" marB="0" anchor="ctr"/>
                </a:tc>
              </a:tr>
              <a:tr h="27896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/>
                          <a:cs typeface="Calibri"/>
                        </a:rPr>
                        <a:t>PP22R</a:t>
                      </a:r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79%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Clay Loam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31</a:t>
                      </a:r>
                    </a:p>
                  </a:txBody>
                  <a:tcPr marL="12700" marR="12700" marT="12700" marB="0" anchor="ctr"/>
                </a:tc>
              </a:tr>
              <a:tr h="27896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/>
                          <a:cs typeface="Calibri"/>
                        </a:rPr>
                        <a:t>PP23R</a:t>
                      </a:r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87%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Loam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25</a:t>
                      </a:r>
                    </a:p>
                  </a:txBody>
                  <a:tcPr marL="12700" marR="12700" marT="12700" marB="0" anchor="ctr"/>
                </a:tc>
              </a:tr>
              <a:tr h="27896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/>
                          <a:cs typeface="Calibri"/>
                        </a:rPr>
                        <a:t>PP24R</a:t>
                      </a:r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67%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9%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Sandy Clay Loam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  <a:cs typeface="Calibri"/>
                        </a:rPr>
                        <a:t>27</a:t>
                      </a: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282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5" y="2070846"/>
            <a:ext cx="7612064" cy="4561755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sz="2800" dirty="0">
                <a:effectLst/>
                <a:latin typeface="Calibri"/>
                <a:cs typeface="Calibri"/>
              </a:rPr>
              <a:t>What management practices will support </a:t>
            </a:r>
            <a:r>
              <a:rPr lang="en-US" sz="2800" dirty="0" smtClean="0">
                <a:effectLst/>
                <a:latin typeface="Calibri"/>
                <a:cs typeface="Calibri"/>
              </a:rPr>
              <a:t>biodiversity, preserve aspen woodlands, promote </a:t>
            </a:r>
            <a:r>
              <a:rPr lang="en-US" sz="2800" dirty="0">
                <a:effectLst/>
                <a:latin typeface="Calibri"/>
                <a:cs typeface="Calibri"/>
              </a:rPr>
              <a:t>native </a:t>
            </a:r>
            <a:r>
              <a:rPr lang="en-US" sz="2800" dirty="0" smtClean="0">
                <a:effectLst/>
                <a:latin typeface="Calibri"/>
                <a:cs typeface="Calibri"/>
              </a:rPr>
              <a:t>grasses</a:t>
            </a:r>
            <a:r>
              <a:rPr lang="en-US" sz="2800" dirty="0">
                <a:effectLst/>
                <a:latin typeface="Calibri"/>
                <a:cs typeface="Calibri"/>
              </a:rPr>
              <a:t> </a:t>
            </a:r>
            <a:r>
              <a:rPr lang="en-US" sz="2800" dirty="0" smtClean="0">
                <a:effectLst/>
                <a:latin typeface="Calibri"/>
                <a:cs typeface="Calibri"/>
              </a:rPr>
              <a:t>and diminish </a:t>
            </a:r>
            <a:r>
              <a:rPr lang="en-US" sz="2800" dirty="0">
                <a:effectLst/>
                <a:latin typeface="Calibri"/>
                <a:cs typeface="Calibri"/>
              </a:rPr>
              <a:t>exotic grasses</a:t>
            </a:r>
            <a:r>
              <a:rPr lang="en-US" sz="2800" dirty="0" smtClean="0">
                <a:effectLst/>
                <a:latin typeface="Calibri"/>
                <a:cs typeface="Calibri"/>
              </a:rPr>
              <a:t>?</a:t>
            </a:r>
          </a:p>
          <a:p>
            <a:pPr marL="349250" lvl="1" indent="0">
              <a:buNone/>
            </a:pPr>
            <a:endParaRPr lang="en-US" sz="2800" dirty="0">
              <a:effectLst/>
            </a:endParaRPr>
          </a:p>
          <a:p>
            <a:pPr lvl="1"/>
            <a:r>
              <a:rPr lang="en-US" sz="2800" dirty="0" smtClean="0">
                <a:effectLst/>
                <a:latin typeface="Calibri"/>
                <a:cs typeface="Calibri"/>
              </a:rPr>
              <a:t>Select and establish survey plots to monitor management practices on the expansion or contraction of native and exotic grasses and aspen woodlands</a:t>
            </a:r>
          </a:p>
          <a:p>
            <a:pPr lvl="2">
              <a:buFont typeface="Lucida Grande"/>
              <a:buChar char="-"/>
            </a:pPr>
            <a:r>
              <a:rPr lang="en-US" sz="2800" dirty="0" smtClean="0">
                <a:effectLst/>
                <a:latin typeface="Calibri"/>
                <a:cs typeface="Calibri"/>
              </a:rPr>
              <a:t>Active </a:t>
            </a:r>
            <a:r>
              <a:rPr lang="en-US" sz="2800" dirty="0">
                <a:effectLst/>
                <a:latin typeface="Calibri"/>
                <a:cs typeface="Calibri"/>
              </a:rPr>
              <a:t>management </a:t>
            </a:r>
            <a:r>
              <a:rPr lang="en-US" sz="2800" dirty="0" smtClean="0">
                <a:effectLst/>
                <a:latin typeface="Calibri"/>
                <a:cs typeface="Calibri"/>
              </a:rPr>
              <a:t>areas</a:t>
            </a:r>
          </a:p>
          <a:p>
            <a:pPr lvl="3">
              <a:buFont typeface="Lucida Grande"/>
              <a:buChar char="•"/>
            </a:pPr>
            <a:r>
              <a:rPr lang="en-US" sz="2600" dirty="0" smtClean="0">
                <a:effectLst/>
                <a:latin typeface="Calibri"/>
                <a:cs typeface="Calibri"/>
              </a:rPr>
              <a:t>Fire treatments</a:t>
            </a:r>
            <a:endParaRPr lang="en-US" sz="2600" dirty="0">
              <a:effectLst/>
              <a:latin typeface="Calibri"/>
              <a:cs typeface="Calibri"/>
            </a:endParaRPr>
          </a:p>
          <a:p>
            <a:pPr lvl="3">
              <a:buFont typeface="Lucida Grande"/>
              <a:buChar char="•"/>
            </a:pPr>
            <a:r>
              <a:rPr lang="en-US" sz="2600" dirty="0" smtClean="0">
                <a:effectLst/>
                <a:latin typeface="Calibri"/>
                <a:cs typeface="Calibri"/>
              </a:rPr>
              <a:t>Exclosures</a:t>
            </a:r>
          </a:p>
          <a:p>
            <a:pPr lvl="3">
              <a:buFont typeface="Lucida Grande"/>
              <a:buChar char="•"/>
            </a:pPr>
            <a:r>
              <a:rPr lang="en-US" sz="2600" dirty="0" smtClean="0">
                <a:effectLst/>
                <a:latin typeface="Calibri"/>
                <a:cs typeface="Calibri"/>
              </a:rPr>
              <a:t>Grazing removal</a:t>
            </a:r>
          </a:p>
          <a:p>
            <a:pPr lvl="2">
              <a:buFont typeface="Lucida Grande"/>
              <a:buChar char="-"/>
            </a:pPr>
            <a:r>
              <a:rPr lang="en-US" sz="2800" dirty="0" smtClean="0">
                <a:effectLst/>
                <a:latin typeface="Calibri"/>
                <a:cs typeface="Calibri"/>
              </a:rPr>
              <a:t>Areas without </a:t>
            </a:r>
            <a:r>
              <a:rPr lang="en-US" sz="2800" dirty="0">
                <a:effectLst/>
                <a:latin typeface="Calibri"/>
                <a:cs typeface="Calibri"/>
              </a:rPr>
              <a:t>a</a:t>
            </a:r>
            <a:r>
              <a:rPr lang="en-US" sz="2800" dirty="0" smtClean="0">
                <a:effectLst/>
                <a:latin typeface="Calibri"/>
                <a:cs typeface="Calibri"/>
              </a:rPr>
              <a:t>ctive </a:t>
            </a:r>
            <a:r>
              <a:rPr lang="en-US" sz="2800" dirty="0">
                <a:effectLst/>
                <a:latin typeface="Calibri"/>
                <a:cs typeface="Calibri"/>
              </a:rPr>
              <a:t>management </a:t>
            </a:r>
            <a:r>
              <a:rPr lang="en-US" sz="2800" dirty="0" smtClean="0">
                <a:effectLst/>
                <a:latin typeface="Calibri"/>
                <a:cs typeface="Calibri"/>
              </a:rPr>
              <a:t>for comparison</a:t>
            </a:r>
          </a:p>
          <a:p>
            <a:pPr lvl="1">
              <a:buFont typeface="Lucida Grande"/>
              <a:buChar char="•"/>
            </a:pPr>
            <a:endParaRPr lang="en-US" sz="3000" dirty="0" smtClean="0">
              <a:effectLst/>
              <a:latin typeface="Calibri"/>
              <a:cs typeface="Calibri"/>
            </a:endParaRPr>
          </a:p>
          <a:p>
            <a:pPr lvl="1"/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3779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>
                <a:effectLst/>
                <a:latin typeface="Calibri"/>
                <a:cs typeface="Calibri"/>
              </a:rPr>
              <a:t>Southeastern Utah</a:t>
            </a:r>
          </a:p>
          <a:p>
            <a:pPr lvl="1"/>
            <a:r>
              <a:rPr lang="en-US" sz="2400" dirty="0">
                <a:effectLst/>
                <a:latin typeface="Calibri"/>
                <a:cs typeface="Calibri"/>
              </a:rPr>
              <a:t>Manti-La Sal National </a:t>
            </a:r>
            <a:r>
              <a:rPr lang="en-US" sz="2400" dirty="0" smtClean="0">
                <a:effectLst/>
                <a:latin typeface="Calibri"/>
                <a:cs typeface="Calibri"/>
              </a:rPr>
              <a:t>Forest</a:t>
            </a:r>
            <a:endParaRPr lang="en-US" dirty="0" smtClean="0">
              <a:effectLst/>
              <a:latin typeface="Calibri"/>
              <a:cs typeface="Calibri"/>
            </a:endParaRPr>
          </a:p>
          <a:p>
            <a:pPr lvl="1"/>
            <a:r>
              <a:rPr lang="en-US" dirty="0" smtClean="0">
                <a:effectLst/>
                <a:latin typeface="Calibri"/>
                <a:cs typeface="Calibri"/>
              </a:rPr>
              <a:t>White Mesa Cultural and Conservation Area</a:t>
            </a:r>
          </a:p>
          <a:p>
            <a:pPr lvl="2">
              <a:buFont typeface="Lucida Grande"/>
              <a:buChar char="-"/>
            </a:pPr>
            <a:r>
              <a:rPr lang="en-US" dirty="0">
                <a:effectLst/>
                <a:latin typeface="Calibri"/>
                <a:cs typeface="Calibri"/>
              </a:rPr>
              <a:t>Gooseberry cattle </a:t>
            </a:r>
            <a:r>
              <a:rPr lang="en-US" dirty="0" smtClean="0">
                <a:effectLst/>
                <a:latin typeface="Calibri"/>
                <a:cs typeface="Calibri"/>
              </a:rPr>
              <a:t>allotment</a:t>
            </a:r>
          </a:p>
          <a:p>
            <a:pPr lvl="2">
              <a:buFont typeface="Lucida Grande"/>
              <a:buChar char="-"/>
            </a:pPr>
            <a:r>
              <a:rPr lang="en-US" dirty="0">
                <a:effectLst/>
                <a:latin typeface="Calibri"/>
                <a:cs typeface="Calibri"/>
              </a:rPr>
              <a:t>Grazing withheld since 2000 except for trespass </a:t>
            </a:r>
            <a:r>
              <a:rPr lang="en-US" dirty="0" smtClean="0">
                <a:effectLst/>
                <a:latin typeface="Calibri"/>
                <a:cs typeface="Calibri"/>
              </a:rPr>
              <a:t>cattle</a:t>
            </a:r>
            <a:endParaRPr lang="en-US" dirty="0">
              <a:effectLst/>
              <a:latin typeface="Calibri"/>
              <a:cs typeface="Calibri"/>
            </a:endParaRPr>
          </a:p>
          <a:p>
            <a:pPr lvl="2">
              <a:buFont typeface="Lucida Grande"/>
              <a:buChar char="-"/>
            </a:pPr>
            <a:r>
              <a:rPr lang="en-US" dirty="0" smtClean="0">
                <a:effectLst/>
                <a:latin typeface="Calibri"/>
                <a:cs typeface="Calibri"/>
              </a:rPr>
              <a:t>Three vegetation cover types</a:t>
            </a:r>
          </a:p>
          <a:p>
            <a:pPr lvl="3">
              <a:buFont typeface="Lucida Grande"/>
              <a:buChar char="-"/>
            </a:pPr>
            <a:r>
              <a:rPr lang="en-US" dirty="0" smtClean="0">
                <a:effectLst/>
                <a:latin typeface="Calibri"/>
                <a:cs typeface="Calibri"/>
              </a:rPr>
              <a:t>Rocky Mountain Aspen Forest and Woodland (Aspen Woodland)</a:t>
            </a:r>
          </a:p>
          <a:p>
            <a:pPr lvl="3">
              <a:buFont typeface="Lucida Grande"/>
              <a:buChar char="-"/>
            </a:pPr>
            <a:r>
              <a:rPr lang="en-US" dirty="0">
                <a:effectLst/>
                <a:latin typeface="Calibri"/>
                <a:cs typeface="Calibri"/>
              </a:rPr>
              <a:t>Rocky Mountain </a:t>
            </a:r>
            <a:r>
              <a:rPr lang="en-US" dirty="0" smtClean="0">
                <a:effectLst/>
                <a:latin typeface="Calibri"/>
                <a:cs typeface="Calibri"/>
              </a:rPr>
              <a:t>Subalpine Mesic Meadow (Mesic Meadow)</a:t>
            </a:r>
          </a:p>
          <a:p>
            <a:pPr lvl="3">
              <a:buFont typeface="Lucida Grande"/>
              <a:buChar char="-"/>
            </a:pPr>
            <a:r>
              <a:rPr lang="en-US" dirty="0">
                <a:effectLst/>
                <a:latin typeface="Calibri"/>
                <a:cs typeface="Calibri"/>
              </a:rPr>
              <a:t>Rocky Mountain Ponderosa </a:t>
            </a:r>
            <a:r>
              <a:rPr lang="en-US" dirty="0" smtClean="0">
                <a:effectLst/>
                <a:latin typeface="Calibri"/>
                <a:cs typeface="Calibri"/>
              </a:rPr>
              <a:t>Pine Woodland (Ponderosa Pine)</a:t>
            </a:r>
            <a:endParaRPr lang="en-US" sz="2200" dirty="0" smtClean="0">
              <a:effectLst/>
              <a:latin typeface="Calibri"/>
              <a:cs typeface="Calibri"/>
            </a:endParaRPr>
          </a:p>
          <a:p>
            <a:pPr lvl="1"/>
            <a:endParaRPr lang="en-US" sz="2400" dirty="0">
              <a:effectLst/>
              <a:latin typeface="Calibri"/>
              <a:cs typeface="Calibri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42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udyAreaElkRidge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987693" y="377388"/>
            <a:ext cx="7389544" cy="720207"/>
          </a:xfrm>
        </p:spPr>
        <p:txBody>
          <a:bodyPr/>
          <a:lstStyle/>
          <a:p>
            <a:r>
              <a:rPr lang="en-US" sz="4000" dirty="0" smtClean="0">
                <a:latin typeface="Calibri"/>
                <a:cs typeface="Calibri"/>
              </a:rPr>
              <a:t>Study Area – White Mesa and Cultural Conservation Area</a:t>
            </a:r>
            <a:endParaRPr lang="en-US" sz="4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5204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sz="2400" dirty="0">
                <a:effectLst/>
                <a:latin typeface="Calibri"/>
                <a:cs typeface="Calibri"/>
              </a:rPr>
              <a:t>What is the </a:t>
            </a:r>
            <a:r>
              <a:rPr lang="en-US" sz="2400" dirty="0" smtClean="0">
                <a:effectLst/>
                <a:latin typeface="Calibri"/>
                <a:cs typeface="Calibri"/>
              </a:rPr>
              <a:t>current composition and cover of native/exotic </a:t>
            </a:r>
            <a:r>
              <a:rPr lang="en-US" sz="2400" dirty="0">
                <a:effectLst/>
                <a:latin typeface="Calibri"/>
                <a:cs typeface="Calibri"/>
              </a:rPr>
              <a:t>grass </a:t>
            </a:r>
            <a:r>
              <a:rPr lang="en-US" sz="2400" dirty="0" smtClean="0">
                <a:effectLst/>
                <a:latin typeface="Calibri"/>
                <a:cs typeface="Calibri"/>
              </a:rPr>
              <a:t>species? </a:t>
            </a:r>
          </a:p>
          <a:p>
            <a:pPr marL="349250" lvl="1" indent="0">
              <a:buNone/>
            </a:pPr>
            <a:endParaRPr lang="en-US" sz="2400" dirty="0">
              <a:effectLst/>
              <a:latin typeface="Calibri"/>
              <a:cs typeface="Calibri"/>
            </a:endParaRPr>
          </a:p>
          <a:p>
            <a:pPr lvl="1"/>
            <a:r>
              <a:rPr lang="en-US" sz="2400" dirty="0" smtClean="0">
                <a:effectLst/>
                <a:latin typeface="Calibri"/>
                <a:cs typeface="Calibri"/>
              </a:rPr>
              <a:t>Are there differences in native/exotic grass species and their composition within similar </a:t>
            </a:r>
            <a:r>
              <a:rPr lang="en-US" sz="2400" dirty="0">
                <a:effectLst/>
                <a:latin typeface="Calibri"/>
                <a:cs typeface="Calibri"/>
              </a:rPr>
              <a:t>plant </a:t>
            </a:r>
            <a:r>
              <a:rPr lang="en-US" sz="2400" dirty="0" smtClean="0">
                <a:effectLst/>
                <a:latin typeface="Calibri"/>
                <a:cs typeface="Calibri"/>
              </a:rPr>
              <a:t>communities and soil types?</a:t>
            </a:r>
          </a:p>
          <a:p>
            <a:pPr marL="349250" lvl="1" indent="0">
              <a:buNone/>
            </a:pPr>
            <a:endParaRPr lang="en-US" sz="2400" dirty="0" smtClean="0">
              <a:effectLst/>
              <a:latin typeface="Calibri"/>
              <a:cs typeface="Calibri"/>
            </a:endParaRPr>
          </a:p>
          <a:p>
            <a:pPr lvl="1"/>
            <a:r>
              <a:rPr lang="en-US" sz="2400" dirty="0">
                <a:effectLst/>
                <a:latin typeface="Calibri"/>
                <a:cs typeface="Calibri"/>
              </a:rPr>
              <a:t>What is the current composition and cover of rhizomatous smooth brome (</a:t>
            </a:r>
            <a:r>
              <a:rPr lang="en-US" sz="2400" i="1" dirty="0">
                <a:effectLst/>
                <a:latin typeface="Calibri"/>
                <a:cs typeface="Calibri"/>
              </a:rPr>
              <a:t>Bromus inermis)</a:t>
            </a:r>
            <a:r>
              <a:rPr lang="en-US" sz="2400" dirty="0">
                <a:effectLst/>
                <a:latin typeface="Calibri"/>
                <a:cs typeface="Calibri"/>
              </a:rPr>
              <a:t> and Kentucky bluegrass (</a:t>
            </a:r>
            <a:r>
              <a:rPr lang="en-US" sz="2400" i="1" dirty="0">
                <a:effectLst/>
                <a:latin typeface="Calibri"/>
                <a:cs typeface="Calibri"/>
              </a:rPr>
              <a:t>Poa pratensis</a:t>
            </a:r>
            <a:r>
              <a:rPr lang="en-US" sz="2400" dirty="0">
                <a:effectLst/>
                <a:latin typeface="Calibri"/>
                <a:cs typeface="Calibri"/>
              </a:rPr>
              <a:t>) and other exotic grass species?</a:t>
            </a:r>
          </a:p>
          <a:p>
            <a:pPr lvl="1"/>
            <a:endParaRPr lang="en-US" sz="2400" dirty="0">
              <a:effectLst/>
              <a:latin typeface="Calibri"/>
              <a:cs typeface="Calibri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38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126" y="79468"/>
            <a:ext cx="8153038" cy="1417638"/>
          </a:xfrm>
        </p:spPr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Survey Plots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820" y="2211966"/>
            <a:ext cx="3875415" cy="4182035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 smtClean="0">
                <a:effectLst/>
                <a:latin typeface="Calibri"/>
                <a:cs typeface="Calibri"/>
              </a:rPr>
              <a:t>Survey plots defined as</a:t>
            </a:r>
          </a:p>
          <a:p>
            <a:pPr lvl="2">
              <a:buFont typeface="Lucida Grande"/>
              <a:buChar char="-"/>
            </a:pPr>
            <a:r>
              <a:rPr lang="en-US" sz="2200" dirty="0">
                <a:effectLst/>
                <a:latin typeface="Calibri"/>
                <a:cs typeface="Calibri"/>
              </a:rPr>
              <a:t>R</a:t>
            </a:r>
            <a:r>
              <a:rPr lang="en-US" sz="2200" dirty="0" smtClean="0">
                <a:effectLst/>
                <a:latin typeface="Calibri"/>
                <a:cs typeface="Calibri"/>
              </a:rPr>
              <a:t>andom  centroid</a:t>
            </a:r>
          </a:p>
          <a:p>
            <a:pPr lvl="2">
              <a:buFont typeface="Lucida Grande"/>
              <a:buChar char="-"/>
            </a:pPr>
            <a:r>
              <a:rPr lang="en-US" sz="2200" dirty="0" smtClean="0">
                <a:effectLst/>
                <a:latin typeface="Calibri"/>
                <a:cs typeface="Calibri"/>
              </a:rPr>
              <a:t>Three 50-meter transects</a:t>
            </a:r>
          </a:p>
          <a:p>
            <a:pPr lvl="2">
              <a:buFont typeface="Lucida Grande"/>
              <a:buChar char="-"/>
            </a:pPr>
            <a:r>
              <a:rPr lang="en-US" sz="2200" dirty="0" smtClean="0">
                <a:effectLst/>
                <a:latin typeface="Calibri"/>
                <a:cs typeface="Calibri"/>
              </a:rPr>
              <a:t>25 meter distance between transects</a:t>
            </a:r>
          </a:p>
          <a:p>
            <a:pPr lvl="2">
              <a:buFont typeface="Lucida Grande"/>
              <a:buChar char="-"/>
            </a:pPr>
            <a:r>
              <a:rPr lang="en-US" sz="2200" dirty="0" smtClean="0">
                <a:effectLst/>
                <a:latin typeface="Calibri"/>
                <a:cs typeface="Calibri"/>
              </a:rPr>
              <a:t>1-meter x 50-meter upslope band on each transect </a:t>
            </a:r>
          </a:p>
          <a:p>
            <a:pPr lvl="3">
              <a:buFont typeface="Lucida Grande"/>
              <a:buChar char="-"/>
            </a:pPr>
            <a:r>
              <a:rPr lang="en-US" dirty="0" smtClean="0">
                <a:effectLst/>
                <a:latin typeface="Calibri"/>
                <a:cs typeface="Calibri"/>
              </a:rPr>
              <a:t>Used for exotic grass frequency and species richness</a:t>
            </a:r>
          </a:p>
          <a:p>
            <a:pPr lvl="1"/>
            <a:r>
              <a:rPr lang="en-US" dirty="0" smtClean="0">
                <a:effectLst/>
                <a:latin typeface="Calibri"/>
                <a:cs typeface="Calibri"/>
              </a:rPr>
              <a:t>15 </a:t>
            </a:r>
            <a:r>
              <a:rPr lang="en-US" dirty="0">
                <a:effectLst/>
                <a:latin typeface="Calibri"/>
                <a:cs typeface="Calibri"/>
              </a:rPr>
              <a:t>plots </a:t>
            </a:r>
            <a:r>
              <a:rPr lang="en-US" dirty="0" smtClean="0">
                <a:effectLst/>
                <a:latin typeface="Calibri"/>
                <a:cs typeface="Calibri"/>
              </a:rPr>
              <a:t>surveyed per </a:t>
            </a:r>
            <a:r>
              <a:rPr lang="en-US" dirty="0">
                <a:effectLst/>
                <a:latin typeface="Calibri"/>
                <a:cs typeface="Calibri"/>
              </a:rPr>
              <a:t>land cover</a:t>
            </a:r>
          </a:p>
          <a:p>
            <a:pPr lvl="2"/>
            <a:endParaRPr lang="en-US" sz="2400" dirty="0" smtClean="0">
              <a:effectLst/>
            </a:endParaRPr>
          </a:p>
        </p:txBody>
      </p:sp>
      <p:grpSp>
        <p:nvGrpSpPr>
          <p:cNvPr id="97" name="Group 96"/>
          <p:cNvGrpSpPr/>
          <p:nvPr/>
        </p:nvGrpSpPr>
        <p:grpSpPr>
          <a:xfrm>
            <a:off x="3894276" y="1616378"/>
            <a:ext cx="5090079" cy="5079560"/>
            <a:chOff x="3470970" y="1145978"/>
            <a:chExt cx="5090079" cy="5079560"/>
          </a:xfrm>
        </p:grpSpPr>
        <p:cxnSp>
          <p:nvCxnSpPr>
            <p:cNvPr id="98" name="Straight Arrow Connector 97"/>
            <p:cNvCxnSpPr/>
            <p:nvPr/>
          </p:nvCxnSpPr>
          <p:spPr>
            <a:xfrm rot="5400000" flipV="1">
              <a:off x="6187816" y="2137373"/>
              <a:ext cx="0" cy="3856076"/>
            </a:xfrm>
            <a:prstGeom prst="straightConnector1">
              <a:avLst/>
            </a:prstGeom>
            <a:ln w="76200" cmpd="sng">
              <a:solidFill>
                <a:schemeClr val="bg1">
                  <a:lumMod val="75000"/>
                </a:schemeClr>
              </a:solidFill>
              <a:headEnd type="none" w="lg" len="lg"/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/>
            <p:nvPr/>
          </p:nvCxnSpPr>
          <p:spPr>
            <a:xfrm rot="5400000" flipV="1">
              <a:off x="6177112" y="4174577"/>
              <a:ext cx="0" cy="3856076"/>
            </a:xfrm>
            <a:prstGeom prst="straightConnector1">
              <a:avLst/>
            </a:prstGeom>
            <a:ln w="76200" cmpd="sng">
              <a:solidFill>
                <a:schemeClr val="bg1">
                  <a:lumMod val="75000"/>
                </a:schemeClr>
              </a:solidFill>
              <a:headEnd type="none" w="lg" len="lg"/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/>
            <p:nvPr/>
          </p:nvCxnSpPr>
          <p:spPr>
            <a:xfrm flipV="1">
              <a:off x="6126321" y="2089670"/>
              <a:ext cx="0" cy="4135868"/>
            </a:xfrm>
            <a:prstGeom prst="straightConnector1">
              <a:avLst/>
            </a:prstGeom>
            <a:ln>
              <a:solidFill>
                <a:srgbClr val="000000"/>
              </a:solidFill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TextBox 100"/>
            <p:cNvSpPr txBox="1"/>
            <p:nvPr/>
          </p:nvSpPr>
          <p:spPr>
            <a:xfrm rot="16200000">
              <a:off x="5448027" y="2819206"/>
              <a:ext cx="880855" cy="344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25 m</a:t>
              </a:r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5494620" y="4753974"/>
              <a:ext cx="880855" cy="344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25 m</a:t>
              </a:r>
              <a:endParaRPr lang="en-US" dirty="0"/>
            </a:p>
          </p:txBody>
        </p:sp>
        <p:sp>
          <p:nvSpPr>
            <p:cNvPr id="103" name="Oval 102"/>
            <p:cNvSpPr/>
            <p:nvPr/>
          </p:nvSpPr>
          <p:spPr>
            <a:xfrm>
              <a:off x="6060627" y="4065411"/>
              <a:ext cx="114595" cy="15397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4" name="Straight Arrow Connector 103"/>
            <p:cNvCxnSpPr/>
            <p:nvPr/>
          </p:nvCxnSpPr>
          <p:spPr>
            <a:xfrm rot="5400000" flipH="1" flipV="1">
              <a:off x="6187816" y="2197583"/>
              <a:ext cx="0" cy="3856076"/>
            </a:xfrm>
            <a:prstGeom prst="straightConnector1">
              <a:avLst/>
            </a:prstGeom>
            <a:ln>
              <a:solidFill>
                <a:srgbClr val="000000"/>
              </a:solidFill>
              <a:headEnd type="none" w="lg" len="lg"/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/>
            <p:nvPr/>
          </p:nvCxnSpPr>
          <p:spPr>
            <a:xfrm rot="5400000" flipV="1">
              <a:off x="6187816" y="161632"/>
              <a:ext cx="0" cy="3856076"/>
            </a:xfrm>
            <a:prstGeom prst="straightConnector1">
              <a:avLst/>
            </a:prstGeom>
            <a:ln>
              <a:solidFill>
                <a:srgbClr val="000000"/>
              </a:solidFill>
              <a:headEnd type="none" w="lg" len="lg"/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/>
            <p:nvPr/>
          </p:nvCxnSpPr>
          <p:spPr>
            <a:xfrm rot="5400000" flipV="1">
              <a:off x="6168716" y="4246283"/>
              <a:ext cx="0" cy="3856076"/>
            </a:xfrm>
            <a:prstGeom prst="straightConnector1">
              <a:avLst/>
            </a:prstGeom>
            <a:ln>
              <a:solidFill>
                <a:srgbClr val="000000"/>
              </a:solidFill>
              <a:headEnd type="none" w="lg" len="lg"/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TextBox 106"/>
            <p:cNvSpPr txBox="1"/>
            <p:nvPr/>
          </p:nvSpPr>
          <p:spPr>
            <a:xfrm>
              <a:off x="6727666" y="3696079"/>
              <a:ext cx="8212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25 m</a:t>
              </a:r>
              <a:endParaRPr lang="en-US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4760448" y="3696079"/>
              <a:ext cx="8212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25 m</a:t>
              </a:r>
              <a:endParaRPr lang="en-US" dirty="0"/>
            </a:p>
          </p:txBody>
        </p:sp>
        <p:cxnSp>
          <p:nvCxnSpPr>
            <p:cNvPr id="109" name="Straight Arrow Connector 108"/>
            <p:cNvCxnSpPr/>
            <p:nvPr/>
          </p:nvCxnSpPr>
          <p:spPr>
            <a:xfrm rot="5400000" flipV="1">
              <a:off x="6177112" y="109162"/>
              <a:ext cx="0" cy="3856076"/>
            </a:xfrm>
            <a:prstGeom prst="straightConnector1">
              <a:avLst/>
            </a:prstGeom>
            <a:ln w="76200" cmpd="sng">
              <a:solidFill>
                <a:schemeClr val="bg1">
                  <a:lumMod val="75000"/>
                </a:schemeClr>
              </a:solidFill>
              <a:headEnd type="none" w="lg" len="lg"/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Oval 109"/>
            <p:cNvSpPr/>
            <p:nvPr/>
          </p:nvSpPr>
          <p:spPr>
            <a:xfrm>
              <a:off x="6043136" y="4035004"/>
              <a:ext cx="166369" cy="184382"/>
            </a:xfrm>
            <a:prstGeom prst="ellipse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6316612" y="3247141"/>
              <a:ext cx="20068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Centroid</a:t>
              </a:r>
              <a:endParaRPr lang="en-US" dirty="0"/>
            </a:p>
          </p:txBody>
        </p:sp>
        <p:cxnSp>
          <p:nvCxnSpPr>
            <p:cNvPr id="112" name="Straight Arrow Connector 111"/>
            <p:cNvCxnSpPr>
              <a:endCxn id="110" idx="7"/>
            </p:cNvCxnSpPr>
            <p:nvPr/>
          </p:nvCxnSpPr>
          <p:spPr>
            <a:xfrm flipH="1">
              <a:off x="6185141" y="3564729"/>
              <a:ext cx="467562" cy="49727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/>
            <p:nvPr/>
          </p:nvCxnSpPr>
          <p:spPr>
            <a:xfrm>
              <a:off x="3883317" y="2601843"/>
              <a:ext cx="0" cy="317547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TextBox 113"/>
            <p:cNvSpPr txBox="1"/>
            <p:nvPr/>
          </p:nvSpPr>
          <p:spPr>
            <a:xfrm rot="16200000">
              <a:off x="3202716" y="3710061"/>
              <a:ext cx="880855" cy="344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slope</a:t>
              </a:r>
              <a:endParaRPr lang="en-US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6554198" y="1145978"/>
              <a:ext cx="20068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Upslope band</a:t>
              </a:r>
              <a:endParaRPr lang="en-US" dirty="0"/>
            </a:p>
          </p:txBody>
        </p:sp>
        <p:cxnSp>
          <p:nvCxnSpPr>
            <p:cNvPr id="116" name="Straight Arrow Connector 115"/>
            <p:cNvCxnSpPr/>
            <p:nvPr/>
          </p:nvCxnSpPr>
          <p:spPr>
            <a:xfrm flipH="1">
              <a:off x="6664203" y="1512515"/>
              <a:ext cx="467562" cy="49727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2585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Plot Centroid Selection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5100" dirty="0" smtClean="0">
                <a:latin typeface="Calibri"/>
                <a:cs typeface="Calibri"/>
              </a:rPr>
              <a:t>Landcover maps from Southwest Regional Gap</a:t>
            </a:r>
          </a:p>
          <a:p>
            <a:r>
              <a:rPr lang="en-US" sz="5100" dirty="0" smtClean="0">
                <a:latin typeface="Calibri"/>
                <a:cs typeface="Calibri"/>
              </a:rPr>
              <a:t>Restricted to mesa tops as defined for the White Mesa Cultural and Conservation Area (Gooseberry allotment)</a:t>
            </a:r>
          </a:p>
          <a:p>
            <a:pPr marL="342900" lvl="1" indent="-342900">
              <a:spcBef>
                <a:spcPts val="2000"/>
              </a:spcBef>
            </a:pPr>
            <a:r>
              <a:rPr lang="en-US" sz="5100" dirty="0" smtClean="0">
                <a:latin typeface="Calibri"/>
                <a:cs typeface="Calibri"/>
              </a:rPr>
              <a:t>Generated by Geospatial </a:t>
            </a:r>
            <a:r>
              <a:rPr lang="en-US" sz="5100" dirty="0">
                <a:latin typeface="Calibri"/>
                <a:cs typeface="Calibri"/>
              </a:rPr>
              <a:t>Modeling Environment random point </a:t>
            </a:r>
            <a:r>
              <a:rPr lang="en-US" sz="5100" dirty="0" smtClean="0">
                <a:latin typeface="Calibri"/>
                <a:cs typeface="Calibri"/>
              </a:rPr>
              <a:t>generator</a:t>
            </a:r>
          </a:p>
          <a:p>
            <a:pPr marL="342900" lvl="1" indent="-342900">
              <a:spcBef>
                <a:spcPts val="2000"/>
              </a:spcBef>
            </a:pPr>
            <a:r>
              <a:rPr lang="en-US" sz="5100" dirty="0" smtClean="0">
                <a:latin typeface="Calibri"/>
                <a:cs typeface="Calibri"/>
              </a:rPr>
              <a:t>Buffered 100 meters from</a:t>
            </a:r>
          </a:p>
          <a:p>
            <a:pPr marL="806450" lvl="2" indent="-457200">
              <a:spcBef>
                <a:spcPts val="2000"/>
              </a:spcBef>
              <a:buFont typeface="Lucida Grande"/>
              <a:buChar char="-"/>
            </a:pPr>
            <a:r>
              <a:rPr lang="en-US" sz="4200" dirty="0" smtClean="0">
                <a:latin typeface="Calibri"/>
                <a:cs typeface="Calibri"/>
              </a:rPr>
              <a:t>Roads</a:t>
            </a:r>
          </a:p>
          <a:p>
            <a:pPr marL="806450" lvl="2" indent="-457200">
              <a:spcBef>
                <a:spcPts val="2000"/>
              </a:spcBef>
              <a:buFont typeface="Lucida Grande"/>
              <a:buChar char="-"/>
            </a:pPr>
            <a:r>
              <a:rPr lang="en-US" sz="4200" dirty="0" smtClean="0">
                <a:latin typeface="Calibri"/>
                <a:cs typeface="Calibri"/>
              </a:rPr>
              <a:t>Riparian areas</a:t>
            </a:r>
          </a:p>
          <a:p>
            <a:pPr marL="806450" lvl="2" indent="-457200">
              <a:spcBef>
                <a:spcPts val="2000"/>
              </a:spcBef>
              <a:buFont typeface="Lucida Grande"/>
              <a:buChar char="-"/>
            </a:pPr>
            <a:r>
              <a:rPr lang="en-US" sz="4200" dirty="0">
                <a:latin typeface="Calibri"/>
                <a:cs typeface="Calibri"/>
              </a:rPr>
              <a:t>P</a:t>
            </a:r>
            <a:r>
              <a:rPr lang="en-US" sz="4200" dirty="0" smtClean="0">
                <a:latin typeface="Calibri"/>
                <a:cs typeface="Calibri"/>
              </a:rPr>
              <a:t>revious studies by Matt Van Scoyoc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8506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700" y="79468"/>
            <a:ext cx="8337403" cy="1417638"/>
          </a:xfrm>
        </p:spPr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Protocols</a:t>
            </a:r>
            <a:endParaRPr lang="en-US" dirty="0">
              <a:latin typeface="Calibri"/>
              <a:cs typeface="Calibri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9018900"/>
              </p:ext>
            </p:extLst>
          </p:nvPr>
        </p:nvGraphicFramePr>
        <p:xfrm>
          <a:off x="786342" y="1759175"/>
          <a:ext cx="7612064" cy="487882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06032"/>
                <a:gridCol w="3806032"/>
              </a:tblGrid>
              <a:tr h="40216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/>
                          <a:cs typeface="Calibri"/>
                        </a:rPr>
                        <a:t>Study</a:t>
                      </a:r>
                      <a:r>
                        <a:rPr lang="en-US" sz="1600" baseline="0" dirty="0" smtClean="0">
                          <a:latin typeface="Calibri"/>
                          <a:cs typeface="Calibri"/>
                        </a:rPr>
                        <a:t> Objective</a:t>
                      </a:r>
                      <a:endParaRPr lang="en-US" sz="16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/>
                          <a:cs typeface="Calibri"/>
                        </a:rPr>
                        <a:t>Protocols</a:t>
                      </a:r>
                      <a:endParaRPr lang="en-US" sz="16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4798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/>
                          <a:cs typeface="Calibri"/>
                        </a:rPr>
                        <a:t>Vegetation composition (%)</a:t>
                      </a:r>
                      <a:endParaRPr lang="en-US" sz="16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/>
                          <a:cs typeface="Calibri"/>
                        </a:rPr>
                        <a:t>Line-point intercept</a:t>
                      </a:r>
                      <a:endParaRPr lang="en-US" sz="16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2511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/>
                          <a:cs typeface="Calibri"/>
                        </a:rPr>
                        <a:t>Bare</a:t>
                      </a:r>
                      <a:r>
                        <a:rPr lang="en-US" sz="1600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ground (%)</a:t>
                      </a:r>
                      <a:endParaRPr lang="en-US" sz="16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Line-point intercept</a:t>
                      </a:r>
                    </a:p>
                  </a:txBody>
                  <a:tcPr/>
                </a:tc>
              </a:tr>
              <a:tr h="29633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/>
                          <a:cs typeface="Calibri"/>
                        </a:rPr>
                        <a:t>Plant basal cover (%)</a:t>
                      </a:r>
                      <a:endParaRPr lang="en-US" sz="16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/>
                          <a:cs typeface="Calibri"/>
                        </a:rPr>
                        <a:t>Line-point</a:t>
                      </a:r>
                      <a:r>
                        <a:rPr lang="en-US" sz="1600" baseline="0" dirty="0" smtClean="0">
                          <a:latin typeface="Calibri"/>
                          <a:cs typeface="Calibri"/>
                        </a:rPr>
                        <a:t> intercept</a:t>
                      </a:r>
                      <a:endParaRPr lang="en-US" sz="16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861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/>
                          <a:cs typeface="Calibri"/>
                        </a:rPr>
                        <a:t>Foliar cover (%)</a:t>
                      </a:r>
                      <a:endParaRPr lang="en-US" sz="16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Line-point</a:t>
                      </a:r>
                      <a:r>
                        <a:rPr lang="en-US" sz="1600" baseline="0" dirty="0" smtClean="0">
                          <a:latin typeface="Calibri"/>
                          <a:cs typeface="Calibri"/>
                        </a:rPr>
                        <a:t> intercept</a:t>
                      </a:r>
                      <a:endParaRPr lang="en-US" sz="1600" dirty="0" smtClean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60062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/>
                          <a:cs typeface="Calibri"/>
                        </a:rPr>
                        <a:t>Species richness </a:t>
                      </a:r>
                      <a:endParaRPr lang="en-US" sz="16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Line-point intercept</a:t>
                      </a:r>
                      <a:r>
                        <a:rPr lang="en-US" sz="1600" baseline="0" dirty="0" smtClean="0">
                          <a:latin typeface="Calibri"/>
                          <a:cs typeface="Calibri"/>
                        </a:rPr>
                        <a:t> plus</a:t>
                      </a: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 1-meter band upslope of each transect, number</a:t>
                      </a:r>
                      <a:r>
                        <a:rPr lang="en-US" sz="1600" baseline="0" dirty="0" smtClean="0">
                          <a:latin typeface="Calibri"/>
                          <a:cs typeface="Calibri"/>
                        </a:rPr>
                        <a:t> of unique species</a:t>
                      </a:r>
                      <a:endParaRPr lang="en-US" sz="1600" dirty="0" smtClean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60062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/>
                          <a:cs typeface="Calibri"/>
                        </a:rPr>
                        <a:t>Frequency of exotic grass</a:t>
                      </a:r>
                      <a:endParaRPr lang="en-US" sz="16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Scanned 1-meter square </a:t>
                      </a:r>
                      <a:r>
                        <a:rPr lang="en-US" sz="1600" baseline="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very</a:t>
                      </a:r>
                      <a:r>
                        <a:rPr lang="en-US" sz="1600" baseline="0" dirty="0" smtClean="0">
                          <a:latin typeface="Calibri"/>
                          <a:cs typeface="Calibri"/>
                        </a:rPr>
                        <a:t> 5 meters </a:t>
                      </a: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in upslope band</a:t>
                      </a:r>
                      <a:r>
                        <a:rPr lang="en-US" sz="1600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of each transect ( added </a:t>
                      </a:r>
                      <a:r>
                        <a:rPr lang="en-US" sz="1600" baseline="0" dirty="0" smtClean="0">
                          <a:latin typeface="Calibri"/>
                          <a:cs typeface="Calibri"/>
                        </a:rPr>
                        <a:t>10cm, 40cmto determine size for sensitivity to changes in frequency)</a:t>
                      </a:r>
                      <a:endParaRPr lang="en-US" sz="1600" dirty="0" smtClean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6660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/>
                          <a:cs typeface="Calibri"/>
                        </a:rPr>
                        <a:t>Plot Characterization </a:t>
                      </a:r>
                      <a:endParaRPr lang="en-US" sz="16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Signs of </a:t>
                      </a:r>
                      <a:r>
                        <a:rPr lang="en-US" sz="1600" baseline="0" dirty="0" smtClean="0">
                          <a:latin typeface="Calibri"/>
                          <a:cs typeface="Calibri"/>
                        </a:rPr>
                        <a:t>human or wildlife usage; soil characteristics and slope characteristics</a:t>
                      </a:r>
                      <a:endParaRPr lang="en-US" sz="1600" dirty="0" smtClean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60062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/>
                          <a:cs typeface="Calibri"/>
                        </a:rPr>
                        <a:t>Photos</a:t>
                      </a:r>
                      <a:endParaRPr lang="en-US" sz="16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Record</a:t>
                      </a:r>
                      <a:r>
                        <a:rPr lang="en-US" sz="1600" baseline="0" dirty="0" smtClean="0">
                          <a:latin typeface="Calibri"/>
                          <a:cs typeface="Calibri"/>
                        </a:rPr>
                        <a:t> of transects, plot centroid and other plot characteristics</a:t>
                      </a:r>
                      <a:endParaRPr lang="en-US" sz="1600" dirty="0" smtClean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436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Aspen Woodlands</a:t>
            </a:r>
            <a:br>
              <a:rPr lang="en-US" dirty="0" smtClean="0">
                <a:latin typeface="Calibri"/>
                <a:cs typeface="Calibri"/>
              </a:rPr>
            </a:br>
            <a:r>
              <a:rPr lang="en-US" sz="3200" dirty="0" smtClean="0">
                <a:latin typeface="Calibri"/>
                <a:cs typeface="Calibri"/>
              </a:rPr>
              <a:t>Key Observations</a:t>
            </a:r>
            <a:endParaRPr lang="en-US" sz="3200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alibri"/>
                <a:cs typeface="Calibri"/>
              </a:rPr>
              <a:t>Existing aspen stands </a:t>
            </a:r>
            <a:r>
              <a:rPr lang="en-US" dirty="0">
                <a:latin typeface="Calibri"/>
                <a:cs typeface="Calibri"/>
              </a:rPr>
              <a:t>are reaching the end of </a:t>
            </a:r>
            <a:r>
              <a:rPr lang="en-US" dirty="0" smtClean="0">
                <a:latin typeface="Calibri"/>
                <a:cs typeface="Calibri"/>
              </a:rPr>
              <a:t>their life cycle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smtClean="0">
                <a:latin typeface="Calibri"/>
                <a:cs typeface="Calibri"/>
              </a:rPr>
              <a:t>without </a:t>
            </a:r>
            <a:r>
              <a:rPr lang="en-US" dirty="0">
                <a:latin typeface="Calibri"/>
                <a:cs typeface="Calibri"/>
              </a:rPr>
              <a:t>young aspen trees to replace </a:t>
            </a:r>
            <a:r>
              <a:rPr lang="en-US" dirty="0" smtClean="0">
                <a:latin typeface="Calibri"/>
                <a:cs typeface="Calibri"/>
              </a:rPr>
              <a:t>them</a:t>
            </a:r>
          </a:p>
          <a:p>
            <a:r>
              <a:rPr lang="en-US" dirty="0" smtClean="0">
                <a:latin typeface="Calibri"/>
                <a:cs typeface="Calibri"/>
              </a:rPr>
              <a:t>Snowberry (</a:t>
            </a:r>
            <a:r>
              <a:rPr lang="en-US" i="1" dirty="0" smtClean="0">
                <a:latin typeface="Calibri"/>
                <a:cs typeface="Calibri"/>
              </a:rPr>
              <a:t>Symphoricarpus oreophilus</a:t>
            </a:r>
            <a:r>
              <a:rPr lang="en-US" dirty="0" smtClean="0">
                <a:latin typeface="Calibri"/>
                <a:cs typeface="Calibri"/>
              </a:rPr>
              <a:t>)</a:t>
            </a:r>
          </a:p>
          <a:p>
            <a:pPr lvl="1">
              <a:buFont typeface="Lucida Grande"/>
              <a:buChar char="-"/>
            </a:pPr>
            <a:r>
              <a:rPr lang="en-US" dirty="0" smtClean="0">
                <a:latin typeface="Calibri"/>
                <a:cs typeface="Calibri"/>
              </a:rPr>
              <a:t>Exceeds 20% of the understory  composition in 7/15 plots</a:t>
            </a:r>
          </a:p>
          <a:p>
            <a:pPr lvl="1">
              <a:buFont typeface="Lucida Grande"/>
              <a:buChar char="-"/>
            </a:pPr>
            <a:r>
              <a:rPr lang="en-US" dirty="0" smtClean="0">
                <a:latin typeface="Calibri"/>
                <a:cs typeface="Calibri"/>
              </a:rPr>
              <a:t>Increaser, displaced native grasses under cattle grazing?</a:t>
            </a:r>
          </a:p>
          <a:p>
            <a:pPr>
              <a:buFont typeface="Lucida Grande"/>
              <a:buChar char="•"/>
            </a:pPr>
            <a:r>
              <a:rPr lang="en-US" dirty="0" smtClean="0">
                <a:latin typeface="Calibri"/>
                <a:cs typeface="Calibri"/>
              </a:rPr>
              <a:t>Native grasses</a:t>
            </a:r>
          </a:p>
          <a:p>
            <a:pPr lvl="1">
              <a:buFont typeface="Lucida Grande"/>
              <a:buChar char="-"/>
            </a:pPr>
            <a:r>
              <a:rPr lang="en-US" dirty="0" smtClean="0">
                <a:latin typeface="Calibri"/>
                <a:cs typeface="Calibri"/>
              </a:rPr>
              <a:t>0 to  52% of understory composition</a:t>
            </a:r>
          </a:p>
          <a:p>
            <a:pPr>
              <a:buFont typeface="Lucida Grande"/>
              <a:buChar char="•"/>
            </a:pPr>
            <a:r>
              <a:rPr lang="en-US" dirty="0" smtClean="0">
                <a:latin typeface="Calibri"/>
                <a:cs typeface="Calibri"/>
              </a:rPr>
              <a:t>Exotic grasses</a:t>
            </a:r>
          </a:p>
          <a:p>
            <a:pPr lvl="1">
              <a:buFont typeface="Lucida Grande"/>
              <a:buChar char="-"/>
            </a:pPr>
            <a:r>
              <a:rPr lang="en-US" dirty="0" smtClean="0">
                <a:latin typeface="Calibri"/>
                <a:cs typeface="Calibri"/>
              </a:rPr>
              <a:t>1% to 78% of understory composition</a:t>
            </a:r>
          </a:p>
        </p:txBody>
      </p:sp>
    </p:spTree>
    <p:extLst>
      <p:ext uri="{BB962C8B-B14F-4D97-AF65-F5344CB8AC3E}">
        <p14:creationId xmlns:p14="http://schemas.microsoft.com/office/powerpoint/2010/main" val="26758193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11170</TotalTime>
  <Words>2555</Words>
  <Application>Microsoft Office PowerPoint</Application>
  <PresentationFormat>On-screen Show (4:3)</PresentationFormat>
  <Paragraphs>1093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Habitat</vt:lpstr>
      <vt:lpstr>White Mesa Cultural and Conservation Area</vt:lpstr>
      <vt:lpstr>Participants</vt:lpstr>
      <vt:lpstr>Study Area</vt:lpstr>
      <vt:lpstr>Study Area – White Mesa and Cultural Conservation Area</vt:lpstr>
      <vt:lpstr>Research Questions</vt:lpstr>
      <vt:lpstr>Survey Plots</vt:lpstr>
      <vt:lpstr>Plot Centroid Selection</vt:lpstr>
      <vt:lpstr>Protocols</vt:lpstr>
      <vt:lpstr>Aspen Woodlands Key Observations</vt:lpstr>
      <vt:lpstr>Aspen Woodland Plots</vt:lpstr>
      <vt:lpstr>Aspen Woodlands Vegetation Composition Summary</vt:lpstr>
      <vt:lpstr>Aspen Woodlands Exotic Grass Frequencies  Occurrence in 1M squares</vt:lpstr>
      <vt:lpstr>Aspen Woodlands Foliar Cover, Basal Cover, Bare Ground and Species Richness</vt:lpstr>
      <vt:lpstr>Mesic Meadows Key Observations</vt:lpstr>
      <vt:lpstr>Mesic Meadow Plots</vt:lpstr>
      <vt:lpstr>Mesic Meadows Vegetation Composition Summary</vt:lpstr>
      <vt:lpstr>Mesic Meadows Exotic Grass Frequencies  Occurrence in 1M squares</vt:lpstr>
      <vt:lpstr>Mesic Meadows Foliar Cover, Basal Cover, Bare Ground and Species Richness</vt:lpstr>
      <vt:lpstr>Ponderosa Pine Forest Key Observations</vt:lpstr>
      <vt:lpstr>Ponderosa Pine Plots</vt:lpstr>
      <vt:lpstr>Ponderosa Pine Vegetation Composition</vt:lpstr>
      <vt:lpstr>Ponderosa Pine Exotic Grass Frequencies Occurrence in 1M squares  </vt:lpstr>
      <vt:lpstr>Ponderosa Pine Foliar Cover, Basal Cover, Bare Ground and Species Richness</vt:lpstr>
      <vt:lpstr>Beyond 2016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White Mesa Cultural and Conservation Area</dc:title>
  <dc:creator>Sue J Smith</dc:creator>
  <cp:lastModifiedBy>Mobrien</cp:lastModifiedBy>
  <cp:revision>170</cp:revision>
  <cp:lastPrinted>2016-10-16T01:55:38Z</cp:lastPrinted>
  <dcterms:created xsi:type="dcterms:W3CDTF">2016-01-04T19:31:05Z</dcterms:created>
  <dcterms:modified xsi:type="dcterms:W3CDTF">2016-10-22T21:12:09Z</dcterms:modified>
</cp:coreProperties>
</file>