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8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7C6A4-8C9F-6B45-95DD-D2DBCC052556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32320-5420-A94D-9628-C84364BDF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28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2320-5420-A94D-9628-C84364BDF3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40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2320-5420-A94D-9628-C84364BDF3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37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DCB4-7325-A748-B056-38085F8A9AEC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DA4D-767D-1D4A-BDE9-4FCB8D53A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DCB4-7325-A748-B056-38085F8A9AEC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DA4D-767D-1D4A-BDE9-4FCB8D53A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DCB4-7325-A748-B056-38085F8A9AEC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DA4D-767D-1D4A-BDE9-4FCB8D53A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DCB4-7325-A748-B056-38085F8A9AEC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DA4D-767D-1D4A-BDE9-4FCB8D53A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DCB4-7325-A748-B056-38085F8A9AEC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DA4D-767D-1D4A-BDE9-4FCB8D53A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DCB4-7325-A748-B056-38085F8A9AEC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DA4D-767D-1D4A-BDE9-4FCB8D53A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DCB4-7325-A748-B056-38085F8A9AEC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DA4D-767D-1D4A-BDE9-4FCB8D53A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DCB4-7325-A748-B056-38085F8A9AEC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DA4D-767D-1D4A-BDE9-4FCB8D53A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DCB4-7325-A748-B056-38085F8A9AEC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DA4D-767D-1D4A-BDE9-4FCB8D53A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DCB4-7325-A748-B056-38085F8A9AEC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DA4D-767D-1D4A-BDE9-4FCB8D53A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8DCB4-7325-A748-B056-38085F8A9AEC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DDA4D-767D-1D4A-BDE9-4FCB8D53A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8DCB4-7325-A748-B056-38085F8A9AEC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DDA4D-767D-1D4A-BDE9-4FCB8D53A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cap="all" dirty="0" smtClean="0">
                <a:solidFill>
                  <a:schemeClr val="tx2">
                    <a:lumMod val="75000"/>
                  </a:schemeClr>
                </a:solidFill>
              </a:rPr>
              <a:t>Power Mapping</a:t>
            </a:r>
            <a:endParaRPr lang="en-US" sz="6000" b="1" cap="al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2">
                    <a:lumMod val="75000"/>
                  </a:schemeClr>
                </a:solidFill>
              </a:rPr>
              <a:t>A Visual Tool to Help Create a Plan of Action</a:t>
            </a:r>
            <a:endParaRPr lang="en-US" sz="40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736845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17375E"/>
                </a:solidFill>
              </a:rPr>
              <a:t>Questions</a:t>
            </a:r>
            <a:br>
              <a:rPr lang="en-US" sz="4800" dirty="0" smtClean="0">
                <a:solidFill>
                  <a:srgbClr val="17375E"/>
                </a:solidFill>
              </a:rPr>
            </a:br>
            <a:r>
              <a:rPr lang="en-US" sz="4800" dirty="0" smtClean="0">
                <a:solidFill>
                  <a:srgbClr val="17375E"/>
                </a:solidFill>
              </a:rPr>
              <a:t/>
            </a:r>
            <a:br>
              <a:rPr lang="en-US" sz="4800" dirty="0" smtClean="0">
                <a:solidFill>
                  <a:srgbClr val="17375E"/>
                </a:solidFill>
              </a:rPr>
            </a:br>
            <a:r>
              <a:rPr lang="en-US" sz="4800" dirty="0" smtClean="0">
                <a:solidFill>
                  <a:srgbClr val="17375E"/>
                </a:solidFill>
              </a:rPr>
              <a:t/>
            </a:r>
            <a:br>
              <a:rPr lang="en-US" sz="4800" dirty="0" smtClean="0">
                <a:solidFill>
                  <a:srgbClr val="17375E"/>
                </a:solidFill>
              </a:rPr>
            </a:br>
            <a:r>
              <a:rPr lang="en-US" sz="4800" dirty="0" smtClean="0">
                <a:solidFill>
                  <a:srgbClr val="17375E"/>
                </a:solidFill>
              </a:rPr>
              <a:t>Discussion</a:t>
            </a:r>
            <a:endParaRPr lang="en-US" sz="4800" dirty="0">
              <a:solidFill>
                <a:srgbClr val="17375E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732" y="566035"/>
            <a:ext cx="8351946" cy="2167501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Power mapping ~ A very general definition:  </a:t>
            </a:r>
            <a:b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A visual tool used by advocates to identify the best individuals to target in order to effect change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Snip Diagonal Corner Rectangle 11"/>
          <p:cNvSpPr/>
          <p:nvPr/>
        </p:nvSpPr>
        <p:spPr>
          <a:xfrm>
            <a:off x="648829" y="3150400"/>
            <a:ext cx="3478827" cy="2558534"/>
          </a:xfrm>
          <a:prstGeom prst="snip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Snip Diagonal Corner Rectangle 12"/>
          <p:cNvSpPr/>
          <p:nvPr/>
        </p:nvSpPr>
        <p:spPr>
          <a:xfrm>
            <a:off x="4873119" y="3150400"/>
            <a:ext cx="3561656" cy="2558534"/>
          </a:xfrm>
          <a:prstGeom prst="snip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dirty="0" smtClean="0">
                <a:solidFill>
                  <a:schemeClr val="tx2">
                    <a:lumMod val="75000"/>
                  </a:schemeClr>
                </a:solidFill>
              </a:rPr>
              <a:t>Map your </a:t>
            </a:r>
            <a:r>
              <a:rPr lang="en-US" sz="3800" u="sng" dirty="0" smtClean="0">
                <a:solidFill>
                  <a:schemeClr val="tx2">
                    <a:lumMod val="75000"/>
                  </a:schemeClr>
                </a:solidFill>
              </a:rPr>
              <a:t>target</a:t>
            </a:r>
            <a:r>
              <a:rPr lang="en-US" sz="3800" dirty="0" smtClean="0">
                <a:solidFill>
                  <a:schemeClr val="tx2">
                    <a:lumMod val="75000"/>
                  </a:schemeClr>
                </a:solidFill>
              </a:rPr>
              <a:t> on a campaign</a:t>
            </a:r>
          </a:p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07755" y="3150400"/>
            <a:ext cx="267814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chemeClr val="tx2">
                    <a:lumMod val="75000"/>
                  </a:schemeClr>
                </a:solidFill>
              </a:rPr>
              <a:t>Map your </a:t>
            </a:r>
            <a:r>
              <a:rPr lang="en-US" sz="3800" u="sng" dirty="0" smtClean="0">
                <a:solidFill>
                  <a:schemeClr val="tx2">
                    <a:lumMod val="75000"/>
                  </a:schemeClr>
                </a:solidFill>
              </a:rPr>
              <a:t>community</a:t>
            </a:r>
            <a:r>
              <a:rPr lang="en-US" sz="3800" dirty="0" smtClean="0">
                <a:solidFill>
                  <a:schemeClr val="tx2">
                    <a:lumMod val="75000"/>
                  </a:schemeClr>
                </a:solidFill>
              </a:rPr>
              <a:t> around an issue</a:t>
            </a:r>
            <a:endParaRPr lang="en-US" sz="3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Power Mapping a Target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8229600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</a:rPr>
              <a:t>Important Steps/Questions: </a:t>
            </a:r>
          </a:p>
          <a:p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What’s the problem, campaign, or issue?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What is your measurable goal? What is the solution?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Is there a particular person/entity/decision-</a:t>
            </a:r>
            <a:r>
              <a:rPr lang="en-US" sz="2800" smtClean="0">
                <a:solidFill>
                  <a:schemeClr val="tx2">
                    <a:lumMod val="75000"/>
                  </a:schemeClr>
                </a:solidFill>
              </a:rPr>
              <a:t>maker who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can give this to you? Who?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Who are the adversaries and can you influence them or prepare for their opposition?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Power Map your target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What’s next? Determine your plan to apply pressure on your target.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Power Mapping a Target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0243" y="1143000"/>
            <a:ext cx="7996557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i="1" dirty="0" smtClean="0">
                <a:solidFill>
                  <a:schemeClr val="tx2">
                    <a:lumMod val="75000"/>
                  </a:schemeClr>
                </a:solidFill>
              </a:rPr>
              <a:t>Campaign</a:t>
            </a:r>
            <a:r>
              <a:rPr lang="en-US" sz="2700" dirty="0" smtClean="0">
                <a:solidFill>
                  <a:schemeClr val="tx2">
                    <a:lumMod val="75000"/>
                  </a:schemeClr>
                </a:solidFill>
              </a:rPr>
              <a:t>: Advocate for the inclusion of the Community Conservation Proposal in the draft EIS of the GMUG Forest Plan preferred alternative (and other alternatives)</a:t>
            </a:r>
          </a:p>
          <a:p>
            <a:endParaRPr lang="en-US" sz="27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700" i="1" dirty="0" smtClean="0">
                <a:solidFill>
                  <a:schemeClr val="tx2">
                    <a:lumMod val="75000"/>
                  </a:schemeClr>
                </a:solidFill>
              </a:rPr>
              <a:t>Problem</a:t>
            </a:r>
            <a:r>
              <a:rPr lang="en-US" sz="2700" dirty="0" smtClean="0">
                <a:solidFill>
                  <a:schemeClr val="tx2">
                    <a:lumMod val="75000"/>
                  </a:schemeClr>
                </a:solidFill>
              </a:rPr>
              <a:t>: We have yet to obtain the support of Ouray Board of County Commissioners (BOCC) for the Community Conservation Proposal and the USFS pays a lot of attention to the opinion of the County elected officials during the planning process.</a:t>
            </a:r>
          </a:p>
          <a:p>
            <a:endParaRPr lang="en-US" sz="27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700" b="1" i="1" dirty="0" smtClean="0">
                <a:solidFill>
                  <a:schemeClr val="tx2">
                    <a:lumMod val="75000"/>
                  </a:schemeClr>
                </a:solidFill>
              </a:rPr>
              <a:t>Goal</a:t>
            </a:r>
            <a:r>
              <a:rPr lang="en-US" sz="2700" b="1" dirty="0" smtClean="0">
                <a:solidFill>
                  <a:schemeClr val="tx2">
                    <a:lumMod val="75000"/>
                  </a:schemeClr>
                </a:solidFill>
              </a:rPr>
              <a:t>: Obtain letter of support from Ouray BOCC</a:t>
            </a:r>
            <a:endParaRPr lang="en-US" sz="27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Who are the decision-makers that can help us achieve our goal?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615270"/>
            <a:ext cx="2015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7375E"/>
                </a:solidFill>
              </a:rPr>
              <a:t>Jake Niece</a:t>
            </a:r>
            <a:endParaRPr lang="en-US" dirty="0" smtClean="0">
              <a:solidFill>
                <a:srgbClr val="17375E"/>
              </a:solidFill>
            </a:endParaRPr>
          </a:p>
        </p:txBody>
      </p:sp>
      <p:pic>
        <p:nvPicPr>
          <p:cNvPr id="5" name="Picture 4" descr="Screen Shot 2020-12-15 at 3.15.23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397" y="2153695"/>
            <a:ext cx="2481723" cy="27550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95998" y="2153695"/>
            <a:ext cx="1794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7375E"/>
                </a:solidFill>
              </a:rPr>
              <a:t>Lynn Padgett</a:t>
            </a:r>
            <a:endParaRPr lang="en-US" sz="2400" dirty="0">
              <a:solidFill>
                <a:srgbClr val="17375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47215" y="2615360"/>
            <a:ext cx="1642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7375E"/>
                </a:solidFill>
              </a:rPr>
              <a:t>Ben Tisdel</a:t>
            </a:r>
            <a:endParaRPr lang="en-US" sz="2400" dirty="0">
              <a:solidFill>
                <a:srgbClr val="17375E"/>
              </a:solidFill>
            </a:endParaRPr>
          </a:p>
        </p:txBody>
      </p:sp>
      <p:pic>
        <p:nvPicPr>
          <p:cNvPr id="9" name="Picture 8" descr="Screen Shot 2020-12-15 at 3.16.32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1315" y="2600343"/>
            <a:ext cx="2222584" cy="3319444"/>
          </a:xfrm>
          <a:prstGeom prst="rect">
            <a:avLst/>
          </a:prstGeom>
        </p:spPr>
      </p:pic>
      <p:pic>
        <p:nvPicPr>
          <p:cNvPr id="10" name="Picture 9" descr="Screen Shot 2020-12-15 at 3.18.11 P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5315" y="3077025"/>
            <a:ext cx="2705001" cy="206798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05072" y="6104453"/>
            <a:ext cx="553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Ouray County Commissioners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Who can influence our target?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Picture 7" descr="Screen Shot 2020-12-15 at 3.34.25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869" y="1417638"/>
            <a:ext cx="6337300" cy="51943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4012"/>
            <a:ext cx="8229600" cy="3686133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17375E"/>
                </a:solidFill>
              </a:rPr>
              <a:t>What questions do you have before we power map our targets?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63657" y="4210750"/>
            <a:ext cx="5480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7375E"/>
                </a:solidFill>
              </a:rPr>
              <a:t>Move to whiteboard</a:t>
            </a:r>
            <a:endParaRPr lang="en-US" sz="2400" dirty="0">
              <a:solidFill>
                <a:srgbClr val="17375E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556" dirty="0" smtClean="0"/>
              <a:t>What Next?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Networking with a clear request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311545"/>
            <a:ext cx="8229599" cy="5324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3400" dirty="0" smtClean="0">
                <a:solidFill>
                  <a:srgbClr val="17375E"/>
                </a:solidFill>
              </a:rPr>
              <a:t>The messenger matters – Who has most influence and possesses the knowledge?</a:t>
            </a:r>
          </a:p>
          <a:p>
            <a:pPr>
              <a:buFont typeface="Arial"/>
              <a:buChar char="•"/>
            </a:pPr>
            <a:r>
              <a:rPr lang="en-US" sz="3400" dirty="0" smtClean="0">
                <a:solidFill>
                  <a:srgbClr val="17375E"/>
                </a:solidFill>
              </a:rPr>
              <a:t>Communication skills matter – Who can deliver the message and ask respectfully and deliberately?</a:t>
            </a:r>
          </a:p>
          <a:p>
            <a:pPr>
              <a:buFont typeface="Arial"/>
              <a:buChar char="•"/>
            </a:pPr>
            <a:r>
              <a:rPr lang="en-US" sz="3400" dirty="0" smtClean="0">
                <a:solidFill>
                  <a:srgbClr val="17375E"/>
                </a:solidFill>
              </a:rPr>
              <a:t>Timing matters – When are you most likely to achieve your ask?  What factors are at play?</a:t>
            </a:r>
          </a:p>
          <a:p>
            <a:pPr>
              <a:buFont typeface="Arial"/>
              <a:buChar char="•"/>
            </a:pPr>
            <a:r>
              <a:rPr lang="en-US" sz="3400" dirty="0" smtClean="0">
                <a:solidFill>
                  <a:srgbClr val="17375E"/>
                </a:solidFill>
              </a:rPr>
              <a:t>Follow up matters – Kind reminders with follow up emails and/or phone calls</a:t>
            </a:r>
            <a:endParaRPr lang="en-US" sz="3400" dirty="0">
              <a:solidFill>
                <a:srgbClr val="17375E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7375E"/>
                </a:solidFill>
              </a:rPr>
              <a:t>Who might be our adversaries?</a:t>
            </a:r>
            <a:endParaRPr lang="en-US" dirty="0">
              <a:solidFill>
                <a:srgbClr val="17375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5365" y="1417638"/>
            <a:ext cx="7399410" cy="6186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3600" dirty="0" smtClean="0">
                <a:solidFill>
                  <a:srgbClr val="17375E"/>
                </a:solidFill>
              </a:rPr>
              <a:t>Motorized community and businesses who offer them services?</a:t>
            </a:r>
          </a:p>
          <a:p>
            <a:pPr>
              <a:buFont typeface="Arial"/>
              <a:buChar char="•"/>
            </a:pPr>
            <a:r>
              <a:rPr lang="en-US" sz="3600" dirty="0" smtClean="0">
                <a:solidFill>
                  <a:srgbClr val="17375E"/>
                </a:solidFill>
              </a:rPr>
              <a:t>Mountain Bikers?</a:t>
            </a:r>
          </a:p>
          <a:p>
            <a:pPr>
              <a:buFont typeface="Arial"/>
              <a:buChar char="•"/>
            </a:pPr>
            <a:r>
              <a:rPr lang="en-US" sz="3600" dirty="0" smtClean="0">
                <a:solidFill>
                  <a:srgbClr val="17375E"/>
                </a:solidFill>
              </a:rPr>
              <a:t>Ranchers/water users?</a:t>
            </a:r>
          </a:p>
          <a:p>
            <a:pPr>
              <a:buFont typeface="Arial"/>
              <a:buChar char="•"/>
            </a:pPr>
            <a:r>
              <a:rPr lang="en-US" sz="3600" dirty="0" smtClean="0">
                <a:solidFill>
                  <a:srgbClr val="17375E"/>
                </a:solidFill>
              </a:rPr>
              <a:t>Others?</a:t>
            </a:r>
          </a:p>
          <a:p>
            <a:pPr>
              <a:buFont typeface="Arial"/>
              <a:buChar char="•"/>
            </a:pPr>
            <a:endParaRPr lang="en-US" sz="3600" dirty="0" smtClean="0">
              <a:solidFill>
                <a:srgbClr val="17375E"/>
              </a:solidFill>
            </a:endParaRPr>
          </a:p>
          <a:p>
            <a:pPr>
              <a:buFont typeface="Arial"/>
              <a:buChar char="•"/>
            </a:pPr>
            <a:r>
              <a:rPr lang="en-US" sz="3600" dirty="0" smtClean="0">
                <a:solidFill>
                  <a:srgbClr val="17375E"/>
                </a:solidFill>
              </a:rPr>
              <a:t>Can we influence them? Educate them? Assuage concerns? Just anticipate their opposition?</a:t>
            </a:r>
          </a:p>
          <a:p>
            <a:pPr>
              <a:buFont typeface="Arial"/>
              <a:buChar char="•"/>
            </a:pPr>
            <a:endParaRPr lang="en-US" sz="3600" dirty="0" smtClean="0">
              <a:solidFill>
                <a:srgbClr val="17375E"/>
              </a:solidFill>
            </a:endParaRPr>
          </a:p>
          <a:p>
            <a:pPr>
              <a:buFont typeface="Arial"/>
              <a:buChar char="•"/>
            </a:pPr>
            <a:endParaRPr lang="en-US" sz="3600" dirty="0">
              <a:solidFill>
                <a:srgbClr val="17375E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336</Words>
  <Application>Microsoft Office PowerPoint</Application>
  <PresentationFormat>On-screen Show (4:3)</PresentationFormat>
  <Paragraphs>43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 Mapping</vt:lpstr>
      <vt:lpstr>Power mapping ~ A very general definition:   A visual tool used by advocates to identify the best individuals to target in order to effect change</vt:lpstr>
      <vt:lpstr>Power Mapping a Target</vt:lpstr>
      <vt:lpstr>Power Mapping a Target</vt:lpstr>
      <vt:lpstr>Who are the decision-makers that can help us achieve our goal?</vt:lpstr>
      <vt:lpstr>Who can influence our target?</vt:lpstr>
      <vt:lpstr>What questions do you have before we power map our targets?  </vt:lpstr>
      <vt:lpstr>What Next?  Networking with a clear request</vt:lpstr>
      <vt:lpstr>Who might be our adversaries?</vt:lpstr>
      <vt:lpstr>Questions   Discussion</vt:lpstr>
    </vt:vector>
  </TitlesOfParts>
  <Company>Ridgway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Mapping</dc:title>
  <dc:creator>RobynC</dc:creator>
  <cp:lastModifiedBy>Kevin McNeill</cp:lastModifiedBy>
  <cp:revision>8</cp:revision>
  <dcterms:created xsi:type="dcterms:W3CDTF">2020-12-15T21:58:10Z</dcterms:created>
  <dcterms:modified xsi:type="dcterms:W3CDTF">2020-12-22T00:11:46Z</dcterms:modified>
</cp:coreProperties>
</file>